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3"/>
  </p:sldMasterIdLst>
  <p:notesMasterIdLst>
    <p:notesMasterId r:id="rId29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20104100" cy="11303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48" d="100"/>
          <a:sy n="48" d="100"/>
        </p:scale>
        <p:origin x="82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ra van der Steen" userId="d1108a1b-76cb-4fcf-8d37-8a6496df304d" providerId="ADAL" clId="{1B180DFC-E66D-4E2E-8E24-0F45ABF991F2}"/>
    <pc:docChg chg="delSld">
      <pc:chgData name="Sandra van der Steen" userId="d1108a1b-76cb-4fcf-8d37-8a6496df304d" providerId="ADAL" clId="{1B180DFC-E66D-4E2E-8E24-0F45ABF991F2}" dt="2024-03-15T10:23:20.278" v="1" actId="47"/>
      <pc:docMkLst>
        <pc:docMk/>
      </pc:docMkLst>
      <pc:sldChg chg="del">
        <pc:chgData name="Sandra van der Steen" userId="d1108a1b-76cb-4fcf-8d37-8a6496df304d" providerId="ADAL" clId="{1B180DFC-E66D-4E2E-8E24-0F45ABF991F2}" dt="2024-03-15T10:23:17.748" v="0" actId="47"/>
        <pc:sldMkLst>
          <pc:docMk/>
          <pc:sldMk cId="0" sldId="264"/>
        </pc:sldMkLst>
      </pc:sldChg>
      <pc:sldChg chg="del">
        <pc:chgData name="Sandra van der Steen" userId="d1108a1b-76cb-4fcf-8d37-8a6496df304d" providerId="ADAL" clId="{1B180DFC-E66D-4E2E-8E24-0F45ABF991F2}" dt="2024-03-15T10:23:20.278" v="1" actId="47"/>
        <pc:sldMkLst>
          <pc:docMk/>
          <pc:sldMk cId="0" sldId="265"/>
        </pc:sldMkLst>
      </pc:sldChg>
      <pc:sldMasterChg chg="delSldLayout">
        <pc:chgData name="Sandra van der Steen" userId="d1108a1b-76cb-4fcf-8d37-8a6496df304d" providerId="ADAL" clId="{1B180DFC-E66D-4E2E-8E24-0F45ABF991F2}" dt="2024-03-15T10:23:20.278" v="1" actId="47"/>
        <pc:sldMasterMkLst>
          <pc:docMk/>
          <pc:sldMasterMk cId="0" sldId="2147483648"/>
        </pc:sldMasterMkLst>
        <pc:sldLayoutChg chg="del">
          <pc:chgData name="Sandra van der Steen" userId="d1108a1b-76cb-4fcf-8d37-8a6496df304d" providerId="ADAL" clId="{1B180DFC-E66D-4E2E-8E24-0F45ABF991F2}" dt="2024-03-15T10:23:20.278" v="1" actId="47"/>
          <pc:sldLayoutMkLst>
            <pc:docMk/>
            <pc:sldMasterMk cId="0" sldId="2147483648"/>
            <pc:sldLayoutMk cId="0" sldId="214748365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8" name="Shape 8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Helvetica Neue"/>
      </a:defRPr>
    </a:lvl1pPr>
    <a:lvl2pPr indent="228600" latinLnBrk="0">
      <a:defRPr sz="1200">
        <a:latin typeface="+mj-lt"/>
        <a:ea typeface="+mj-ea"/>
        <a:cs typeface="+mj-cs"/>
        <a:sym typeface="Helvetica Neue"/>
      </a:defRPr>
    </a:lvl2pPr>
    <a:lvl3pPr indent="457200" latinLnBrk="0">
      <a:defRPr sz="1200">
        <a:latin typeface="+mj-lt"/>
        <a:ea typeface="+mj-ea"/>
        <a:cs typeface="+mj-cs"/>
        <a:sym typeface="Helvetica Neue"/>
      </a:defRPr>
    </a:lvl3pPr>
    <a:lvl4pPr indent="685800" latinLnBrk="0">
      <a:defRPr sz="1200">
        <a:latin typeface="+mj-lt"/>
        <a:ea typeface="+mj-ea"/>
        <a:cs typeface="+mj-cs"/>
        <a:sym typeface="Helvetica Neue"/>
      </a:defRPr>
    </a:lvl4pPr>
    <a:lvl5pPr indent="914400" latinLnBrk="0">
      <a:defRPr sz="1200">
        <a:latin typeface="+mj-lt"/>
        <a:ea typeface="+mj-ea"/>
        <a:cs typeface="+mj-cs"/>
        <a:sym typeface="Helvetica Neue"/>
      </a:defRPr>
    </a:lvl5pPr>
    <a:lvl6pPr indent="1143000" latinLnBrk="0">
      <a:defRPr sz="1200">
        <a:latin typeface="+mj-lt"/>
        <a:ea typeface="+mj-ea"/>
        <a:cs typeface="+mj-cs"/>
        <a:sym typeface="Helvetica Neue"/>
      </a:defRPr>
    </a:lvl6pPr>
    <a:lvl7pPr indent="1371600" latinLnBrk="0">
      <a:defRPr sz="1200">
        <a:latin typeface="+mj-lt"/>
        <a:ea typeface="+mj-ea"/>
        <a:cs typeface="+mj-cs"/>
        <a:sym typeface="Helvetica Neue"/>
      </a:defRPr>
    </a:lvl7pPr>
    <a:lvl8pPr indent="1600200" latinLnBrk="0">
      <a:defRPr sz="1200">
        <a:latin typeface="+mj-lt"/>
        <a:ea typeface="+mj-ea"/>
        <a:cs typeface="+mj-cs"/>
        <a:sym typeface="Helvetica Neue"/>
      </a:defRPr>
    </a:lvl8pPr>
    <a:lvl9pPr indent="1828800" latinLnBrk="0">
      <a:defRPr sz="1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tekst"/>
          <p:cNvSpPr txBox="1">
            <a:spLocks noGrp="1"/>
          </p:cNvSpPr>
          <p:nvPr>
            <p:ph type="title"/>
          </p:nvPr>
        </p:nvSpPr>
        <p:spPr>
          <a:xfrm>
            <a:off x="8483275" y="4790009"/>
            <a:ext cx="3137549" cy="685165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14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3078587" y="5707260"/>
            <a:ext cx="13946926" cy="1231901"/>
          </a:xfrm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tekst"/>
          <p:cNvSpPr txBox="1">
            <a:spLocks noGrp="1"/>
          </p:cNvSpPr>
          <p:nvPr>
            <p:ph type="title"/>
          </p:nvPr>
        </p:nvSpPr>
        <p:spPr>
          <a:xfrm>
            <a:off x="8483275" y="4790009"/>
            <a:ext cx="3137549" cy="685165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3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3078587" y="5707260"/>
            <a:ext cx="13946926" cy="1231901"/>
          </a:xfrm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4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2" name="Hoofdtekst - niveau éé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33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1" name="Hoofdtekst - niveau éé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2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bg object 16"/>
          <p:cNvSpPr/>
          <p:nvPr/>
        </p:nvSpPr>
        <p:spPr>
          <a:xfrm>
            <a:off x="0" y="-1"/>
            <a:ext cx="20104100" cy="11308558"/>
          </a:xfrm>
          <a:prstGeom prst="rect">
            <a:avLst/>
          </a:prstGeom>
          <a:solidFill>
            <a:srgbClr val="C4E0ED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1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1005205" y="2601149"/>
            <a:ext cx="8745285" cy="7464172"/>
          </a:xfrm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52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bg object 16"/>
          <p:cNvSpPr/>
          <p:nvPr/>
        </p:nvSpPr>
        <p:spPr>
          <a:xfrm>
            <a:off x="0" y="-1"/>
            <a:ext cx="20104100" cy="11308558"/>
          </a:xfrm>
          <a:prstGeom prst="rect">
            <a:avLst/>
          </a:prstGeom>
          <a:solidFill>
            <a:srgbClr val="E1EFF6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0" name="bg object 17"/>
          <p:cNvSpPr/>
          <p:nvPr/>
        </p:nvSpPr>
        <p:spPr>
          <a:xfrm>
            <a:off x="-1" y="1029922"/>
            <a:ext cx="19074178" cy="10278634"/>
          </a:xfrm>
          <a:prstGeom prst="rect">
            <a:avLst/>
          </a:prstGeom>
          <a:solidFill>
            <a:srgbClr val="88C1D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1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2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 object 16"/>
          <p:cNvSpPr/>
          <p:nvPr/>
        </p:nvSpPr>
        <p:spPr>
          <a:xfrm>
            <a:off x="0" y="-1"/>
            <a:ext cx="20104100" cy="11308558"/>
          </a:xfrm>
          <a:prstGeom prst="rect">
            <a:avLst/>
          </a:prstGeom>
          <a:solidFill>
            <a:srgbClr val="C4E0ED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" name="bg object 17"/>
          <p:cNvSpPr/>
          <p:nvPr/>
        </p:nvSpPr>
        <p:spPr>
          <a:xfrm>
            <a:off x="-1" y="1029922"/>
            <a:ext cx="19074178" cy="10278634"/>
          </a:xfrm>
          <a:prstGeom prst="rect">
            <a:avLst/>
          </a:prstGeom>
          <a:solidFill>
            <a:srgbClr val="F9FCFD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Titeltekst"/>
          <p:cNvSpPr txBox="1">
            <a:spLocks noGrp="1"/>
          </p:cNvSpPr>
          <p:nvPr>
            <p:ph type="title"/>
          </p:nvPr>
        </p:nvSpPr>
        <p:spPr>
          <a:xfrm>
            <a:off x="1017222" y="2520910"/>
            <a:ext cx="18069655" cy="137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Titeltekst</a:t>
            </a:r>
          </a:p>
        </p:txBody>
      </p:sp>
      <p:sp>
        <p:nvSpPr>
          <p:cNvPr id="5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1005205" y="2601149"/>
            <a:ext cx="18093690" cy="7464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6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8831923" y="10517695"/>
            <a:ext cx="266974" cy="2794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300" b="1" i="0" u="none" strike="noStrike" cap="none" spc="0" baseline="0">
          <a:solidFill>
            <a:srgbClr val="485156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300" b="1" i="0" u="none" strike="noStrike" cap="none" spc="0" baseline="0">
          <a:solidFill>
            <a:srgbClr val="485156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300" b="1" i="0" u="none" strike="noStrike" cap="none" spc="0" baseline="0">
          <a:solidFill>
            <a:srgbClr val="485156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300" b="1" i="0" u="none" strike="noStrike" cap="none" spc="0" baseline="0">
          <a:solidFill>
            <a:srgbClr val="485156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300" b="1" i="0" u="none" strike="noStrike" cap="none" spc="0" baseline="0">
          <a:solidFill>
            <a:srgbClr val="485156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300" b="1" i="0" u="none" strike="noStrike" cap="none" spc="0" baseline="0">
          <a:solidFill>
            <a:srgbClr val="485156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300" b="1" i="0" u="none" strike="noStrike" cap="none" spc="0" baseline="0">
          <a:solidFill>
            <a:srgbClr val="485156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300" b="1" i="0" u="none" strike="noStrike" cap="none" spc="0" baseline="0">
          <a:solidFill>
            <a:srgbClr val="485156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300" b="1" i="0" u="none" strike="noStrike" cap="none" spc="0" baseline="0">
          <a:solidFill>
            <a:srgbClr val="485156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object 2"/>
          <p:cNvSpPr/>
          <p:nvPr/>
        </p:nvSpPr>
        <p:spPr>
          <a:xfrm>
            <a:off x="4861" y="-1"/>
            <a:ext cx="20099238" cy="11308558"/>
          </a:xfrm>
          <a:prstGeom prst="rect">
            <a:avLst/>
          </a:prstGeom>
          <a:solidFill>
            <a:srgbClr val="C4E0ED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93" name="object 3"/>
          <p:cNvGrpSpPr/>
          <p:nvPr/>
        </p:nvGrpSpPr>
        <p:grpSpPr>
          <a:xfrm>
            <a:off x="-2" y="1028207"/>
            <a:ext cx="19074178" cy="10280348"/>
            <a:chOff x="0" y="0"/>
            <a:chExt cx="19074176" cy="10280346"/>
          </a:xfrm>
        </p:grpSpPr>
        <p:pic>
          <p:nvPicPr>
            <p:cNvPr id="91" name="object 4" descr="object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9074177" cy="102803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2" name="object 5"/>
            <p:cNvSpPr/>
            <p:nvPr/>
          </p:nvSpPr>
          <p:spPr>
            <a:xfrm>
              <a:off x="0" y="2741309"/>
              <a:ext cx="13407595" cy="7539038"/>
            </a:xfrm>
            <a:prstGeom prst="rect">
              <a:avLst/>
            </a:prstGeom>
            <a:solidFill>
              <a:srgbClr val="88C1D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94" name="object 6"/>
          <p:cNvSpPr txBox="1"/>
          <p:nvPr/>
        </p:nvSpPr>
        <p:spPr>
          <a:xfrm>
            <a:off x="991822" y="5464984"/>
            <a:ext cx="8199757" cy="1778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38100">
              <a:spcBef>
                <a:spcPts val="3500"/>
              </a:spcBef>
              <a:defRPr sz="64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GOEDE</a:t>
            </a:r>
            <a:r>
              <a:rPr spc="-10"/>
              <a:t> </a:t>
            </a:r>
            <a:r>
              <a:rPr spc="-20"/>
              <a:t>ZORG</a:t>
            </a:r>
          </a:p>
          <a:p>
            <a:pPr indent="72389">
              <a:spcBef>
                <a:spcPts val="1400"/>
              </a:spcBef>
              <a:defRPr sz="2700" spc="8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KWALITATIEF</a:t>
            </a:r>
            <a:r>
              <a:rPr spc="275"/>
              <a:t> </a:t>
            </a:r>
            <a:r>
              <a:rPr sz="4000" spc="0" baseline="5144"/>
              <a:t>|</a:t>
            </a:r>
            <a:r>
              <a:rPr sz="4000" spc="419" baseline="5144"/>
              <a:t> </a:t>
            </a:r>
            <a:r>
              <a:rPr spc="95"/>
              <a:t>DOELMATIG</a:t>
            </a:r>
            <a:r>
              <a:rPr spc="275"/>
              <a:t> </a:t>
            </a:r>
            <a:r>
              <a:rPr sz="4000" spc="0" baseline="5144"/>
              <a:t>|</a:t>
            </a:r>
            <a:r>
              <a:rPr sz="4000" spc="419" baseline="5144"/>
              <a:t> </a:t>
            </a:r>
            <a:r>
              <a:rPr spc="104"/>
              <a:t>RECHTMATIG</a:t>
            </a:r>
          </a:p>
        </p:txBody>
      </p:sp>
      <p:sp>
        <p:nvSpPr>
          <p:cNvPr id="95" name="object 7"/>
          <p:cNvSpPr txBox="1"/>
          <p:nvPr/>
        </p:nvSpPr>
        <p:spPr>
          <a:xfrm>
            <a:off x="1017222" y="10037047"/>
            <a:ext cx="5605147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1900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Workshop</a:t>
            </a:r>
            <a:r>
              <a:rPr spc="-85"/>
              <a:t> </a:t>
            </a:r>
            <a:r>
              <a:rPr spc="0"/>
              <a:t>voor</a:t>
            </a:r>
            <a:r>
              <a:rPr spc="-80"/>
              <a:t> </a:t>
            </a:r>
            <a:r>
              <a:rPr spc="0"/>
              <a:t>young</a:t>
            </a:r>
            <a:r>
              <a:rPr spc="-85"/>
              <a:t> </a:t>
            </a:r>
            <a:r>
              <a:rPr spc="0"/>
              <a:t>professionals</a:t>
            </a:r>
            <a:r>
              <a:rPr spc="-80"/>
              <a:t> </a:t>
            </a:r>
            <a:r>
              <a:rPr spc="0"/>
              <a:t>in</a:t>
            </a:r>
            <a:r>
              <a:rPr spc="-80"/>
              <a:t> </a:t>
            </a:r>
            <a:r>
              <a:rPr spc="0"/>
              <a:t>de</a:t>
            </a:r>
            <a:r>
              <a:rPr spc="-85"/>
              <a:t> </a:t>
            </a:r>
            <a:r>
              <a:rPr spc="-20"/>
              <a:t>zorg</a:t>
            </a:r>
          </a:p>
        </p:txBody>
      </p:sp>
      <p:grpSp>
        <p:nvGrpSpPr>
          <p:cNvPr id="101" name="object 8"/>
          <p:cNvGrpSpPr/>
          <p:nvPr/>
        </p:nvGrpSpPr>
        <p:grpSpPr>
          <a:xfrm>
            <a:off x="18016752" y="10278633"/>
            <a:ext cx="1396387" cy="290922"/>
            <a:chOff x="0" y="0"/>
            <a:chExt cx="1396385" cy="290921"/>
          </a:xfrm>
        </p:grpSpPr>
        <p:sp>
          <p:nvSpPr>
            <p:cNvPr id="96" name="object 9"/>
            <p:cNvSpPr/>
            <p:nvPr/>
          </p:nvSpPr>
          <p:spPr>
            <a:xfrm>
              <a:off x="718423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7" name="object 10"/>
            <p:cNvSpPr/>
            <p:nvPr/>
          </p:nvSpPr>
          <p:spPr>
            <a:xfrm>
              <a:off x="1057424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100" name="object 11"/>
            <p:cNvGrpSpPr/>
            <p:nvPr/>
          </p:nvGrpSpPr>
          <p:grpSpPr>
            <a:xfrm>
              <a:off x="0" y="3"/>
              <a:ext cx="677977" cy="290919"/>
              <a:chOff x="0" y="0"/>
              <a:chExt cx="677976" cy="290917"/>
            </a:xfrm>
          </p:grpSpPr>
          <p:sp>
            <p:nvSpPr>
              <p:cNvPr id="98" name="Vorm"/>
              <p:cNvSpPr/>
              <p:nvPr/>
            </p:nvSpPr>
            <p:spPr>
              <a:xfrm>
                <a:off x="0" y="0"/>
                <a:ext cx="339014" cy="290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7416" y="0"/>
                    </a:lnTo>
                    <a:lnTo>
                      <a:pt x="0" y="21600"/>
                    </a:lnTo>
                    <a:lnTo>
                      <a:pt x="6765" y="21600"/>
                    </a:lnTo>
                    <a:lnTo>
                      <a:pt x="11672" y="7319"/>
                    </a:lnTo>
                    <a:lnTo>
                      <a:pt x="21600" y="7319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99" name="Vorm"/>
              <p:cNvSpPr/>
              <p:nvPr/>
            </p:nvSpPr>
            <p:spPr>
              <a:xfrm>
                <a:off x="339013" y="0"/>
                <a:ext cx="338964" cy="290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4832" y="0"/>
                    </a:lnTo>
                    <a:lnTo>
                      <a:pt x="9929" y="14282"/>
                    </a:lnTo>
                    <a:lnTo>
                      <a:pt x="0" y="14282"/>
                    </a:lnTo>
                    <a:lnTo>
                      <a:pt x="0" y="21600"/>
                    </a:lnTo>
                    <a:lnTo>
                      <a:pt x="141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object 2"/>
          <p:cNvSpPr/>
          <p:nvPr/>
        </p:nvSpPr>
        <p:spPr>
          <a:xfrm>
            <a:off x="-1" y="1029922"/>
            <a:ext cx="19074178" cy="10278634"/>
          </a:xfrm>
          <a:prstGeom prst="rect">
            <a:avLst/>
          </a:prstGeom>
          <a:solidFill>
            <a:srgbClr val="F9FCFD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106" name="object 3"/>
          <p:cNvGrpSpPr/>
          <p:nvPr/>
        </p:nvGrpSpPr>
        <p:grpSpPr>
          <a:xfrm>
            <a:off x="18735177" y="10278633"/>
            <a:ext cx="677963" cy="290913"/>
            <a:chOff x="0" y="0"/>
            <a:chExt cx="677962" cy="290912"/>
          </a:xfrm>
        </p:grpSpPr>
        <p:sp>
          <p:nvSpPr>
            <p:cNvPr id="104" name="object 4"/>
            <p:cNvSpPr/>
            <p:nvPr/>
          </p:nvSpPr>
          <p:spPr>
            <a:xfrm>
              <a:off x="0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5" name="object 5"/>
            <p:cNvSpPr/>
            <p:nvPr/>
          </p:nvSpPr>
          <p:spPr>
            <a:xfrm>
              <a:off x="339001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8C1D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109" name="object 6"/>
          <p:cNvGrpSpPr/>
          <p:nvPr/>
        </p:nvGrpSpPr>
        <p:grpSpPr>
          <a:xfrm>
            <a:off x="18016754" y="10278636"/>
            <a:ext cx="677977" cy="290919"/>
            <a:chOff x="0" y="0"/>
            <a:chExt cx="677976" cy="290917"/>
          </a:xfrm>
        </p:grpSpPr>
        <p:sp>
          <p:nvSpPr>
            <p:cNvPr id="107" name="Vorm"/>
            <p:cNvSpPr/>
            <p:nvPr/>
          </p:nvSpPr>
          <p:spPr>
            <a:xfrm>
              <a:off x="0" y="0"/>
              <a:ext cx="33901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5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8" name="Vorm"/>
            <p:cNvSpPr/>
            <p:nvPr/>
          </p:nvSpPr>
          <p:spPr>
            <a:xfrm>
              <a:off x="339013" y="0"/>
              <a:ext cx="33896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29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10" name="object 7"/>
          <p:cNvSpPr txBox="1"/>
          <p:nvPr/>
        </p:nvSpPr>
        <p:spPr>
          <a:xfrm>
            <a:off x="1017222" y="4547518"/>
            <a:ext cx="454533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6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Uitgangspunt:</a:t>
            </a:r>
            <a:r>
              <a:rPr spc="20"/>
              <a:t> </a:t>
            </a:r>
            <a:r>
              <a:t>Zorggeld</a:t>
            </a:r>
            <a:r>
              <a:rPr spc="20"/>
              <a:t> </a:t>
            </a:r>
            <a:r>
              <a:t>is</a:t>
            </a:r>
            <a:r>
              <a:rPr spc="25"/>
              <a:t> </a:t>
            </a:r>
            <a:r>
              <a:t>voor</a:t>
            </a:r>
            <a:r>
              <a:rPr spc="20"/>
              <a:t> </a:t>
            </a:r>
            <a:r>
              <a:t>de</a:t>
            </a:r>
            <a:r>
              <a:rPr spc="20"/>
              <a:t> </a:t>
            </a:r>
            <a:r>
              <a:rPr spc="-20"/>
              <a:t>zorg</a:t>
            </a:r>
          </a:p>
        </p:txBody>
      </p:sp>
      <p:sp>
        <p:nvSpPr>
          <p:cNvPr id="111" name="object 8"/>
          <p:cNvSpPr txBox="1"/>
          <p:nvPr/>
        </p:nvSpPr>
        <p:spPr>
          <a:xfrm>
            <a:off x="1017222" y="4791524"/>
            <a:ext cx="5106672" cy="2139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575944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Bij</a:t>
            </a:r>
            <a:r>
              <a:rPr spc="40"/>
              <a:t> </a:t>
            </a:r>
            <a:r>
              <a:t>de</a:t>
            </a:r>
            <a:r>
              <a:rPr spc="40"/>
              <a:t> </a:t>
            </a:r>
            <a:r>
              <a:t>meeste</a:t>
            </a:r>
            <a:r>
              <a:rPr spc="40"/>
              <a:t> </a:t>
            </a:r>
            <a:r>
              <a:t>aanbieders</a:t>
            </a:r>
            <a:r>
              <a:rPr spc="40"/>
              <a:t> </a:t>
            </a:r>
            <a:r>
              <a:t>staat</a:t>
            </a:r>
            <a:r>
              <a:rPr spc="45"/>
              <a:t> </a:t>
            </a:r>
            <a:r>
              <a:t>de</a:t>
            </a:r>
            <a:r>
              <a:rPr spc="40"/>
              <a:t> </a:t>
            </a:r>
            <a:r>
              <a:rPr spc="-10"/>
              <a:t>cliënt </a:t>
            </a:r>
            <a:r>
              <a:t>gelukkig</a:t>
            </a:r>
            <a:r>
              <a:rPr spc="40"/>
              <a:t> </a:t>
            </a:r>
            <a:r>
              <a:t>op</a:t>
            </a:r>
            <a:r>
              <a:rPr spc="45"/>
              <a:t> </a:t>
            </a:r>
            <a:r>
              <a:t>nummer</a:t>
            </a:r>
            <a:r>
              <a:rPr spc="45"/>
              <a:t> </a:t>
            </a:r>
            <a:r>
              <a:rPr spc="-25"/>
              <a:t>1!</a:t>
            </a:r>
          </a:p>
          <a:p>
            <a:pPr marL="355600" marR="5080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Een</a:t>
            </a:r>
            <a:r>
              <a:rPr spc="45"/>
              <a:t> </a:t>
            </a:r>
            <a:r>
              <a:t>kleine</a:t>
            </a:r>
            <a:r>
              <a:rPr spc="50"/>
              <a:t> </a:t>
            </a:r>
            <a:r>
              <a:t>groep</a:t>
            </a:r>
            <a:r>
              <a:rPr spc="50"/>
              <a:t> </a:t>
            </a:r>
            <a:r>
              <a:t>aanbieders</a:t>
            </a:r>
            <a:r>
              <a:rPr spc="50"/>
              <a:t> </a:t>
            </a:r>
            <a:r>
              <a:t>heeft</a:t>
            </a:r>
            <a:r>
              <a:rPr spc="45"/>
              <a:t> </a:t>
            </a:r>
            <a:r>
              <a:t>helaas</a:t>
            </a:r>
            <a:r>
              <a:rPr spc="50"/>
              <a:t> </a:t>
            </a:r>
            <a:r>
              <a:rPr spc="-20"/>
              <a:t>niet </a:t>
            </a:r>
            <a:r>
              <a:t>als</a:t>
            </a:r>
            <a:r>
              <a:rPr spc="15"/>
              <a:t> </a:t>
            </a:r>
            <a:r>
              <a:t>doel</a:t>
            </a:r>
            <a:r>
              <a:rPr spc="20"/>
              <a:t> </a:t>
            </a:r>
            <a:r>
              <a:t>om</a:t>
            </a:r>
            <a:r>
              <a:rPr spc="20"/>
              <a:t> </a:t>
            </a:r>
            <a:r>
              <a:t>goede</a:t>
            </a:r>
            <a:r>
              <a:rPr spc="20"/>
              <a:t> </a:t>
            </a:r>
            <a:r>
              <a:t>zorg</a:t>
            </a:r>
            <a:r>
              <a:rPr spc="20"/>
              <a:t> </a:t>
            </a:r>
            <a:r>
              <a:t>te</a:t>
            </a:r>
            <a:r>
              <a:rPr spc="20"/>
              <a:t> </a:t>
            </a:r>
            <a:r>
              <a:rPr spc="-10"/>
              <a:t>verlenen</a:t>
            </a:r>
          </a:p>
          <a:p>
            <a:pPr marL="355600" marR="150495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Twentse</a:t>
            </a:r>
            <a:r>
              <a:rPr spc="20"/>
              <a:t> </a:t>
            </a:r>
            <a:r>
              <a:t>gemeenten</a:t>
            </a:r>
            <a:r>
              <a:rPr spc="20"/>
              <a:t> </a:t>
            </a:r>
            <a:r>
              <a:t>betalen</a:t>
            </a:r>
            <a:r>
              <a:rPr spc="25"/>
              <a:t> </a:t>
            </a:r>
            <a:r>
              <a:t>ca.</a:t>
            </a:r>
            <a:r>
              <a:rPr spc="20"/>
              <a:t> </a:t>
            </a:r>
            <a:r>
              <a:t>350</a:t>
            </a:r>
            <a:r>
              <a:rPr spc="25"/>
              <a:t> </a:t>
            </a:r>
            <a:r>
              <a:rPr spc="-10"/>
              <a:t>miljoen </a:t>
            </a:r>
            <a:r>
              <a:t>euro</a:t>
            </a:r>
            <a:r>
              <a:rPr spc="25"/>
              <a:t> </a:t>
            </a:r>
            <a:r>
              <a:t>jaarlijks</a:t>
            </a:r>
            <a:r>
              <a:rPr spc="30"/>
              <a:t> </a:t>
            </a:r>
            <a:r>
              <a:t>voor</a:t>
            </a:r>
            <a:r>
              <a:rPr spc="30"/>
              <a:t> </a:t>
            </a:r>
            <a:r>
              <a:t>zorg</a:t>
            </a:r>
            <a:r>
              <a:rPr spc="25"/>
              <a:t> </a:t>
            </a:r>
            <a:r>
              <a:t>(Wmo</a:t>
            </a:r>
            <a:r>
              <a:rPr spc="30"/>
              <a:t> </a:t>
            </a:r>
            <a:r>
              <a:t>en</a:t>
            </a:r>
            <a:r>
              <a:rPr spc="30"/>
              <a:t> </a:t>
            </a:r>
            <a:r>
              <a:rPr spc="-10"/>
              <a:t>Jeugdwet)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Misbruik/fraude</a:t>
            </a:r>
            <a:r>
              <a:rPr spc="50"/>
              <a:t> </a:t>
            </a:r>
            <a:r>
              <a:t>geschat</a:t>
            </a:r>
            <a:r>
              <a:rPr spc="55"/>
              <a:t> </a:t>
            </a:r>
            <a:r>
              <a:t>op</a:t>
            </a:r>
            <a:r>
              <a:rPr spc="50"/>
              <a:t> </a:t>
            </a:r>
            <a:r>
              <a:rPr spc="-25"/>
              <a:t>10%</a:t>
            </a:r>
          </a:p>
        </p:txBody>
      </p:sp>
      <p:sp>
        <p:nvSpPr>
          <p:cNvPr id="112" name="object 9"/>
          <p:cNvSpPr txBox="1"/>
          <p:nvPr/>
        </p:nvSpPr>
        <p:spPr>
          <a:xfrm>
            <a:off x="1017222" y="7637288"/>
            <a:ext cx="259969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6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Rode</a:t>
            </a:r>
            <a:r>
              <a:rPr spc="5"/>
              <a:t> </a:t>
            </a:r>
            <a:r>
              <a:t>draad:</a:t>
            </a:r>
            <a:r>
              <a:rPr spc="10"/>
              <a:t> </a:t>
            </a:r>
            <a:r>
              <a:rPr spc="-10"/>
              <a:t>preventie</a:t>
            </a:r>
          </a:p>
        </p:txBody>
      </p:sp>
      <p:sp>
        <p:nvSpPr>
          <p:cNvPr id="113" name="object 10"/>
          <p:cNvSpPr txBox="1"/>
          <p:nvPr/>
        </p:nvSpPr>
        <p:spPr>
          <a:xfrm>
            <a:off x="6917445" y="4547518"/>
            <a:ext cx="5049522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6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In</a:t>
            </a:r>
            <a:r>
              <a:rPr spc="35"/>
              <a:t> </a:t>
            </a:r>
            <a:r>
              <a:t>Twente</a:t>
            </a:r>
            <a:r>
              <a:rPr spc="40"/>
              <a:t> </a:t>
            </a:r>
            <a:r>
              <a:t>pakt</a:t>
            </a:r>
            <a:r>
              <a:rPr spc="40"/>
              <a:t> </a:t>
            </a:r>
            <a:r>
              <a:t>men</a:t>
            </a:r>
            <a:r>
              <a:rPr spc="40"/>
              <a:t> </a:t>
            </a:r>
            <a:r>
              <a:t>zorgfraude</a:t>
            </a:r>
            <a:r>
              <a:rPr spc="40"/>
              <a:t> </a:t>
            </a:r>
            <a:r>
              <a:t>stevig</a:t>
            </a:r>
            <a:r>
              <a:rPr spc="40"/>
              <a:t> </a:t>
            </a:r>
            <a:r>
              <a:rPr spc="-20"/>
              <a:t>aan:</a:t>
            </a:r>
          </a:p>
        </p:txBody>
      </p:sp>
      <p:sp>
        <p:nvSpPr>
          <p:cNvPr id="114" name="object 11"/>
          <p:cNvSpPr txBox="1"/>
          <p:nvPr/>
        </p:nvSpPr>
        <p:spPr>
          <a:xfrm>
            <a:off x="6917445" y="4791524"/>
            <a:ext cx="4675506" cy="1769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109854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Thema’s: inkoop, PGB,</a:t>
            </a:r>
            <a:r>
              <a:rPr spc="5"/>
              <a:t> </a:t>
            </a:r>
            <a:r>
              <a:rPr spc="-10"/>
              <a:t>informatiedeling, </a:t>
            </a:r>
            <a:r>
              <a:t>communicatie,</a:t>
            </a:r>
            <a:r>
              <a:rPr spc="120"/>
              <a:t> </a:t>
            </a:r>
            <a:r>
              <a:rPr spc="-10"/>
              <a:t>indicatiestelling/toegang, </a:t>
            </a:r>
            <a:r>
              <a:t>regionaal</a:t>
            </a:r>
            <a:r>
              <a:rPr spc="35"/>
              <a:t> </a:t>
            </a:r>
            <a:r>
              <a:rPr spc="-10"/>
              <a:t>toezicht</a:t>
            </a:r>
          </a:p>
          <a:p>
            <a:pPr marL="355600" marR="5080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Landelijke</a:t>
            </a:r>
            <a:r>
              <a:rPr spc="40"/>
              <a:t> </a:t>
            </a:r>
            <a:r>
              <a:t>proeftuin</a:t>
            </a:r>
            <a:r>
              <a:rPr spc="45"/>
              <a:t> </a:t>
            </a:r>
            <a:r>
              <a:t>zorgfraude</a:t>
            </a:r>
            <a:r>
              <a:rPr spc="45"/>
              <a:t> </a:t>
            </a:r>
            <a:r>
              <a:t>met</a:t>
            </a:r>
            <a:r>
              <a:rPr spc="45"/>
              <a:t> </a:t>
            </a:r>
            <a:r>
              <a:rPr spc="-10"/>
              <a:t>regio </a:t>
            </a:r>
            <a:r>
              <a:t>Hart</a:t>
            </a:r>
            <a:r>
              <a:rPr spc="-5"/>
              <a:t> </a:t>
            </a:r>
            <a:r>
              <a:t>van Brabant en Vereniging </a:t>
            </a:r>
            <a:r>
              <a:rPr spc="-25"/>
              <a:t>van </a:t>
            </a:r>
            <a:r>
              <a:t>Nederlandse</a:t>
            </a:r>
            <a:r>
              <a:rPr spc="100"/>
              <a:t> </a:t>
            </a:r>
            <a:r>
              <a:rPr spc="-10"/>
              <a:t>Gemeenten</a:t>
            </a:r>
          </a:p>
        </p:txBody>
      </p:sp>
      <p:sp>
        <p:nvSpPr>
          <p:cNvPr id="115" name="object 12"/>
          <p:cNvSpPr txBox="1">
            <a:spLocks noGrp="1"/>
          </p:cNvSpPr>
          <p:nvPr>
            <p:ph type="title"/>
          </p:nvPr>
        </p:nvSpPr>
        <p:spPr>
          <a:xfrm>
            <a:off x="1017223" y="2520910"/>
            <a:ext cx="18069654" cy="1371601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b="0"/>
            </a:pPr>
            <a:r>
              <a:t>AANPAK</a:t>
            </a:r>
            <a:r>
              <a:rPr spc="-100"/>
              <a:t> </a:t>
            </a:r>
            <a:r>
              <a:t>MISBRUIK</a:t>
            </a:r>
            <a:r>
              <a:rPr spc="-100"/>
              <a:t> EN</a:t>
            </a:r>
          </a:p>
          <a:p>
            <a:pPr indent="12700">
              <a:spcBef>
                <a:spcPts val="200"/>
              </a:spcBef>
            </a:pPr>
            <a:r>
              <a:t>FRAUDE</a:t>
            </a:r>
            <a:r>
              <a:rPr spc="-100"/>
              <a:t> </a:t>
            </a:r>
            <a:r>
              <a:t>IN DE</a:t>
            </a:r>
            <a:r>
              <a:rPr spc="-100"/>
              <a:t> ZORG</a:t>
            </a:r>
          </a:p>
        </p:txBody>
      </p:sp>
      <p:pic>
        <p:nvPicPr>
          <p:cNvPr id="116" name="object 13" descr="object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0106" y="2058766"/>
            <a:ext cx="2946660" cy="29466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krant, Nieuws, schermopname&#10;&#10;Automatisch gegenereerde beschrijving">
            <a:extLst>
              <a:ext uri="{FF2B5EF4-FFF2-40B4-BE49-F238E27FC236}">
                <a16:creationId xmlns:a16="http://schemas.microsoft.com/office/drawing/2014/main" id="{85209BB0-9B21-A548-AEEA-375605784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934" y="-6723"/>
            <a:ext cx="20348037" cy="113097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object 2"/>
          <p:cNvSpPr/>
          <p:nvPr/>
        </p:nvSpPr>
        <p:spPr>
          <a:xfrm>
            <a:off x="-1" y="1029922"/>
            <a:ext cx="19074178" cy="10278634"/>
          </a:xfrm>
          <a:prstGeom prst="rect">
            <a:avLst/>
          </a:prstGeom>
          <a:solidFill>
            <a:srgbClr val="F9FCFD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241" name="object 3"/>
          <p:cNvGrpSpPr/>
          <p:nvPr/>
        </p:nvGrpSpPr>
        <p:grpSpPr>
          <a:xfrm>
            <a:off x="18735177" y="10278633"/>
            <a:ext cx="677963" cy="290913"/>
            <a:chOff x="0" y="0"/>
            <a:chExt cx="677962" cy="290912"/>
          </a:xfrm>
        </p:grpSpPr>
        <p:sp>
          <p:nvSpPr>
            <p:cNvPr id="239" name="object 4"/>
            <p:cNvSpPr/>
            <p:nvPr/>
          </p:nvSpPr>
          <p:spPr>
            <a:xfrm>
              <a:off x="0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0" name="object 5"/>
            <p:cNvSpPr/>
            <p:nvPr/>
          </p:nvSpPr>
          <p:spPr>
            <a:xfrm>
              <a:off x="339001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8C1D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44" name="object 6"/>
          <p:cNvGrpSpPr/>
          <p:nvPr/>
        </p:nvGrpSpPr>
        <p:grpSpPr>
          <a:xfrm>
            <a:off x="18016754" y="10278636"/>
            <a:ext cx="677977" cy="290919"/>
            <a:chOff x="0" y="0"/>
            <a:chExt cx="677976" cy="290917"/>
          </a:xfrm>
        </p:grpSpPr>
        <p:sp>
          <p:nvSpPr>
            <p:cNvPr id="242" name="Vorm"/>
            <p:cNvSpPr/>
            <p:nvPr/>
          </p:nvSpPr>
          <p:spPr>
            <a:xfrm>
              <a:off x="0" y="0"/>
              <a:ext cx="33901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5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3" name="Vorm"/>
            <p:cNvSpPr/>
            <p:nvPr/>
          </p:nvSpPr>
          <p:spPr>
            <a:xfrm>
              <a:off x="339013" y="0"/>
              <a:ext cx="33896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29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45" name="object 7" descr="object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0106" y="2058766"/>
            <a:ext cx="2946660" cy="2946660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object 8"/>
          <p:cNvSpPr txBox="1"/>
          <p:nvPr/>
        </p:nvSpPr>
        <p:spPr>
          <a:xfrm>
            <a:off x="1017222" y="4482548"/>
            <a:ext cx="4029076" cy="547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lnSpc>
                <a:spcPct val="126699"/>
              </a:lnSpc>
              <a:defRPr sz="16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Bewustwording</a:t>
            </a:r>
            <a:r>
              <a:rPr spc="45"/>
              <a:t> </a:t>
            </a:r>
            <a:r>
              <a:t>bij</a:t>
            </a:r>
            <a:r>
              <a:rPr spc="50"/>
              <a:t> </a:t>
            </a:r>
            <a:r>
              <a:t>studenten</a:t>
            </a:r>
            <a:r>
              <a:rPr spc="50"/>
              <a:t> </a:t>
            </a:r>
            <a:r>
              <a:rPr spc="-20"/>
              <a:t>voor </a:t>
            </a:r>
            <a:r>
              <a:t>misstanden</a:t>
            </a:r>
            <a:r>
              <a:rPr spc="30"/>
              <a:t> </a:t>
            </a:r>
            <a:r>
              <a:t>in</a:t>
            </a:r>
            <a:r>
              <a:rPr spc="35"/>
              <a:t> </a:t>
            </a:r>
            <a:r>
              <a:t>de</a:t>
            </a:r>
            <a:r>
              <a:rPr spc="35"/>
              <a:t> </a:t>
            </a:r>
            <a:r>
              <a:rPr spc="-10"/>
              <a:t>zorg!</a:t>
            </a:r>
          </a:p>
        </p:txBody>
      </p:sp>
      <p:sp>
        <p:nvSpPr>
          <p:cNvPr id="247" name="object 9"/>
          <p:cNvSpPr txBox="1"/>
          <p:nvPr/>
        </p:nvSpPr>
        <p:spPr>
          <a:xfrm>
            <a:off x="1017222" y="5474449"/>
            <a:ext cx="628016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1600" b="1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Doel:</a:t>
            </a:r>
          </a:p>
        </p:txBody>
      </p:sp>
      <p:sp>
        <p:nvSpPr>
          <p:cNvPr id="248" name="object 10"/>
          <p:cNvSpPr txBox="1"/>
          <p:nvPr/>
        </p:nvSpPr>
        <p:spPr>
          <a:xfrm>
            <a:off x="1017222" y="5783225"/>
            <a:ext cx="4852672" cy="139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6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Veilige</a:t>
            </a:r>
            <a:r>
              <a:rPr spc="5"/>
              <a:t> </a:t>
            </a:r>
            <a:r>
              <a:t>en</a:t>
            </a:r>
            <a:r>
              <a:rPr spc="5"/>
              <a:t> </a:t>
            </a:r>
            <a:r>
              <a:t>goede</a:t>
            </a:r>
            <a:r>
              <a:rPr spc="5"/>
              <a:t> </a:t>
            </a:r>
            <a:r>
              <a:t>werk-</a:t>
            </a:r>
            <a:r>
              <a:rPr spc="10"/>
              <a:t> </a:t>
            </a:r>
            <a:r>
              <a:t>of</a:t>
            </a:r>
            <a:r>
              <a:rPr spc="5"/>
              <a:t> </a:t>
            </a:r>
            <a:r>
              <a:rPr spc="-10"/>
              <a:t>stageplek</a:t>
            </a:r>
          </a:p>
          <a:p>
            <a:pPr marL="355600" marR="5080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Kwalitatief</a:t>
            </a:r>
            <a:r>
              <a:rPr spc="45"/>
              <a:t> </a:t>
            </a:r>
            <a:r>
              <a:t>goede</a:t>
            </a:r>
            <a:r>
              <a:rPr spc="50"/>
              <a:t> </a:t>
            </a:r>
            <a:r>
              <a:t>en</a:t>
            </a:r>
            <a:r>
              <a:rPr spc="50"/>
              <a:t> </a:t>
            </a:r>
            <a:r>
              <a:t>betrouwbare</a:t>
            </a:r>
            <a:r>
              <a:rPr spc="45"/>
              <a:t> </a:t>
            </a:r>
            <a:r>
              <a:rPr spc="-10"/>
              <a:t>zorgaan- </a:t>
            </a:r>
            <a:r>
              <a:t>bieders,</a:t>
            </a:r>
            <a:r>
              <a:rPr spc="45"/>
              <a:t> </a:t>
            </a:r>
            <a:r>
              <a:t>zodat</a:t>
            </a:r>
            <a:r>
              <a:rPr spc="45"/>
              <a:t> </a:t>
            </a:r>
            <a:r>
              <a:t>kwetsbare</a:t>
            </a:r>
            <a:r>
              <a:rPr spc="50"/>
              <a:t> </a:t>
            </a:r>
            <a:r>
              <a:t>zorgvragers</a:t>
            </a:r>
            <a:r>
              <a:rPr spc="45"/>
              <a:t> </a:t>
            </a:r>
            <a:r>
              <a:rPr spc="-25"/>
              <a:t>die </a:t>
            </a:r>
            <a:r>
              <a:t>het</a:t>
            </a:r>
            <a:r>
              <a:rPr spc="50"/>
              <a:t> </a:t>
            </a:r>
            <a:r>
              <a:t>nodig</a:t>
            </a:r>
            <a:r>
              <a:rPr spc="50"/>
              <a:t> </a:t>
            </a:r>
            <a:r>
              <a:t>hebben,</a:t>
            </a:r>
            <a:r>
              <a:rPr spc="50"/>
              <a:t> </a:t>
            </a:r>
            <a:r>
              <a:t>passende</a:t>
            </a:r>
            <a:r>
              <a:rPr spc="50"/>
              <a:t> </a:t>
            </a:r>
            <a:r>
              <a:rPr spc="-10"/>
              <a:t>ondersteuning </a:t>
            </a:r>
            <a:r>
              <a:t>en</a:t>
            </a:r>
            <a:r>
              <a:rPr spc="5"/>
              <a:t> </a:t>
            </a:r>
            <a:r>
              <a:t>zorg</a:t>
            </a:r>
            <a:r>
              <a:rPr spc="5"/>
              <a:t> </a:t>
            </a:r>
            <a:r>
              <a:rPr spc="-10"/>
              <a:t>krijgen</a:t>
            </a:r>
          </a:p>
        </p:txBody>
      </p:sp>
      <p:sp>
        <p:nvSpPr>
          <p:cNvPr id="249" name="object 11"/>
          <p:cNvSpPr txBox="1"/>
          <p:nvPr/>
        </p:nvSpPr>
        <p:spPr>
          <a:xfrm>
            <a:off x="6917652" y="5474248"/>
            <a:ext cx="5085716" cy="139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600"/>
              </a:spcBef>
              <a:defRPr sz="1600" b="1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Niet:</a:t>
            </a:r>
          </a:p>
          <a:p>
            <a:pPr marR="611505" indent="12700">
              <a:lnSpc>
                <a:spcPct val="126699"/>
              </a:lnSpc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Jullie</a:t>
            </a:r>
            <a:r>
              <a:rPr spc="50"/>
              <a:t> </a:t>
            </a:r>
            <a:r>
              <a:t>worden</a:t>
            </a:r>
            <a:r>
              <a:rPr spc="50"/>
              <a:t> </a:t>
            </a:r>
            <a:r>
              <a:t>geen</a:t>
            </a:r>
            <a:r>
              <a:rPr spc="50"/>
              <a:t> </a:t>
            </a:r>
            <a:r>
              <a:rPr spc="-10"/>
              <a:t>opsporingsambtenaren, </a:t>
            </a:r>
            <a:r>
              <a:t>we</a:t>
            </a:r>
            <a:r>
              <a:rPr spc="35"/>
              <a:t> </a:t>
            </a:r>
            <a:r>
              <a:t>willen</a:t>
            </a:r>
            <a:r>
              <a:rPr spc="35"/>
              <a:t> </a:t>
            </a:r>
            <a:r>
              <a:t>jullie</a:t>
            </a:r>
            <a:r>
              <a:rPr spc="40"/>
              <a:t> </a:t>
            </a:r>
            <a:r>
              <a:t>wel</a:t>
            </a:r>
            <a:r>
              <a:rPr spc="35"/>
              <a:t> </a:t>
            </a:r>
            <a:r>
              <a:t>bewust</a:t>
            </a:r>
            <a:r>
              <a:rPr spc="35"/>
              <a:t> </a:t>
            </a:r>
            <a:r>
              <a:t>maken</a:t>
            </a:r>
            <a:r>
              <a:rPr spc="40"/>
              <a:t> </a:t>
            </a:r>
            <a:r>
              <a:rPr spc="-25"/>
              <a:t>van</a:t>
            </a:r>
          </a:p>
          <a:p>
            <a:pPr marR="5080" indent="12700">
              <a:lnSpc>
                <a:spcPct val="126699"/>
              </a:lnSpc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je</a:t>
            </a:r>
            <a:r>
              <a:rPr spc="20"/>
              <a:t> </a:t>
            </a:r>
            <a:r>
              <a:t>rol</a:t>
            </a:r>
            <a:r>
              <a:rPr spc="25"/>
              <a:t> </a:t>
            </a:r>
            <a:r>
              <a:t>en</a:t>
            </a:r>
            <a:r>
              <a:rPr spc="25"/>
              <a:t> </a:t>
            </a:r>
            <a:r>
              <a:t>verantwoordelijkheid</a:t>
            </a:r>
            <a:r>
              <a:rPr spc="25"/>
              <a:t> </a:t>
            </a:r>
            <a:r>
              <a:t>in</a:t>
            </a:r>
            <a:r>
              <a:rPr spc="25"/>
              <a:t> </a:t>
            </a:r>
            <a:r>
              <a:t>het</a:t>
            </a:r>
            <a:r>
              <a:rPr spc="20"/>
              <a:t> </a:t>
            </a:r>
            <a:r>
              <a:rPr spc="-10"/>
              <a:t>verstrekken </a:t>
            </a:r>
            <a:r>
              <a:t>van</a:t>
            </a:r>
            <a:r>
              <a:rPr spc="25"/>
              <a:t> </a:t>
            </a:r>
            <a:r>
              <a:t>goede</a:t>
            </a:r>
            <a:r>
              <a:rPr spc="25"/>
              <a:t> </a:t>
            </a:r>
            <a:r>
              <a:rPr spc="-20"/>
              <a:t>zorg</a:t>
            </a:r>
          </a:p>
        </p:txBody>
      </p:sp>
      <p:sp>
        <p:nvSpPr>
          <p:cNvPr id="250" name="object 12"/>
          <p:cNvSpPr txBox="1">
            <a:spLocks noGrp="1"/>
          </p:cNvSpPr>
          <p:nvPr>
            <p:ph type="title"/>
          </p:nvPr>
        </p:nvSpPr>
        <p:spPr>
          <a:xfrm>
            <a:off x="1017223" y="2520910"/>
            <a:ext cx="18069654" cy="1371601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b="0" spc="100"/>
            </a:pPr>
            <a:r>
              <a:t>NAAR</a:t>
            </a:r>
            <a:r>
              <a:rPr spc="400"/>
              <a:t> </a:t>
            </a:r>
            <a:r>
              <a:rPr spc="200"/>
              <a:t>VOORKANT</a:t>
            </a:r>
          </a:p>
          <a:p>
            <a:pPr indent="12700">
              <a:spcBef>
                <a:spcPts val="200"/>
              </a:spcBef>
              <a:defRPr spc="200"/>
            </a:pPr>
            <a:r>
              <a:t>PROCES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object 2"/>
          <p:cNvSpPr/>
          <p:nvPr/>
        </p:nvSpPr>
        <p:spPr>
          <a:xfrm>
            <a:off x="0" y="-1"/>
            <a:ext cx="20104100" cy="11308558"/>
          </a:xfrm>
          <a:prstGeom prst="rect">
            <a:avLst/>
          </a:prstGeom>
          <a:solidFill>
            <a:srgbClr val="E1EFF6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53" name="object 3"/>
          <p:cNvSpPr/>
          <p:nvPr/>
        </p:nvSpPr>
        <p:spPr>
          <a:xfrm>
            <a:off x="-1" y="1029922"/>
            <a:ext cx="19074178" cy="10278634"/>
          </a:xfrm>
          <a:prstGeom prst="rect">
            <a:avLst/>
          </a:prstGeom>
          <a:solidFill>
            <a:srgbClr val="88C1D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256" name="object 4"/>
          <p:cNvGrpSpPr/>
          <p:nvPr/>
        </p:nvGrpSpPr>
        <p:grpSpPr>
          <a:xfrm>
            <a:off x="18735177" y="10278633"/>
            <a:ext cx="677963" cy="290913"/>
            <a:chOff x="0" y="0"/>
            <a:chExt cx="677962" cy="290912"/>
          </a:xfrm>
        </p:grpSpPr>
        <p:sp>
          <p:nvSpPr>
            <p:cNvPr id="254" name="object 5"/>
            <p:cNvSpPr/>
            <p:nvPr/>
          </p:nvSpPr>
          <p:spPr>
            <a:xfrm>
              <a:off x="0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5" name="object 6"/>
            <p:cNvSpPr/>
            <p:nvPr/>
          </p:nvSpPr>
          <p:spPr>
            <a:xfrm>
              <a:off x="339001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59" name="object 7"/>
          <p:cNvGrpSpPr/>
          <p:nvPr/>
        </p:nvGrpSpPr>
        <p:grpSpPr>
          <a:xfrm>
            <a:off x="18016754" y="10278636"/>
            <a:ext cx="677977" cy="290919"/>
            <a:chOff x="0" y="0"/>
            <a:chExt cx="677976" cy="290917"/>
          </a:xfrm>
        </p:grpSpPr>
        <p:sp>
          <p:nvSpPr>
            <p:cNvPr id="257" name="Vorm"/>
            <p:cNvSpPr/>
            <p:nvPr/>
          </p:nvSpPr>
          <p:spPr>
            <a:xfrm>
              <a:off x="0" y="0"/>
              <a:ext cx="33901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5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8" name="Vorm"/>
            <p:cNvSpPr/>
            <p:nvPr/>
          </p:nvSpPr>
          <p:spPr>
            <a:xfrm>
              <a:off x="339013" y="0"/>
              <a:ext cx="33896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29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60" name="object 8" descr="object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0106" y="2058766"/>
            <a:ext cx="2946660" cy="2946660"/>
          </a:xfrm>
          <a:prstGeom prst="rect">
            <a:avLst/>
          </a:prstGeom>
          <a:ln w="12700">
            <a:miter lim="400000"/>
          </a:ln>
        </p:spPr>
      </p:pic>
      <p:sp>
        <p:nvSpPr>
          <p:cNvPr id="261" name="object 9"/>
          <p:cNvSpPr txBox="1"/>
          <p:nvPr/>
        </p:nvSpPr>
        <p:spPr>
          <a:xfrm>
            <a:off x="1017222" y="4547317"/>
            <a:ext cx="4415792" cy="176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600"/>
              </a:spcBef>
              <a:defRPr sz="16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Het</a:t>
            </a:r>
            <a:r>
              <a:rPr spc="30"/>
              <a:t> </a:t>
            </a:r>
            <a:r>
              <a:t>gaat</a:t>
            </a:r>
            <a:r>
              <a:rPr spc="30"/>
              <a:t> </a:t>
            </a:r>
            <a:r>
              <a:t>om</a:t>
            </a:r>
            <a:r>
              <a:rPr spc="30"/>
              <a:t> </a:t>
            </a:r>
            <a:r>
              <a:t>veel</a:t>
            </a:r>
            <a:r>
              <a:rPr spc="35"/>
              <a:t> </a:t>
            </a:r>
            <a:r>
              <a:t>geld,</a:t>
            </a:r>
            <a:r>
              <a:rPr spc="30"/>
              <a:t> </a:t>
            </a:r>
            <a:r>
              <a:t>daarom</a:t>
            </a:r>
            <a:r>
              <a:rPr spc="30"/>
              <a:t> </a:t>
            </a:r>
            <a:r>
              <a:rPr spc="-10"/>
              <a:t>altijd: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Wat kun je</a:t>
            </a:r>
            <a:r>
              <a:rPr spc="5"/>
              <a:t> </a:t>
            </a:r>
            <a:r>
              <a:rPr spc="-10"/>
              <a:t>zelf?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Wat</a:t>
            </a:r>
            <a:r>
              <a:rPr spc="-10"/>
              <a:t> </a:t>
            </a:r>
            <a:r>
              <a:t>kan</a:t>
            </a:r>
            <a:r>
              <a:rPr spc="-5"/>
              <a:t> </a:t>
            </a:r>
            <a:r>
              <a:rPr spc="-10"/>
              <a:t>familie/mantelzorg?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Wat kan je</a:t>
            </a:r>
            <a:r>
              <a:rPr spc="5"/>
              <a:t> </a:t>
            </a:r>
            <a:r>
              <a:rPr spc="-10"/>
              <a:t>omgeving?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Welke</a:t>
            </a:r>
            <a:r>
              <a:rPr spc="40"/>
              <a:t> </a:t>
            </a:r>
            <a:r>
              <a:t>algemene</a:t>
            </a:r>
            <a:r>
              <a:rPr spc="40"/>
              <a:t> </a:t>
            </a:r>
            <a:r>
              <a:t>voorzieningen</a:t>
            </a:r>
            <a:r>
              <a:rPr spc="45"/>
              <a:t> </a:t>
            </a:r>
            <a:r>
              <a:t>zijn</a:t>
            </a:r>
            <a:r>
              <a:rPr spc="40"/>
              <a:t> </a:t>
            </a:r>
            <a:r>
              <a:rPr spc="-25"/>
              <a:t>er?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Welke</a:t>
            </a:r>
            <a:r>
              <a:rPr spc="5"/>
              <a:t> </a:t>
            </a:r>
            <a:r>
              <a:t>zorg</a:t>
            </a:r>
            <a:r>
              <a:rPr spc="5"/>
              <a:t> </a:t>
            </a:r>
            <a:r>
              <a:t>op</a:t>
            </a:r>
            <a:r>
              <a:rPr spc="5"/>
              <a:t> </a:t>
            </a:r>
            <a:r>
              <a:t>maat</a:t>
            </a:r>
            <a:r>
              <a:rPr spc="5"/>
              <a:t> </a:t>
            </a:r>
            <a:r>
              <a:t>is</a:t>
            </a:r>
            <a:r>
              <a:rPr spc="5"/>
              <a:t> </a:t>
            </a:r>
            <a:r>
              <a:t>voor</a:t>
            </a:r>
            <a:r>
              <a:rPr spc="5"/>
              <a:t> </a:t>
            </a:r>
            <a:r>
              <a:t>jou</a:t>
            </a:r>
            <a:r>
              <a:rPr spc="5"/>
              <a:t> </a:t>
            </a:r>
            <a:r>
              <a:rPr spc="-10"/>
              <a:t>nodig?</a:t>
            </a:r>
          </a:p>
        </p:txBody>
      </p:sp>
      <p:sp>
        <p:nvSpPr>
          <p:cNvPr id="262" name="object 10"/>
          <p:cNvSpPr txBox="1">
            <a:spLocks noGrp="1"/>
          </p:cNvSpPr>
          <p:nvPr>
            <p:ph type="title"/>
          </p:nvPr>
        </p:nvSpPr>
        <p:spPr>
          <a:xfrm>
            <a:off x="1017223" y="2520910"/>
            <a:ext cx="18069654" cy="1371601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b="0"/>
            </a:pPr>
            <a:r>
              <a:t>WIE</a:t>
            </a:r>
            <a:r>
              <a:rPr spc="-100"/>
              <a:t> KRIJGT</a:t>
            </a:r>
          </a:p>
          <a:p>
            <a:pPr indent="12700">
              <a:spcBef>
                <a:spcPts val="200"/>
              </a:spcBef>
            </a:pPr>
            <a:r>
              <a:t>WELKE</a:t>
            </a:r>
            <a:r>
              <a:rPr spc="-100"/>
              <a:t> ZORG?</a:t>
            </a:r>
          </a:p>
        </p:txBody>
      </p:sp>
      <p:pic>
        <p:nvPicPr>
          <p:cNvPr id="263" name="object 11" descr="object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837" y="2660299"/>
            <a:ext cx="14466319" cy="70106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object 2"/>
          <p:cNvSpPr txBox="1">
            <a:spLocks noGrp="1"/>
          </p:cNvSpPr>
          <p:nvPr>
            <p:ph type="title"/>
          </p:nvPr>
        </p:nvSpPr>
        <p:spPr>
          <a:xfrm>
            <a:off x="1017222" y="2526632"/>
            <a:ext cx="5186047" cy="2058037"/>
          </a:xfrm>
          <a:prstGeom prst="rect">
            <a:avLst/>
          </a:prstGeom>
        </p:spPr>
        <p:txBody>
          <a:bodyPr/>
          <a:lstStyle/>
          <a:p>
            <a:pPr marR="5080" indent="12700">
              <a:lnSpc>
                <a:spcPts val="5400"/>
              </a:lnSpc>
              <a:defRPr b="0" spc="-100"/>
            </a:pPr>
            <a:r>
              <a:t>WELKE </a:t>
            </a:r>
            <a:r>
              <a:rPr b="1"/>
              <a:t>ZORGOMGEVING </a:t>
            </a:r>
            <a:r>
              <a:rPr b="1" spc="0"/>
              <a:t>HEBBEN </a:t>
            </a:r>
            <a:r>
              <a:rPr b="1"/>
              <a:t>WE?</a:t>
            </a:r>
          </a:p>
        </p:txBody>
      </p:sp>
      <p:grpSp>
        <p:nvGrpSpPr>
          <p:cNvPr id="271" name="object 3"/>
          <p:cNvGrpSpPr/>
          <p:nvPr/>
        </p:nvGrpSpPr>
        <p:grpSpPr>
          <a:xfrm>
            <a:off x="18016752" y="10278633"/>
            <a:ext cx="1396387" cy="290922"/>
            <a:chOff x="0" y="0"/>
            <a:chExt cx="1396385" cy="290921"/>
          </a:xfrm>
        </p:grpSpPr>
        <p:sp>
          <p:nvSpPr>
            <p:cNvPr id="266" name="object 4"/>
            <p:cNvSpPr/>
            <p:nvPr/>
          </p:nvSpPr>
          <p:spPr>
            <a:xfrm>
              <a:off x="718423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7" name="object 5"/>
            <p:cNvSpPr/>
            <p:nvPr/>
          </p:nvSpPr>
          <p:spPr>
            <a:xfrm>
              <a:off x="1057424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270" name="object 6"/>
            <p:cNvGrpSpPr/>
            <p:nvPr/>
          </p:nvGrpSpPr>
          <p:grpSpPr>
            <a:xfrm>
              <a:off x="0" y="3"/>
              <a:ext cx="677977" cy="290919"/>
              <a:chOff x="0" y="0"/>
              <a:chExt cx="677976" cy="290917"/>
            </a:xfrm>
          </p:grpSpPr>
          <p:sp>
            <p:nvSpPr>
              <p:cNvPr id="268" name="Vorm"/>
              <p:cNvSpPr/>
              <p:nvPr/>
            </p:nvSpPr>
            <p:spPr>
              <a:xfrm>
                <a:off x="0" y="0"/>
                <a:ext cx="339014" cy="290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7416" y="0"/>
                    </a:lnTo>
                    <a:lnTo>
                      <a:pt x="0" y="21600"/>
                    </a:lnTo>
                    <a:lnTo>
                      <a:pt x="6765" y="21600"/>
                    </a:lnTo>
                    <a:lnTo>
                      <a:pt x="11672" y="7319"/>
                    </a:lnTo>
                    <a:lnTo>
                      <a:pt x="21600" y="7319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9" name="Vorm"/>
              <p:cNvSpPr/>
              <p:nvPr/>
            </p:nvSpPr>
            <p:spPr>
              <a:xfrm>
                <a:off x="339013" y="0"/>
                <a:ext cx="338964" cy="290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4832" y="0"/>
                    </a:lnTo>
                    <a:lnTo>
                      <a:pt x="9929" y="14282"/>
                    </a:lnTo>
                    <a:lnTo>
                      <a:pt x="0" y="14282"/>
                    </a:lnTo>
                    <a:lnTo>
                      <a:pt x="0" y="21600"/>
                    </a:lnTo>
                    <a:lnTo>
                      <a:pt x="141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pic>
        <p:nvPicPr>
          <p:cNvPr id="272" name="object 7" descr="object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5770" y="2668607"/>
            <a:ext cx="11094704" cy="70367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object 2"/>
          <p:cNvGrpSpPr/>
          <p:nvPr/>
        </p:nvGrpSpPr>
        <p:grpSpPr>
          <a:xfrm>
            <a:off x="18735177" y="10278633"/>
            <a:ext cx="677963" cy="290913"/>
            <a:chOff x="0" y="0"/>
            <a:chExt cx="677962" cy="290912"/>
          </a:xfrm>
        </p:grpSpPr>
        <p:sp>
          <p:nvSpPr>
            <p:cNvPr id="274" name="object 3"/>
            <p:cNvSpPr/>
            <p:nvPr/>
          </p:nvSpPr>
          <p:spPr>
            <a:xfrm>
              <a:off x="0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5" name="object 4"/>
            <p:cNvSpPr/>
            <p:nvPr/>
          </p:nvSpPr>
          <p:spPr>
            <a:xfrm>
              <a:off x="339001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8C1D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79" name="object 5"/>
          <p:cNvGrpSpPr/>
          <p:nvPr/>
        </p:nvGrpSpPr>
        <p:grpSpPr>
          <a:xfrm>
            <a:off x="18016754" y="10278636"/>
            <a:ext cx="677977" cy="290919"/>
            <a:chOff x="0" y="0"/>
            <a:chExt cx="677976" cy="290917"/>
          </a:xfrm>
        </p:grpSpPr>
        <p:sp>
          <p:nvSpPr>
            <p:cNvPr id="277" name="Vorm"/>
            <p:cNvSpPr/>
            <p:nvPr/>
          </p:nvSpPr>
          <p:spPr>
            <a:xfrm>
              <a:off x="0" y="0"/>
              <a:ext cx="33901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5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8" name="Vorm"/>
            <p:cNvSpPr/>
            <p:nvPr/>
          </p:nvSpPr>
          <p:spPr>
            <a:xfrm>
              <a:off x="339013" y="0"/>
              <a:ext cx="33896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29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80" name="object 6" descr="objec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0106" y="2058766"/>
            <a:ext cx="2946660" cy="2946660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object 7"/>
          <p:cNvSpPr txBox="1"/>
          <p:nvPr/>
        </p:nvSpPr>
        <p:spPr>
          <a:xfrm>
            <a:off x="1017222" y="4547305"/>
            <a:ext cx="5226051" cy="2461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11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Gemeente,</a:t>
            </a:r>
            <a:r>
              <a:rPr spc="55"/>
              <a:t> </a:t>
            </a:r>
            <a:r>
              <a:t>IGJ:</a:t>
            </a:r>
            <a:r>
              <a:rPr spc="60"/>
              <a:t> </a:t>
            </a:r>
            <a:r>
              <a:rPr spc="-10"/>
              <a:t>Wmo/Jeugd</a:t>
            </a:r>
          </a:p>
          <a:p>
            <a:pPr marL="355600" indent="-342900">
              <a:spcBef>
                <a:spcPts val="10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Zorgkantoor:</a:t>
            </a:r>
            <a:r>
              <a:rPr spc="15"/>
              <a:t> </a:t>
            </a:r>
            <a:r>
              <a:t>Wet</a:t>
            </a:r>
            <a:r>
              <a:rPr spc="15"/>
              <a:t> </a:t>
            </a:r>
            <a:r>
              <a:t>langdurige</a:t>
            </a:r>
            <a:r>
              <a:rPr spc="15"/>
              <a:t> </a:t>
            </a:r>
            <a:r>
              <a:rPr spc="-20"/>
              <a:t>zorg</a:t>
            </a:r>
          </a:p>
          <a:p>
            <a:pPr marL="355600" marR="836294" indent="-343534">
              <a:lnSpc>
                <a:spcPct val="154800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Zorgverzekeraar:</a:t>
            </a:r>
            <a:r>
              <a:rPr spc="-50"/>
              <a:t> </a:t>
            </a:r>
            <a:r>
              <a:rPr spc="-10"/>
              <a:t>Zorgverzekeringswet (wijkverpleging)</a:t>
            </a:r>
          </a:p>
          <a:p>
            <a:pPr marL="355600" indent="-342900">
              <a:spcBef>
                <a:spcPts val="10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Dienst</a:t>
            </a:r>
            <a:r>
              <a:rPr spc="50"/>
              <a:t> </a:t>
            </a:r>
            <a:r>
              <a:t>Justitiële</a:t>
            </a:r>
            <a:r>
              <a:rPr spc="50"/>
              <a:t> </a:t>
            </a:r>
            <a:r>
              <a:t>Inrichtingen:</a:t>
            </a:r>
            <a:r>
              <a:rPr spc="50"/>
              <a:t> </a:t>
            </a:r>
            <a:r>
              <a:t>Forensische</a:t>
            </a:r>
            <a:r>
              <a:rPr spc="50"/>
              <a:t> </a:t>
            </a:r>
            <a:r>
              <a:rPr spc="-20"/>
              <a:t>zorg</a:t>
            </a:r>
          </a:p>
          <a:p>
            <a:pPr>
              <a:defRPr sz="1600">
                <a:latin typeface="Verdana"/>
                <a:ea typeface="Verdana"/>
                <a:cs typeface="Verdana"/>
                <a:sym typeface="Verdana"/>
              </a:defRPr>
            </a:pPr>
            <a:endParaRPr spc="-20"/>
          </a:p>
          <a:p>
            <a:pPr>
              <a:spcBef>
                <a:spcPts val="100"/>
              </a:spcBef>
              <a:defRPr sz="1600">
                <a:latin typeface="Verdana"/>
                <a:ea typeface="Verdana"/>
                <a:cs typeface="Verdana"/>
                <a:sym typeface="Verdana"/>
              </a:defRPr>
            </a:pPr>
            <a:endParaRPr spc="-20"/>
          </a:p>
          <a:p>
            <a:pPr indent="12700">
              <a:defRPr sz="16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Welke</a:t>
            </a:r>
            <a:r>
              <a:rPr spc="20"/>
              <a:t> </a:t>
            </a:r>
            <a:r>
              <a:t>rol</a:t>
            </a:r>
            <a:r>
              <a:rPr spc="25"/>
              <a:t> </a:t>
            </a:r>
            <a:r>
              <a:t>heb</a:t>
            </a:r>
            <a:r>
              <a:rPr spc="25"/>
              <a:t> </a:t>
            </a:r>
            <a:r>
              <a:rPr spc="-20"/>
              <a:t>jij?</a:t>
            </a:r>
          </a:p>
        </p:txBody>
      </p:sp>
      <p:sp>
        <p:nvSpPr>
          <p:cNvPr id="282" name="object 8"/>
          <p:cNvSpPr txBox="1">
            <a:spLocks noGrp="1"/>
          </p:cNvSpPr>
          <p:nvPr>
            <p:ph type="title"/>
          </p:nvPr>
        </p:nvSpPr>
        <p:spPr>
          <a:xfrm>
            <a:off x="1017223" y="2520910"/>
            <a:ext cx="18069654" cy="1371601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b="0"/>
            </a:pPr>
            <a:r>
              <a:t>WIE</a:t>
            </a:r>
            <a:r>
              <a:rPr spc="-100"/>
              <a:t> HOUDT</a:t>
            </a:r>
          </a:p>
          <a:p>
            <a:pPr indent="12700">
              <a:spcBef>
                <a:spcPts val="200"/>
              </a:spcBef>
            </a:pPr>
            <a:r>
              <a:t>ER </a:t>
            </a:r>
            <a:r>
              <a:rPr spc="-100"/>
              <a:t>TOEZICHT?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object 2" descr="objec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7268" y="2667499"/>
            <a:ext cx="3590237" cy="7003479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object 3" descr="objec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0235" y="2667499"/>
            <a:ext cx="3590237" cy="7003479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object 4" descr="object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4303" y="2667499"/>
            <a:ext cx="3590244" cy="700347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9" name="object 5"/>
          <p:cNvGrpSpPr/>
          <p:nvPr/>
        </p:nvGrpSpPr>
        <p:grpSpPr>
          <a:xfrm>
            <a:off x="18735177" y="10278633"/>
            <a:ext cx="677963" cy="290913"/>
            <a:chOff x="0" y="0"/>
            <a:chExt cx="677962" cy="290912"/>
          </a:xfrm>
        </p:grpSpPr>
        <p:sp>
          <p:nvSpPr>
            <p:cNvPr id="287" name="object 6"/>
            <p:cNvSpPr/>
            <p:nvPr/>
          </p:nvSpPr>
          <p:spPr>
            <a:xfrm>
              <a:off x="0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8" name="object 7"/>
            <p:cNvSpPr/>
            <p:nvPr/>
          </p:nvSpPr>
          <p:spPr>
            <a:xfrm>
              <a:off x="339001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8C1D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92" name="object 8"/>
          <p:cNvGrpSpPr/>
          <p:nvPr/>
        </p:nvGrpSpPr>
        <p:grpSpPr>
          <a:xfrm>
            <a:off x="18016754" y="10278636"/>
            <a:ext cx="677977" cy="290919"/>
            <a:chOff x="0" y="0"/>
            <a:chExt cx="677976" cy="290917"/>
          </a:xfrm>
        </p:grpSpPr>
        <p:sp>
          <p:nvSpPr>
            <p:cNvPr id="290" name="Vorm"/>
            <p:cNvSpPr/>
            <p:nvPr/>
          </p:nvSpPr>
          <p:spPr>
            <a:xfrm>
              <a:off x="0" y="0"/>
              <a:ext cx="33901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5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91" name="Vorm"/>
            <p:cNvSpPr/>
            <p:nvPr/>
          </p:nvSpPr>
          <p:spPr>
            <a:xfrm>
              <a:off x="339013" y="0"/>
              <a:ext cx="33896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29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293" name="object 9"/>
          <p:cNvSpPr txBox="1"/>
          <p:nvPr/>
        </p:nvSpPr>
        <p:spPr>
          <a:xfrm>
            <a:off x="1017222" y="4482548"/>
            <a:ext cx="5044442" cy="1830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lnSpc>
                <a:spcPct val="126699"/>
              </a:lnSpc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De</a:t>
            </a:r>
            <a:r>
              <a:rPr spc="25"/>
              <a:t> </a:t>
            </a:r>
            <a:r>
              <a:t>volgende</a:t>
            </a:r>
            <a:r>
              <a:rPr spc="30"/>
              <a:t> </a:t>
            </a:r>
            <a:r>
              <a:t>foto’s</a:t>
            </a:r>
            <a:r>
              <a:rPr spc="25"/>
              <a:t> </a:t>
            </a:r>
            <a:r>
              <a:t>zijn</a:t>
            </a:r>
            <a:r>
              <a:rPr spc="30"/>
              <a:t> </a:t>
            </a:r>
            <a:r>
              <a:t>gemaakt</a:t>
            </a:r>
            <a:r>
              <a:rPr spc="25"/>
              <a:t> </a:t>
            </a:r>
            <a:r>
              <a:t>bij</a:t>
            </a:r>
            <a:r>
              <a:rPr spc="30"/>
              <a:t> </a:t>
            </a:r>
            <a:r>
              <a:t>een</a:t>
            </a:r>
            <a:r>
              <a:rPr spc="25"/>
              <a:t> </a:t>
            </a:r>
            <a:r>
              <a:rPr spc="-10"/>
              <a:t>controle </a:t>
            </a:r>
            <a:r>
              <a:t>van</a:t>
            </a:r>
            <a:r>
              <a:rPr spc="30"/>
              <a:t> </a:t>
            </a:r>
            <a:r>
              <a:t>een</a:t>
            </a:r>
            <a:r>
              <a:rPr spc="30"/>
              <a:t> </a:t>
            </a:r>
            <a:r>
              <a:t>woning</a:t>
            </a:r>
            <a:r>
              <a:rPr spc="30"/>
              <a:t> </a:t>
            </a:r>
            <a:r>
              <a:t>van</a:t>
            </a:r>
            <a:r>
              <a:rPr spc="30"/>
              <a:t> </a:t>
            </a:r>
            <a:r>
              <a:t>een</a:t>
            </a:r>
            <a:r>
              <a:rPr spc="35"/>
              <a:t> </a:t>
            </a:r>
            <a:r>
              <a:t>kwetsbaar</a:t>
            </a:r>
            <a:r>
              <a:rPr spc="30"/>
              <a:t> </a:t>
            </a:r>
            <a:r>
              <a:rPr spc="-10"/>
              <a:t>persoon.</a:t>
            </a:r>
          </a:p>
          <a:p>
            <a:pPr>
              <a:spcBef>
                <a:spcPts val="1000"/>
              </a:spcBef>
              <a:defRPr sz="1600">
                <a:latin typeface="Verdana"/>
                <a:ea typeface="Verdana"/>
                <a:cs typeface="Verdana"/>
                <a:sym typeface="Verdana"/>
              </a:defRPr>
            </a:pPr>
            <a:endParaRPr spc="-10"/>
          </a:p>
          <a:p>
            <a:pPr marL="355600" indent="-342900"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Wat</a:t>
            </a:r>
            <a:r>
              <a:rPr spc="-15"/>
              <a:t> </a:t>
            </a:r>
            <a:r>
              <a:t>valt</a:t>
            </a:r>
            <a:r>
              <a:rPr spc="-15"/>
              <a:t> </a:t>
            </a:r>
            <a:r>
              <a:t>je</a:t>
            </a:r>
            <a:r>
              <a:rPr spc="-10"/>
              <a:t> </a:t>
            </a:r>
            <a:r>
              <a:rPr spc="-25"/>
              <a:t>op?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Wat</a:t>
            </a:r>
            <a:r>
              <a:rPr spc="10"/>
              <a:t> </a:t>
            </a:r>
            <a:r>
              <a:t>kun</a:t>
            </a:r>
            <a:r>
              <a:rPr spc="15"/>
              <a:t> </a:t>
            </a:r>
            <a:r>
              <a:t>jij</a:t>
            </a:r>
            <a:r>
              <a:rPr spc="15"/>
              <a:t> </a:t>
            </a:r>
            <a:r>
              <a:t>hier</a:t>
            </a:r>
            <a:r>
              <a:rPr spc="10"/>
              <a:t> </a:t>
            </a:r>
            <a:r>
              <a:t>aan</a:t>
            </a:r>
            <a:r>
              <a:rPr spc="15"/>
              <a:t> </a:t>
            </a:r>
            <a:r>
              <a:rPr spc="-10"/>
              <a:t>doen?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Wordt</a:t>
            </a:r>
            <a:r>
              <a:rPr spc="10"/>
              <a:t> </a:t>
            </a:r>
            <a:r>
              <a:t>hier</a:t>
            </a:r>
            <a:r>
              <a:rPr spc="10"/>
              <a:t> </a:t>
            </a:r>
            <a:r>
              <a:t>de</a:t>
            </a:r>
            <a:r>
              <a:rPr spc="15"/>
              <a:t> </a:t>
            </a:r>
            <a:r>
              <a:t>goede</a:t>
            </a:r>
            <a:r>
              <a:rPr spc="10"/>
              <a:t> </a:t>
            </a:r>
            <a:r>
              <a:t>zorg</a:t>
            </a:r>
            <a:r>
              <a:rPr spc="15"/>
              <a:t> </a:t>
            </a:r>
            <a:r>
              <a:rPr spc="-10"/>
              <a:t>verstrekt?</a:t>
            </a:r>
          </a:p>
        </p:txBody>
      </p:sp>
      <p:sp>
        <p:nvSpPr>
          <p:cNvPr id="294" name="object 10"/>
          <p:cNvSpPr txBox="1">
            <a:spLocks noGrp="1"/>
          </p:cNvSpPr>
          <p:nvPr>
            <p:ph type="title"/>
          </p:nvPr>
        </p:nvSpPr>
        <p:spPr>
          <a:xfrm>
            <a:off x="1017223" y="2520910"/>
            <a:ext cx="18069654" cy="1371601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b="0" spc="-100"/>
            </a:pPr>
            <a:r>
              <a:t>CASUS</a:t>
            </a:r>
          </a:p>
          <a:p>
            <a:pPr indent="12700">
              <a:spcBef>
                <a:spcPts val="200"/>
              </a:spcBef>
              <a:defRPr spc="-100"/>
            </a:pPr>
            <a:r>
              <a:t>VEILIGHEID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object 2"/>
          <p:cNvGrpSpPr/>
          <p:nvPr/>
        </p:nvGrpSpPr>
        <p:grpSpPr>
          <a:xfrm>
            <a:off x="18735177" y="10278633"/>
            <a:ext cx="677963" cy="290913"/>
            <a:chOff x="0" y="0"/>
            <a:chExt cx="677962" cy="290912"/>
          </a:xfrm>
        </p:grpSpPr>
        <p:sp>
          <p:nvSpPr>
            <p:cNvPr id="307" name="object 3"/>
            <p:cNvSpPr/>
            <p:nvPr/>
          </p:nvSpPr>
          <p:spPr>
            <a:xfrm>
              <a:off x="0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08" name="object 4"/>
            <p:cNvSpPr/>
            <p:nvPr/>
          </p:nvSpPr>
          <p:spPr>
            <a:xfrm>
              <a:off x="339001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8C1D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12" name="object 5"/>
          <p:cNvGrpSpPr/>
          <p:nvPr/>
        </p:nvGrpSpPr>
        <p:grpSpPr>
          <a:xfrm>
            <a:off x="18016754" y="10278636"/>
            <a:ext cx="677977" cy="290919"/>
            <a:chOff x="0" y="0"/>
            <a:chExt cx="677976" cy="290917"/>
          </a:xfrm>
        </p:grpSpPr>
        <p:sp>
          <p:nvSpPr>
            <p:cNvPr id="310" name="Vorm"/>
            <p:cNvSpPr/>
            <p:nvPr/>
          </p:nvSpPr>
          <p:spPr>
            <a:xfrm>
              <a:off x="0" y="0"/>
              <a:ext cx="33901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5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11" name="Vorm"/>
            <p:cNvSpPr/>
            <p:nvPr/>
          </p:nvSpPr>
          <p:spPr>
            <a:xfrm>
              <a:off x="339013" y="0"/>
              <a:ext cx="33896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29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313" name="object 6" descr="objec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9525" y="2667715"/>
            <a:ext cx="6456943" cy="5899911"/>
          </a:xfrm>
          <a:prstGeom prst="rect">
            <a:avLst/>
          </a:prstGeom>
          <a:ln w="12700">
            <a:miter lim="400000"/>
          </a:ln>
        </p:spPr>
      </p:pic>
      <p:sp>
        <p:nvSpPr>
          <p:cNvPr id="314" name="object 7"/>
          <p:cNvSpPr txBox="1"/>
          <p:nvPr/>
        </p:nvSpPr>
        <p:spPr>
          <a:xfrm>
            <a:off x="1017222" y="4547317"/>
            <a:ext cx="5179697" cy="237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600"/>
              </a:spcBef>
              <a:buSzPct val="100000"/>
              <a:buFont typeface="Verdana"/>
              <a:buChar char="•"/>
              <a:tabLst>
                <a:tab pos="355600" algn="l"/>
              </a:tabLst>
              <a:defRPr sz="1600" b="1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Organisatie</a:t>
            </a:r>
          </a:p>
          <a:p>
            <a:pPr marL="355600" indent="-342900">
              <a:spcBef>
                <a:spcPts val="500"/>
              </a:spcBef>
              <a:buSzPct val="100000"/>
              <a:buFont typeface="Verdana"/>
              <a:buChar char="•"/>
              <a:tabLst>
                <a:tab pos="355600" algn="l"/>
              </a:tabLst>
              <a:defRPr sz="16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Personeel</a:t>
            </a:r>
            <a:r>
              <a:rPr spc="10"/>
              <a:t> </a:t>
            </a:r>
            <a:r>
              <a:t>(kwalificaties;</a:t>
            </a:r>
            <a:r>
              <a:rPr spc="15"/>
              <a:t> </a:t>
            </a:r>
            <a:r>
              <a:rPr spc="-10"/>
              <a:t>deskundigheid)</a:t>
            </a:r>
          </a:p>
          <a:p>
            <a:pPr marL="505459" lvl="1" indent="-149859">
              <a:spcBef>
                <a:spcPts val="500"/>
              </a:spcBef>
              <a:buSzPct val="100000"/>
              <a:buChar char="-"/>
              <a:tabLst>
                <a:tab pos="4953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BIG</a:t>
            </a:r>
            <a:r>
              <a:rPr spc="25"/>
              <a:t> </a:t>
            </a:r>
            <a:r>
              <a:t>of</a:t>
            </a:r>
            <a:r>
              <a:rPr spc="25"/>
              <a:t> </a:t>
            </a:r>
            <a:r>
              <a:t>SKJ</a:t>
            </a:r>
            <a:r>
              <a:rPr spc="25"/>
              <a:t> </a:t>
            </a:r>
            <a:r>
              <a:rPr spc="-10"/>
              <a:t>registratie?</a:t>
            </a:r>
          </a:p>
          <a:p>
            <a:pPr marL="355600" indent="-342900">
              <a:spcBef>
                <a:spcPts val="500"/>
              </a:spcBef>
              <a:buSzPct val="100000"/>
              <a:buFont typeface="Verdana"/>
              <a:buChar char="•"/>
              <a:tabLst>
                <a:tab pos="355600" algn="l"/>
              </a:tabLst>
              <a:defRPr sz="16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Administratie</a:t>
            </a:r>
            <a:r>
              <a:rPr spc="65"/>
              <a:t> </a:t>
            </a:r>
            <a:r>
              <a:rPr spc="-10"/>
              <a:t>(urenregistraties)</a:t>
            </a:r>
          </a:p>
          <a:p>
            <a:pPr marL="355600" indent="-342900">
              <a:spcBef>
                <a:spcPts val="500"/>
              </a:spcBef>
              <a:buSzPct val="100000"/>
              <a:buFont typeface="Verdana"/>
              <a:buChar char="•"/>
              <a:tabLst>
                <a:tab pos="355600" algn="l"/>
              </a:tabLst>
              <a:defRPr sz="1600" b="1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Cliëntdossiers</a:t>
            </a:r>
          </a:p>
          <a:p>
            <a:pPr marL="505459" lvl="1" indent="-149859">
              <a:spcBef>
                <a:spcPts val="500"/>
              </a:spcBef>
              <a:buSzPct val="100000"/>
              <a:buChar char="-"/>
              <a:tabLst>
                <a:tab pos="495300" algn="l"/>
              </a:tabLst>
              <a:defRPr sz="1600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Zorgdossiers/zorgplannen</a:t>
            </a:r>
          </a:p>
          <a:p>
            <a:pPr marL="520700" lvl="1" indent="-165100">
              <a:spcBef>
                <a:spcPts val="500"/>
              </a:spcBef>
              <a:buSzPct val="100000"/>
              <a:buChar char="-"/>
              <a:tabLst>
                <a:tab pos="520700" algn="l"/>
              </a:tabLst>
              <a:defRPr sz="1600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Dagrapportage</a:t>
            </a:r>
          </a:p>
          <a:p>
            <a:pPr marL="355600" indent="-342900">
              <a:spcBef>
                <a:spcPts val="500"/>
              </a:spcBef>
              <a:buSzPct val="100000"/>
              <a:buFont typeface="Verdana"/>
              <a:buChar char="•"/>
              <a:tabLst>
                <a:tab pos="355600" algn="l"/>
              </a:tabLst>
              <a:defRPr sz="16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Fysieke</a:t>
            </a:r>
            <a:r>
              <a:rPr spc="75"/>
              <a:t> </a:t>
            </a:r>
            <a:r>
              <a:t>omgeving</a:t>
            </a:r>
            <a:r>
              <a:rPr spc="75"/>
              <a:t> </a:t>
            </a:r>
            <a:r>
              <a:t>(gemeentelijk</a:t>
            </a:r>
            <a:r>
              <a:rPr spc="80"/>
              <a:t> </a:t>
            </a:r>
            <a:r>
              <a:rPr spc="-10"/>
              <a:t>domein)</a:t>
            </a:r>
          </a:p>
        </p:txBody>
      </p:sp>
      <p:sp>
        <p:nvSpPr>
          <p:cNvPr id="315" name="object 8"/>
          <p:cNvSpPr txBox="1">
            <a:spLocks noGrp="1"/>
          </p:cNvSpPr>
          <p:nvPr>
            <p:ph type="title"/>
          </p:nvPr>
        </p:nvSpPr>
        <p:spPr>
          <a:xfrm>
            <a:off x="1017223" y="2520910"/>
            <a:ext cx="18069654" cy="1371601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b="0"/>
            </a:pPr>
            <a:r>
              <a:t>TOEZICHT</a:t>
            </a:r>
            <a:r>
              <a:rPr spc="-200"/>
              <a:t> </a:t>
            </a:r>
            <a:r>
              <a:rPr spc="-100"/>
              <a:t>OP</a:t>
            </a:r>
          </a:p>
          <a:p>
            <a:pPr indent="12700">
              <a:spcBef>
                <a:spcPts val="200"/>
              </a:spcBef>
              <a:defRPr spc="-100"/>
            </a:pPr>
            <a:r>
              <a:t>ZORGAANBIEDER: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object 2"/>
          <p:cNvGrpSpPr/>
          <p:nvPr/>
        </p:nvGrpSpPr>
        <p:grpSpPr>
          <a:xfrm>
            <a:off x="18735177" y="10278633"/>
            <a:ext cx="677963" cy="290913"/>
            <a:chOff x="0" y="0"/>
            <a:chExt cx="677962" cy="290912"/>
          </a:xfrm>
        </p:grpSpPr>
        <p:sp>
          <p:nvSpPr>
            <p:cNvPr id="317" name="object 3"/>
            <p:cNvSpPr/>
            <p:nvPr/>
          </p:nvSpPr>
          <p:spPr>
            <a:xfrm>
              <a:off x="0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18" name="object 4"/>
            <p:cNvSpPr/>
            <p:nvPr/>
          </p:nvSpPr>
          <p:spPr>
            <a:xfrm>
              <a:off x="339001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8C1D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22" name="object 5"/>
          <p:cNvGrpSpPr/>
          <p:nvPr/>
        </p:nvGrpSpPr>
        <p:grpSpPr>
          <a:xfrm>
            <a:off x="18016754" y="10278636"/>
            <a:ext cx="677977" cy="290919"/>
            <a:chOff x="0" y="0"/>
            <a:chExt cx="677976" cy="290917"/>
          </a:xfrm>
        </p:grpSpPr>
        <p:sp>
          <p:nvSpPr>
            <p:cNvPr id="320" name="Vorm"/>
            <p:cNvSpPr/>
            <p:nvPr/>
          </p:nvSpPr>
          <p:spPr>
            <a:xfrm>
              <a:off x="0" y="0"/>
              <a:ext cx="33901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5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1" name="Vorm"/>
            <p:cNvSpPr/>
            <p:nvPr/>
          </p:nvSpPr>
          <p:spPr>
            <a:xfrm>
              <a:off x="339013" y="0"/>
              <a:ext cx="33896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29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323" name="object 6" descr="objec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37" y="2667702"/>
            <a:ext cx="5899912" cy="5899911"/>
          </a:xfrm>
          <a:prstGeom prst="rect">
            <a:avLst/>
          </a:prstGeom>
          <a:ln w="12700">
            <a:miter lim="400000"/>
          </a:ln>
        </p:spPr>
      </p:pic>
      <p:sp>
        <p:nvSpPr>
          <p:cNvPr id="324" name="object 7"/>
          <p:cNvSpPr txBox="1"/>
          <p:nvPr/>
        </p:nvSpPr>
        <p:spPr>
          <a:xfrm>
            <a:off x="1017222" y="4482547"/>
            <a:ext cx="4041142" cy="207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123189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Weet</a:t>
            </a:r>
            <a:r>
              <a:rPr spc="15"/>
              <a:t> </a:t>
            </a:r>
            <a:r>
              <a:t>jij</a:t>
            </a:r>
            <a:r>
              <a:rPr spc="15"/>
              <a:t> </a:t>
            </a:r>
            <a:r>
              <a:t>waar</a:t>
            </a:r>
            <a:r>
              <a:rPr spc="15"/>
              <a:t> </a:t>
            </a:r>
            <a:r>
              <a:t>je</a:t>
            </a:r>
            <a:r>
              <a:rPr spc="20"/>
              <a:t> </a:t>
            </a:r>
            <a:r>
              <a:t>grenzen</a:t>
            </a:r>
            <a:r>
              <a:rPr spc="15"/>
              <a:t> </a:t>
            </a:r>
            <a:r>
              <a:t>liggen</a:t>
            </a:r>
            <a:r>
              <a:rPr spc="15"/>
              <a:t> </a:t>
            </a:r>
            <a:r>
              <a:rPr spc="-25"/>
              <a:t>en </a:t>
            </a:r>
            <a:r>
              <a:t>waar</a:t>
            </a:r>
            <a:r>
              <a:rPr spc="25"/>
              <a:t> </a:t>
            </a:r>
            <a:r>
              <a:t>je</a:t>
            </a:r>
            <a:r>
              <a:rPr spc="30"/>
              <a:t> </a:t>
            </a:r>
            <a:r>
              <a:t>mee</a:t>
            </a:r>
            <a:r>
              <a:rPr spc="25"/>
              <a:t> </a:t>
            </a:r>
            <a:r>
              <a:t>bezig</a:t>
            </a:r>
            <a:r>
              <a:rPr spc="30"/>
              <a:t> </a:t>
            </a:r>
            <a:r>
              <a:rPr spc="-10"/>
              <a:t>bent?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Wat</a:t>
            </a:r>
            <a:r>
              <a:rPr spc="20"/>
              <a:t> </a:t>
            </a:r>
            <a:r>
              <a:t>kun</a:t>
            </a:r>
            <a:r>
              <a:rPr spc="20"/>
              <a:t> </a:t>
            </a:r>
            <a:r>
              <a:t>JIJ</a:t>
            </a:r>
            <a:r>
              <a:rPr spc="20"/>
              <a:t> </a:t>
            </a:r>
            <a:r>
              <a:t>doen</a:t>
            </a:r>
            <a:r>
              <a:rPr spc="25"/>
              <a:t> </a:t>
            </a:r>
            <a:r>
              <a:t>tegen</a:t>
            </a:r>
            <a:r>
              <a:rPr spc="20"/>
              <a:t> </a:t>
            </a:r>
            <a:r>
              <a:rPr spc="-10"/>
              <a:t>fraude?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Overzie</a:t>
            </a:r>
            <a:r>
              <a:rPr spc="25"/>
              <a:t> </a:t>
            </a:r>
            <a:r>
              <a:t>jij</a:t>
            </a:r>
            <a:r>
              <a:rPr spc="30"/>
              <a:t> </a:t>
            </a:r>
            <a:r>
              <a:t>de</a:t>
            </a:r>
            <a:r>
              <a:rPr spc="30"/>
              <a:t> </a:t>
            </a:r>
            <a:r>
              <a:t>gevolgen</a:t>
            </a:r>
            <a:r>
              <a:rPr spc="25"/>
              <a:t> </a:t>
            </a:r>
            <a:r>
              <a:t>van</a:t>
            </a:r>
            <a:r>
              <a:rPr spc="30"/>
              <a:t> </a:t>
            </a:r>
            <a:r>
              <a:rPr spc="-10"/>
              <a:t>fraude?</a:t>
            </a:r>
          </a:p>
          <a:p>
            <a:pPr marL="355600" marR="5714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Ben</a:t>
            </a:r>
            <a:r>
              <a:rPr spc="35"/>
              <a:t> </a:t>
            </a:r>
            <a:r>
              <a:t>je</a:t>
            </a:r>
            <a:r>
              <a:rPr spc="40"/>
              <a:t> </a:t>
            </a:r>
            <a:r>
              <a:t>voldoende</a:t>
            </a:r>
            <a:r>
              <a:rPr spc="35"/>
              <a:t> </a:t>
            </a:r>
            <a:r>
              <a:t>op</a:t>
            </a:r>
            <a:r>
              <a:rPr spc="40"/>
              <a:t> </a:t>
            </a:r>
            <a:r>
              <a:t>de</a:t>
            </a:r>
            <a:r>
              <a:rPr spc="35"/>
              <a:t> </a:t>
            </a:r>
            <a:r>
              <a:t>hoogte</a:t>
            </a:r>
            <a:r>
              <a:rPr spc="40"/>
              <a:t> </a:t>
            </a:r>
            <a:r>
              <a:rPr spc="-25"/>
              <a:t>van </a:t>
            </a:r>
            <a:r>
              <a:t>de</a:t>
            </a:r>
            <a:r>
              <a:rPr spc="20"/>
              <a:t> </a:t>
            </a:r>
            <a:r>
              <a:t>wet-</a:t>
            </a:r>
            <a:r>
              <a:rPr spc="25"/>
              <a:t> </a:t>
            </a:r>
            <a:r>
              <a:t>en</a:t>
            </a:r>
            <a:r>
              <a:rPr spc="25"/>
              <a:t> </a:t>
            </a:r>
            <a:r>
              <a:t>regelgeving</a:t>
            </a:r>
            <a:r>
              <a:rPr spc="25"/>
              <a:t> </a:t>
            </a:r>
            <a:r>
              <a:t>of</a:t>
            </a:r>
            <a:r>
              <a:rPr spc="20"/>
              <a:t> </a:t>
            </a:r>
            <a:r>
              <a:t>weet</a:t>
            </a:r>
            <a:r>
              <a:rPr spc="25"/>
              <a:t> </a:t>
            </a:r>
            <a:r>
              <a:rPr spc="-25"/>
              <a:t>je </a:t>
            </a:r>
            <a:r>
              <a:t>waar</a:t>
            </a:r>
            <a:r>
              <a:rPr spc="20"/>
              <a:t> </a:t>
            </a:r>
            <a:r>
              <a:t>je</a:t>
            </a:r>
            <a:r>
              <a:rPr spc="20"/>
              <a:t> </a:t>
            </a:r>
            <a:r>
              <a:t>dit</a:t>
            </a:r>
            <a:r>
              <a:rPr spc="20"/>
              <a:t> </a:t>
            </a:r>
            <a:r>
              <a:t>kunt</a:t>
            </a:r>
            <a:r>
              <a:rPr spc="25"/>
              <a:t> </a:t>
            </a:r>
            <a:r>
              <a:rPr spc="-10"/>
              <a:t>vinden?</a:t>
            </a:r>
          </a:p>
        </p:txBody>
      </p:sp>
      <p:sp>
        <p:nvSpPr>
          <p:cNvPr id="325" name="object 8"/>
          <p:cNvSpPr txBox="1">
            <a:spLocks noGrp="1"/>
          </p:cNvSpPr>
          <p:nvPr>
            <p:ph type="title"/>
          </p:nvPr>
        </p:nvSpPr>
        <p:spPr>
          <a:xfrm>
            <a:off x="1017223" y="2520910"/>
            <a:ext cx="18069654" cy="1371601"/>
          </a:xfrm>
          <a:prstGeom prst="rect">
            <a:avLst/>
          </a:prstGeom>
        </p:spPr>
        <p:txBody>
          <a:bodyPr/>
          <a:lstStyle>
            <a:lvl1pPr indent="12700">
              <a:spcBef>
                <a:spcPts val="100"/>
              </a:spcBef>
              <a:defRPr spc="-100"/>
            </a:lvl1pPr>
          </a:lstStyle>
          <a:p>
            <a:r>
              <a:t>STUDENT: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object 2"/>
          <p:cNvGrpSpPr/>
          <p:nvPr/>
        </p:nvGrpSpPr>
        <p:grpSpPr>
          <a:xfrm>
            <a:off x="18738388" y="10312751"/>
            <a:ext cx="677963" cy="290913"/>
            <a:chOff x="0" y="0"/>
            <a:chExt cx="677962" cy="290912"/>
          </a:xfrm>
        </p:grpSpPr>
        <p:sp>
          <p:nvSpPr>
            <p:cNvPr id="327" name="object 3"/>
            <p:cNvSpPr/>
            <p:nvPr/>
          </p:nvSpPr>
          <p:spPr>
            <a:xfrm>
              <a:off x="0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8" name="object 4"/>
            <p:cNvSpPr/>
            <p:nvPr/>
          </p:nvSpPr>
          <p:spPr>
            <a:xfrm>
              <a:off x="339001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8C1D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32" name="object 5"/>
          <p:cNvGrpSpPr/>
          <p:nvPr/>
        </p:nvGrpSpPr>
        <p:grpSpPr>
          <a:xfrm>
            <a:off x="18019966" y="10312761"/>
            <a:ext cx="677977" cy="290907"/>
            <a:chOff x="0" y="0"/>
            <a:chExt cx="677976" cy="290906"/>
          </a:xfrm>
        </p:grpSpPr>
        <p:sp>
          <p:nvSpPr>
            <p:cNvPr id="330" name="Vorm"/>
            <p:cNvSpPr/>
            <p:nvPr/>
          </p:nvSpPr>
          <p:spPr>
            <a:xfrm>
              <a:off x="0" y="0"/>
              <a:ext cx="339014" cy="290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5" y="21600"/>
                  </a:lnTo>
                  <a:lnTo>
                    <a:pt x="11672" y="7318"/>
                  </a:lnTo>
                  <a:lnTo>
                    <a:pt x="21600" y="731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1" name="Vorm"/>
            <p:cNvSpPr/>
            <p:nvPr/>
          </p:nvSpPr>
          <p:spPr>
            <a:xfrm>
              <a:off x="339013" y="0"/>
              <a:ext cx="338964" cy="290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29" y="14281"/>
                  </a:lnTo>
                  <a:lnTo>
                    <a:pt x="0" y="14281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333" name="object 6" descr="objec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3933" y="2443821"/>
            <a:ext cx="5900320" cy="6276087"/>
          </a:xfrm>
          <a:prstGeom prst="rect">
            <a:avLst/>
          </a:prstGeom>
          <a:ln w="12700">
            <a:miter lim="400000"/>
          </a:ln>
        </p:spPr>
      </p:pic>
      <p:sp>
        <p:nvSpPr>
          <p:cNvPr id="334" name="object 7"/>
          <p:cNvSpPr txBox="1"/>
          <p:nvPr/>
        </p:nvSpPr>
        <p:spPr>
          <a:xfrm>
            <a:off x="1017222" y="4547317"/>
            <a:ext cx="3858261" cy="146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6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Intro</a:t>
            </a:r>
            <a:r>
              <a:rPr spc="40"/>
              <a:t> </a:t>
            </a:r>
            <a:r>
              <a:rPr spc="-10"/>
              <a:t>workshopleider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Vorm</a:t>
            </a:r>
            <a:r>
              <a:rPr spc="5"/>
              <a:t> </a:t>
            </a:r>
            <a:r>
              <a:t>groepjes</a:t>
            </a:r>
            <a:r>
              <a:rPr spc="5"/>
              <a:t> </a:t>
            </a:r>
            <a:r>
              <a:t>van</a:t>
            </a:r>
            <a:r>
              <a:rPr spc="5"/>
              <a:t> </a:t>
            </a:r>
            <a:r>
              <a:t>4-5</a:t>
            </a:r>
            <a:r>
              <a:rPr spc="10"/>
              <a:t> </a:t>
            </a:r>
            <a:r>
              <a:rPr spc="-10"/>
              <a:t>studenten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Neem</a:t>
            </a:r>
            <a:r>
              <a:rPr spc="40"/>
              <a:t> </a:t>
            </a:r>
            <a:r>
              <a:t>de</a:t>
            </a:r>
            <a:r>
              <a:rPr spc="40"/>
              <a:t> </a:t>
            </a:r>
            <a:r>
              <a:t>casus</a:t>
            </a:r>
            <a:r>
              <a:rPr spc="45"/>
              <a:t> </a:t>
            </a:r>
            <a:r>
              <a:rPr spc="-20"/>
              <a:t>door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Schrijf</a:t>
            </a:r>
            <a:r>
              <a:rPr spc="25"/>
              <a:t> </a:t>
            </a:r>
            <a:r>
              <a:t>op</a:t>
            </a:r>
            <a:r>
              <a:rPr spc="25"/>
              <a:t> </a:t>
            </a:r>
            <a:r>
              <a:t>wat</a:t>
            </a:r>
            <a:r>
              <a:rPr spc="25"/>
              <a:t> </a:t>
            </a:r>
            <a:r>
              <a:t>je</a:t>
            </a:r>
            <a:r>
              <a:rPr spc="30"/>
              <a:t> </a:t>
            </a:r>
            <a:r>
              <a:rPr spc="-10"/>
              <a:t>opvalt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Bespreek</a:t>
            </a:r>
            <a:r>
              <a:rPr spc="75"/>
              <a:t> </a:t>
            </a:r>
            <a:r>
              <a:rPr spc="-10"/>
              <a:t>klassikaal</a:t>
            </a:r>
          </a:p>
        </p:txBody>
      </p:sp>
      <p:sp>
        <p:nvSpPr>
          <p:cNvPr id="335" name="object 8"/>
          <p:cNvSpPr txBox="1">
            <a:spLocks noGrp="1"/>
          </p:cNvSpPr>
          <p:nvPr>
            <p:ph type="title"/>
          </p:nvPr>
        </p:nvSpPr>
        <p:spPr>
          <a:xfrm>
            <a:off x="1017223" y="2520910"/>
            <a:ext cx="18069654" cy="1371601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b="0" spc="-100"/>
            </a:pPr>
            <a:r>
              <a:t>CASUSBESPREKING</a:t>
            </a:r>
          </a:p>
          <a:p>
            <a:pPr indent="12700">
              <a:spcBef>
                <a:spcPts val="200"/>
              </a:spcBef>
            </a:pPr>
            <a:r>
              <a:t>30 </a:t>
            </a:r>
            <a:r>
              <a:rPr spc="-100"/>
              <a:t>MINUTEN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097EFD0-EA41-4D4C-8276-4D937F910E1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3" name="Onlinemedia 2" descr="Case 1 V2.mp4">
            <a:hlinkClick r:id="" action="ppaction://media"/>
            <a:extLst>
              <a:ext uri="{FF2B5EF4-FFF2-40B4-BE49-F238E27FC236}">
                <a16:creationId xmlns:a16="http://schemas.microsoft.com/office/drawing/2014/main" id="{1476D396-F011-9D46-8F38-6BCACC86F0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0"/>
            <a:ext cx="20094575" cy="11303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object 2"/>
          <p:cNvSpPr/>
          <p:nvPr/>
        </p:nvSpPr>
        <p:spPr>
          <a:xfrm>
            <a:off x="0" y="-1"/>
            <a:ext cx="20104100" cy="11308558"/>
          </a:xfrm>
          <a:prstGeom prst="rect">
            <a:avLst/>
          </a:prstGeom>
          <a:solidFill>
            <a:srgbClr val="FFF7D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8" name="object 3"/>
          <p:cNvSpPr/>
          <p:nvPr/>
        </p:nvSpPr>
        <p:spPr>
          <a:xfrm>
            <a:off x="-1" y="1029922"/>
            <a:ext cx="19074178" cy="10278634"/>
          </a:xfrm>
          <a:prstGeom prst="rect">
            <a:avLst/>
          </a:prstGeom>
          <a:solidFill>
            <a:srgbClr val="FFFEFA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351" name="object 4"/>
          <p:cNvGrpSpPr/>
          <p:nvPr/>
        </p:nvGrpSpPr>
        <p:grpSpPr>
          <a:xfrm>
            <a:off x="18735177" y="10278633"/>
            <a:ext cx="677963" cy="290913"/>
            <a:chOff x="0" y="0"/>
            <a:chExt cx="677962" cy="290912"/>
          </a:xfrm>
        </p:grpSpPr>
        <p:sp>
          <p:nvSpPr>
            <p:cNvPr id="349" name="object 5"/>
            <p:cNvSpPr/>
            <p:nvPr/>
          </p:nvSpPr>
          <p:spPr>
            <a:xfrm>
              <a:off x="0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50" name="object 6"/>
            <p:cNvSpPr/>
            <p:nvPr/>
          </p:nvSpPr>
          <p:spPr>
            <a:xfrm>
              <a:off x="339001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EEA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54" name="object 7"/>
          <p:cNvGrpSpPr/>
          <p:nvPr/>
        </p:nvGrpSpPr>
        <p:grpSpPr>
          <a:xfrm>
            <a:off x="18016754" y="10278636"/>
            <a:ext cx="677977" cy="290919"/>
            <a:chOff x="0" y="0"/>
            <a:chExt cx="677976" cy="290917"/>
          </a:xfrm>
        </p:grpSpPr>
        <p:sp>
          <p:nvSpPr>
            <p:cNvPr id="352" name="Vorm"/>
            <p:cNvSpPr/>
            <p:nvPr/>
          </p:nvSpPr>
          <p:spPr>
            <a:xfrm>
              <a:off x="0" y="0"/>
              <a:ext cx="33901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5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53" name="Vorm"/>
            <p:cNvSpPr/>
            <p:nvPr/>
          </p:nvSpPr>
          <p:spPr>
            <a:xfrm>
              <a:off x="339013" y="0"/>
              <a:ext cx="33896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29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55" name="object 8"/>
          <p:cNvSpPr txBox="1"/>
          <p:nvPr/>
        </p:nvSpPr>
        <p:spPr>
          <a:xfrm>
            <a:off x="1017222" y="4482547"/>
            <a:ext cx="5175251" cy="2075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lnSpc>
                <a:spcPct val="126699"/>
              </a:lnSpc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Eigenaar</a:t>
            </a:r>
            <a:r>
              <a:rPr spc="20"/>
              <a:t> </a:t>
            </a:r>
            <a:r>
              <a:t>is</a:t>
            </a:r>
            <a:r>
              <a:rPr spc="25"/>
              <a:t> </a:t>
            </a:r>
            <a:r>
              <a:t>de</a:t>
            </a:r>
            <a:r>
              <a:rPr spc="20"/>
              <a:t> </a:t>
            </a:r>
            <a:r>
              <a:t>heer</a:t>
            </a:r>
            <a:r>
              <a:rPr spc="25"/>
              <a:t> </a:t>
            </a:r>
            <a:r>
              <a:rPr spc="-20"/>
              <a:t>Graaier.</a:t>
            </a:r>
            <a:r>
              <a:rPr spc="20"/>
              <a:t> </a:t>
            </a:r>
            <a:r>
              <a:t>Hij</a:t>
            </a:r>
            <a:r>
              <a:rPr spc="25"/>
              <a:t> </a:t>
            </a:r>
            <a:r>
              <a:t>heeft</a:t>
            </a:r>
            <a:r>
              <a:rPr spc="25"/>
              <a:t> </a:t>
            </a:r>
            <a:r>
              <a:t>een</a:t>
            </a:r>
            <a:r>
              <a:rPr spc="20"/>
              <a:t> </a:t>
            </a:r>
            <a:r>
              <a:rPr spc="-10"/>
              <a:t>kantoor </a:t>
            </a:r>
            <a:r>
              <a:t>aan</a:t>
            </a:r>
            <a:r>
              <a:rPr spc="30"/>
              <a:t> </a:t>
            </a:r>
            <a:r>
              <a:rPr spc="-10"/>
              <a:t>huis.</a:t>
            </a:r>
          </a:p>
          <a:p>
            <a:pPr marR="50165" indent="12700">
              <a:lnSpc>
                <a:spcPct val="126699"/>
              </a:lnSpc>
              <a:defRPr sz="1600" i="1">
                <a:solidFill>
                  <a:srgbClr val="A3A8AA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Hebben</a:t>
            </a:r>
            <a:r>
              <a:rPr spc="40"/>
              <a:t> </a:t>
            </a:r>
            <a:r>
              <a:t>de</a:t>
            </a:r>
            <a:r>
              <a:rPr spc="40"/>
              <a:t> </a:t>
            </a:r>
            <a:r>
              <a:t>personeelsleden</a:t>
            </a:r>
            <a:r>
              <a:rPr spc="40"/>
              <a:t> </a:t>
            </a:r>
            <a:r>
              <a:t>zicht</a:t>
            </a:r>
            <a:r>
              <a:rPr spc="45"/>
              <a:t> </a:t>
            </a:r>
            <a:r>
              <a:t>op</a:t>
            </a:r>
            <a:r>
              <a:rPr spc="40"/>
              <a:t> </a:t>
            </a:r>
            <a:r>
              <a:t>wat</a:t>
            </a:r>
            <a:r>
              <a:rPr spc="40"/>
              <a:t> </a:t>
            </a:r>
            <a:r>
              <a:t>er</a:t>
            </a:r>
            <a:r>
              <a:rPr spc="45"/>
              <a:t> </a:t>
            </a:r>
            <a:r>
              <a:t>in</a:t>
            </a:r>
            <a:r>
              <a:rPr spc="40"/>
              <a:t> </a:t>
            </a:r>
            <a:r>
              <a:rPr spc="-25"/>
              <a:t>de </a:t>
            </a:r>
            <a:r>
              <a:t>ondersteuningsplannen/resultaatafspraken</a:t>
            </a:r>
            <a:r>
              <a:rPr spc="180"/>
              <a:t> </a:t>
            </a:r>
            <a:r>
              <a:t>in</a:t>
            </a:r>
            <a:r>
              <a:rPr spc="185"/>
              <a:t> </a:t>
            </a:r>
            <a:r>
              <a:rPr spc="-25"/>
              <a:t>het </a:t>
            </a:r>
            <a:r>
              <a:t>cliënten</a:t>
            </a:r>
            <a:r>
              <a:rPr spc="40"/>
              <a:t> </a:t>
            </a:r>
            <a:r>
              <a:t>dossiers</a:t>
            </a:r>
            <a:r>
              <a:rPr spc="40"/>
              <a:t> </a:t>
            </a:r>
            <a:r>
              <a:t>staat?</a:t>
            </a:r>
            <a:r>
              <a:rPr spc="40"/>
              <a:t> </a:t>
            </a:r>
            <a:r>
              <a:t>Is</a:t>
            </a:r>
            <a:r>
              <a:rPr spc="40"/>
              <a:t> </a:t>
            </a:r>
            <a:r>
              <a:t>er</a:t>
            </a:r>
            <a:r>
              <a:rPr spc="40"/>
              <a:t> </a:t>
            </a:r>
            <a:r>
              <a:t>een</a:t>
            </a:r>
            <a:r>
              <a:rPr spc="40"/>
              <a:t> </a:t>
            </a:r>
            <a:r>
              <a:rPr spc="-10"/>
              <a:t>risicoanalyse </a:t>
            </a:r>
            <a:r>
              <a:t>gemaakt?</a:t>
            </a:r>
            <a:r>
              <a:rPr spc="30"/>
              <a:t> </a:t>
            </a:r>
            <a:r>
              <a:t>Hoe</a:t>
            </a:r>
            <a:r>
              <a:rPr spc="35"/>
              <a:t> </a:t>
            </a:r>
            <a:r>
              <a:t>zit</a:t>
            </a:r>
            <a:r>
              <a:rPr spc="35"/>
              <a:t> </a:t>
            </a:r>
            <a:r>
              <a:t>het</a:t>
            </a:r>
            <a:r>
              <a:rPr spc="30"/>
              <a:t> </a:t>
            </a:r>
            <a:r>
              <a:t>met</a:t>
            </a:r>
            <a:r>
              <a:rPr spc="35"/>
              <a:t> </a:t>
            </a:r>
            <a:r>
              <a:t>de</a:t>
            </a:r>
            <a:r>
              <a:rPr spc="35"/>
              <a:t> </a:t>
            </a:r>
            <a:r>
              <a:t>privacy</a:t>
            </a:r>
            <a:r>
              <a:rPr spc="30"/>
              <a:t> </a:t>
            </a:r>
            <a:r>
              <a:t>van</a:t>
            </a:r>
            <a:r>
              <a:rPr spc="35"/>
              <a:t> </a:t>
            </a:r>
            <a:r>
              <a:rPr spc="-25"/>
              <a:t>de </a:t>
            </a:r>
            <a:r>
              <a:rPr spc="-10"/>
              <a:t>cliëntendossiers?</a:t>
            </a:r>
          </a:p>
        </p:txBody>
      </p:sp>
      <p:sp>
        <p:nvSpPr>
          <p:cNvPr id="356" name="object 9"/>
          <p:cNvSpPr/>
          <p:nvPr/>
        </p:nvSpPr>
        <p:spPr>
          <a:xfrm>
            <a:off x="1029922" y="7143818"/>
            <a:ext cx="5213699" cy="1"/>
          </a:xfrm>
          <a:prstGeom prst="line">
            <a:avLst/>
          </a:prstGeom>
          <a:ln w="34330">
            <a:solidFill>
              <a:srgbClr val="485156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57" name="object 10"/>
          <p:cNvSpPr txBox="1"/>
          <p:nvPr/>
        </p:nvSpPr>
        <p:spPr>
          <a:xfrm>
            <a:off x="1017222" y="7572318"/>
            <a:ext cx="5238117" cy="3091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724534" indent="12700" algn="just">
              <a:lnSpc>
                <a:spcPct val="126699"/>
              </a:lnSpc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dirty="0"/>
              <a:t>De</a:t>
            </a:r>
            <a:r>
              <a:rPr spc="30" dirty="0"/>
              <a:t> </a:t>
            </a:r>
            <a:r>
              <a:rPr dirty="0" err="1"/>
              <a:t>dagbesteding</a:t>
            </a:r>
            <a:r>
              <a:rPr spc="35" dirty="0"/>
              <a:t> </a:t>
            </a:r>
            <a:r>
              <a:rPr dirty="0" err="1"/>
              <a:t>vindt</a:t>
            </a:r>
            <a:r>
              <a:rPr spc="35" dirty="0"/>
              <a:t> </a:t>
            </a:r>
            <a:r>
              <a:rPr dirty="0" err="1"/>
              <a:t>plaats</a:t>
            </a:r>
            <a:r>
              <a:rPr spc="35" dirty="0"/>
              <a:t> </a:t>
            </a:r>
            <a:r>
              <a:rPr dirty="0"/>
              <a:t>op</a:t>
            </a:r>
            <a:r>
              <a:rPr spc="35" dirty="0"/>
              <a:t> </a:t>
            </a:r>
            <a:r>
              <a:rPr dirty="0"/>
              <a:t>de</a:t>
            </a:r>
            <a:r>
              <a:rPr spc="35" dirty="0"/>
              <a:t> </a:t>
            </a:r>
            <a:r>
              <a:rPr spc="-10" dirty="0" err="1"/>
              <a:t>tweede</a:t>
            </a:r>
            <a:r>
              <a:rPr spc="-10" dirty="0"/>
              <a:t> </a:t>
            </a:r>
            <a:r>
              <a:rPr dirty="0" err="1"/>
              <a:t>verdieping</a:t>
            </a:r>
            <a:r>
              <a:rPr spc="25" dirty="0"/>
              <a:t> </a:t>
            </a:r>
            <a:r>
              <a:rPr dirty="0"/>
              <a:t>(</a:t>
            </a:r>
            <a:r>
              <a:rPr dirty="0" err="1"/>
              <a:t>geen</a:t>
            </a:r>
            <a:r>
              <a:rPr spc="25" dirty="0"/>
              <a:t> </a:t>
            </a:r>
            <a:r>
              <a:rPr dirty="0"/>
              <a:t>lift)</a:t>
            </a:r>
            <a:r>
              <a:rPr spc="25" dirty="0"/>
              <a:t> </a:t>
            </a:r>
            <a:r>
              <a:rPr dirty="0"/>
              <a:t>van</a:t>
            </a:r>
            <a:r>
              <a:rPr spc="25" dirty="0"/>
              <a:t> </a:t>
            </a:r>
            <a:r>
              <a:rPr dirty="0" err="1"/>
              <a:t>een</a:t>
            </a:r>
            <a:r>
              <a:rPr spc="25" dirty="0"/>
              <a:t> </a:t>
            </a:r>
            <a:r>
              <a:rPr dirty="0" err="1"/>
              <a:t>pand</a:t>
            </a:r>
            <a:r>
              <a:rPr spc="30" dirty="0"/>
              <a:t> </a:t>
            </a:r>
            <a:r>
              <a:rPr dirty="0"/>
              <a:t>op</a:t>
            </a:r>
            <a:r>
              <a:rPr spc="25" dirty="0"/>
              <a:t> </a:t>
            </a:r>
            <a:r>
              <a:rPr spc="-25" dirty="0" err="1"/>
              <a:t>een</a:t>
            </a:r>
            <a:r>
              <a:rPr spc="-25" dirty="0"/>
              <a:t> </a:t>
            </a:r>
            <a:r>
              <a:rPr dirty="0" err="1"/>
              <a:t>industrieterrein</a:t>
            </a:r>
            <a:r>
              <a:rPr spc="-10" dirty="0"/>
              <a:t>.</a:t>
            </a:r>
          </a:p>
          <a:p>
            <a:pPr marR="5080" indent="12700">
              <a:lnSpc>
                <a:spcPct val="126699"/>
              </a:lnSpc>
              <a:defRPr sz="1600" i="1">
                <a:solidFill>
                  <a:srgbClr val="A3A8AA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dirty="0"/>
              <a:t>Hoe</a:t>
            </a:r>
            <a:r>
              <a:rPr spc="-55" dirty="0"/>
              <a:t> </a:t>
            </a:r>
            <a:r>
              <a:rPr dirty="0" err="1"/>
              <a:t>komen</a:t>
            </a:r>
            <a:r>
              <a:rPr spc="-50" dirty="0"/>
              <a:t> </a:t>
            </a:r>
            <a:r>
              <a:rPr dirty="0" err="1"/>
              <a:t>mensen</a:t>
            </a:r>
            <a:r>
              <a:rPr spc="-50" dirty="0"/>
              <a:t> </a:t>
            </a:r>
            <a:r>
              <a:rPr dirty="0"/>
              <a:t>die</a:t>
            </a:r>
            <a:r>
              <a:rPr spc="-55" dirty="0"/>
              <a:t> </a:t>
            </a:r>
            <a:r>
              <a:rPr dirty="0" err="1"/>
              <a:t>slecht</a:t>
            </a:r>
            <a:r>
              <a:rPr spc="-50" dirty="0"/>
              <a:t> </a:t>
            </a:r>
            <a:r>
              <a:rPr dirty="0" err="1"/>
              <a:t>ter</a:t>
            </a:r>
            <a:r>
              <a:rPr spc="-50" dirty="0"/>
              <a:t> </a:t>
            </a:r>
            <a:r>
              <a:rPr dirty="0"/>
              <a:t>been</a:t>
            </a:r>
            <a:r>
              <a:rPr spc="-50" dirty="0"/>
              <a:t> </a:t>
            </a:r>
            <a:r>
              <a:rPr dirty="0" err="1"/>
              <a:t>zijn</a:t>
            </a:r>
            <a:r>
              <a:rPr spc="-55" dirty="0"/>
              <a:t> </a:t>
            </a:r>
            <a:r>
              <a:rPr spc="-10" dirty="0" err="1"/>
              <a:t>boven</a:t>
            </a:r>
            <a:r>
              <a:rPr spc="-10" dirty="0"/>
              <a:t>? </a:t>
            </a:r>
            <a:r>
              <a:rPr dirty="0"/>
              <a:t>Of</a:t>
            </a:r>
            <a:r>
              <a:rPr spc="35" dirty="0"/>
              <a:t> </a:t>
            </a:r>
            <a:r>
              <a:rPr dirty="0" err="1"/>
              <a:t>weer</a:t>
            </a:r>
            <a:r>
              <a:rPr spc="35" dirty="0"/>
              <a:t> </a:t>
            </a:r>
            <a:r>
              <a:rPr dirty="0" err="1"/>
              <a:t>snel</a:t>
            </a:r>
            <a:r>
              <a:rPr spc="35" dirty="0"/>
              <a:t> </a:t>
            </a:r>
            <a:r>
              <a:rPr dirty="0" err="1"/>
              <a:t>naar</a:t>
            </a:r>
            <a:r>
              <a:rPr spc="35" dirty="0"/>
              <a:t> </a:t>
            </a:r>
            <a:r>
              <a:rPr dirty="0" err="1"/>
              <a:t>beneden</a:t>
            </a:r>
            <a:r>
              <a:rPr spc="35" dirty="0"/>
              <a:t> </a:t>
            </a:r>
            <a:r>
              <a:rPr dirty="0" err="1"/>
              <a:t>als</a:t>
            </a:r>
            <a:r>
              <a:rPr spc="35" dirty="0"/>
              <a:t> </a:t>
            </a:r>
            <a:r>
              <a:rPr dirty="0" err="1"/>
              <a:t>er</a:t>
            </a:r>
            <a:r>
              <a:rPr spc="35" dirty="0"/>
              <a:t> </a:t>
            </a:r>
            <a:r>
              <a:rPr dirty="0"/>
              <a:t>brand</a:t>
            </a:r>
            <a:r>
              <a:rPr spc="40" dirty="0"/>
              <a:t> </a:t>
            </a:r>
            <a:r>
              <a:rPr spc="-25" dirty="0"/>
              <a:t>is?</a:t>
            </a:r>
          </a:p>
          <a:p>
            <a:pPr marR="23495" indent="12700">
              <a:lnSpc>
                <a:spcPct val="126699"/>
              </a:lnSpc>
              <a:defRPr sz="1600" i="1">
                <a:solidFill>
                  <a:srgbClr val="A3A8AA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dirty="0"/>
              <a:t>Hoe</a:t>
            </a:r>
            <a:r>
              <a:rPr spc="-35" dirty="0"/>
              <a:t> </a:t>
            </a:r>
            <a:r>
              <a:rPr dirty="0"/>
              <a:t>is</a:t>
            </a:r>
            <a:r>
              <a:rPr spc="-35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spc="-10" dirty="0" err="1"/>
              <a:t>inrichting</a:t>
            </a:r>
            <a:r>
              <a:rPr spc="-10" dirty="0"/>
              <a:t>,</a:t>
            </a:r>
            <a:r>
              <a:rPr spc="-35" dirty="0"/>
              <a:t> </a:t>
            </a:r>
            <a:r>
              <a:rPr dirty="0" err="1"/>
              <a:t>zijn</a:t>
            </a:r>
            <a:r>
              <a:rPr spc="-35" dirty="0"/>
              <a:t> </a:t>
            </a:r>
            <a:r>
              <a:rPr dirty="0" err="1"/>
              <a:t>er</a:t>
            </a:r>
            <a:r>
              <a:rPr spc="-30" dirty="0"/>
              <a:t> </a:t>
            </a:r>
            <a:r>
              <a:rPr spc="-10" dirty="0" err="1"/>
              <a:t>vloermatten</a:t>
            </a:r>
            <a:r>
              <a:rPr spc="-10" dirty="0"/>
              <a:t>,</a:t>
            </a:r>
            <a:r>
              <a:rPr spc="-35" dirty="0"/>
              <a:t> </a:t>
            </a:r>
            <a:r>
              <a:rPr spc="-10" dirty="0" err="1"/>
              <a:t>drempels</a:t>
            </a:r>
            <a:r>
              <a:rPr spc="-10" dirty="0"/>
              <a:t>, </a:t>
            </a:r>
            <a:r>
              <a:rPr dirty="0" err="1"/>
              <a:t>vluchtwegen</a:t>
            </a:r>
            <a:r>
              <a:rPr dirty="0"/>
              <a:t>?</a:t>
            </a:r>
            <a:r>
              <a:rPr spc="30" dirty="0"/>
              <a:t> </a:t>
            </a:r>
            <a:r>
              <a:rPr dirty="0"/>
              <a:t>Hoe</a:t>
            </a:r>
            <a:r>
              <a:rPr spc="30" dirty="0"/>
              <a:t> </a:t>
            </a:r>
            <a:r>
              <a:rPr dirty="0"/>
              <a:t>zit</a:t>
            </a:r>
            <a:r>
              <a:rPr spc="30" dirty="0"/>
              <a:t> </a:t>
            </a:r>
            <a:r>
              <a:rPr dirty="0"/>
              <a:t>het</a:t>
            </a:r>
            <a:r>
              <a:rPr spc="30" dirty="0"/>
              <a:t> </a:t>
            </a:r>
            <a:r>
              <a:rPr dirty="0"/>
              <a:t>met</a:t>
            </a:r>
            <a:r>
              <a:rPr spc="30" dirty="0"/>
              <a:t> </a:t>
            </a:r>
            <a:r>
              <a:rPr dirty="0"/>
              <a:t>de</a:t>
            </a:r>
            <a:r>
              <a:rPr spc="30" dirty="0"/>
              <a:t> </a:t>
            </a:r>
            <a:r>
              <a:rPr spc="-10" dirty="0" err="1"/>
              <a:t>buitenruimte</a:t>
            </a:r>
            <a:r>
              <a:rPr spc="-10" dirty="0"/>
              <a:t>?</a:t>
            </a:r>
          </a:p>
          <a:p>
            <a:pPr marR="215265" indent="12700">
              <a:lnSpc>
                <a:spcPct val="126699"/>
              </a:lnSpc>
              <a:defRPr sz="1600" i="1">
                <a:solidFill>
                  <a:srgbClr val="A3A8AA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dirty="0"/>
              <a:t>Is</a:t>
            </a:r>
            <a:r>
              <a:rPr spc="40" dirty="0"/>
              <a:t> </a:t>
            </a:r>
            <a:r>
              <a:rPr dirty="0"/>
              <a:t>het</a:t>
            </a:r>
            <a:r>
              <a:rPr spc="45" dirty="0"/>
              <a:t> </a:t>
            </a:r>
            <a:r>
              <a:rPr dirty="0" err="1"/>
              <a:t>mogelijk</a:t>
            </a:r>
            <a:r>
              <a:rPr spc="45" dirty="0"/>
              <a:t> </a:t>
            </a:r>
            <a:r>
              <a:rPr dirty="0" err="1"/>
              <a:t>een</a:t>
            </a:r>
            <a:r>
              <a:rPr spc="45" dirty="0"/>
              <a:t> </a:t>
            </a:r>
            <a:r>
              <a:rPr dirty="0" err="1"/>
              <a:t>wandeling</a:t>
            </a:r>
            <a:r>
              <a:rPr spc="45" dirty="0"/>
              <a:t> </a:t>
            </a:r>
            <a:r>
              <a:rPr dirty="0" err="1"/>
              <a:t>buiten</a:t>
            </a:r>
            <a:r>
              <a:rPr spc="45" dirty="0"/>
              <a:t> </a:t>
            </a:r>
            <a:r>
              <a:rPr dirty="0" err="1"/>
              <a:t>te</a:t>
            </a:r>
            <a:r>
              <a:rPr spc="45" dirty="0"/>
              <a:t> </a:t>
            </a:r>
            <a:r>
              <a:rPr spc="-10" dirty="0" err="1"/>
              <a:t>maken</a:t>
            </a:r>
            <a:r>
              <a:rPr spc="-10" dirty="0"/>
              <a:t>? </a:t>
            </a:r>
            <a:r>
              <a:rPr dirty="0"/>
              <a:t>Met</a:t>
            </a:r>
            <a:r>
              <a:rPr spc="45" dirty="0"/>
              <a:t> </a:t>
            </a:r>
            <a:r>
              <a:rPr dirty="0" err="1"/>
              <a:t>welke</a:t>
            </a:r>
            <a:r>
              <a:rPr spc="45" dirty="0"/>
              <a:t> </a:t>
            </a:r>
            <a:r>
              <a:rPr dirty="0" err="1"/>
              <a:t>materialen</a:t>
            </a:r>
            <a:r>
              <a:rPr spc="50" dirty="0"/>
              <a:t> </a:t>
            </a:r>
            <a:r>
              <a:rPr dirty="0" err="1"/>
              <a:t>wordt</a:t>
            </a:r>
            <a:r>
              <a:rPr spc="45" dirty="0"/>
              <a:t> </a:t>
            </a:r>
            <a:r>
              <a:rPr dirty="0" err="1"/>
              <a:t>gewerkt</a:t>
            </a:r>
            <a:r>
              <a:rPr spc="50" dirty="0"/>
              <a:t> </a:t>
            </a:r>
            <a:r>
              <a:rPr spc="-10" dirty="0"/>
              <a:t>(</a:t>
            </a:r>
            <a:r>
              <a:rPr spc="-10" dirty="0" err="1"/>
              <a:t>Arbowet</a:t>
            </a:r>
            <a:r>
              <a:rPr spc="-10" dirty="0"/>
              <a:t>, </a:t>
            </a:r>
            <a:r>
              <a:rPr dirty="0" err="1"/>
              <a:t>houtzagen</a:t>
            </a:r>
            <a:r>
              <a:rPr spc="65" dirty="0"/>
              <a:t> </a:t>
            </a:r>
            <a:r>
              <a:rPr dirty="0" err="1"/>
              <a:t>e.d.</a:t>
            </a:r>
            <a:r>
              <a:rPr dirty="0"/>
              <a:t>)?</a:t>
            </a:r>
            <a:r>
              <a:rPr spc="65" dirty="0"/>
              <a:t> </a:t>
            </a:r>
            <a:r>
              <a:rPr dirty="0" err="1"/>
              <a:t>Goedkope</a:t>
            </a:r>
            <a:r>
              <a:rPr spc="70" dirty="0"/>
              <a:t> </a:t>
            </a:r>
            <a:r>
              <a:rPr spc="-10" dirty="0" err="1"/>
              <a:t>locatie</a:t>
            </a:r>
            <a:r>
              <a:rPr spc="-10" dirty="0"/>
              <a:t>?</a:t>
            </a:r>
          </a:p>
        </p:txBody>
      </p:sp>
      <p:sp>
        <p:nvSpPr>
          <p:cNvPr id="358" name="object 11"/>
          <p:cNvSpPr txBox="1"/>
          <p:nvPr/>
        </p:nvSpPr>
        <p:spPr>
          <a:xfrm>
            <a:off x="6917445" y="4482548"/>
            <a:ext cx="5164456" cy="2992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145414" indent="12700">
              <a:lnSpc>
                <a:spcPct val="126699"/>
              </a:lnSpc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De</a:t>
            </a:r>
            <a:r>
              <a:rPr spc="40"/>
              <a:t> </a:t>
            </a:r>
            <a:r>
              <a:t>cliënten</a:t>
            </a:r>
            <a:r>
              <a:rPr spc="45"/>
              <a:t> </a:t>
            </a:r>
            <a:r>
              <a:t>worden</a:t>
            </a:r>
            <a:r>
              <a:rPr spc="45"/>
              <a:t> </a:t>
            </a:r>
            <a:r>
              <a:t>door</a:t>
            </a:r>
            <a:r>
              <a:rPr spc="45"/>
              <a:t> </a:t>
            </a:r>
            <a:r>
              <a:t>de</a:t>
            </a:r>
            <a:r>
              <a:rPr spc="40"/>
              <a:t> </a:t>
            </a:r>
            <a:r>
              <a:t>eigenaar</a:t>
            </a:r>
            <a:r>
              <a:rPr spc="45"/>
              <a:t> </a:t>
            </a:r>
            <a:r>
              <a:rPr spc="-10"/>
              <a:t>thuis </a:t>
            </a:r>
            <a:r>
              <a:t>opgehaald</a:t>
            </a:r>
            <a:r>
              <a:rPr spc="35"/>
              <a:t> </a:t>
            </a:r>
            <a:r>
              <a:t>en</a:t>
            </a:r>
            <a:r>
              <a:rPr spc="40"/>
              <a:t> </a:t>
            </a:r>
            <a:r>
              <a:t>naar</a:t>
            </a:r>
            <a:r>
              <a:rPr spc="40"/>
              <a:t> </a:t>
            </a:r>
            <a:r>
              <a:t>de</a:t>
            </a:r>
            <a:r>
              <a:rPr spc="40"/>
              <a:t> </a:t>
            </a:r>
            <a:r>
              <a:t>dagbesteding</a:t>
            </a:r>
            <a:r>
              <a:rPr spc="40"/>
              <a:t> </a:t>
            </a:r>
            <a:r>
              <a:rPr spc="-10"/>
              <a:t>gebracht. </a:t>
            </a:r>
            <a:r>
              <a:t>Ook</a:t>
            </a:r>
            <a:r>
              <a:rPr spc="50"/>
              <a:t> </a:t>
            </a:r>
            <a:r>
              <a:t>worden</a:t>
            </a:r>
            <a:r>
              <a:rPr spc="50"/>
              <a:t> </a:t>
            </a:r>
            <a:r>
              <a:t>de</a:t>
            </a:r>
            <a:r>
              <a:rPr spc="55"/>
              <a:t> </a:t>
            </a:r>
            <a:r>
              <a:t>cliënten</a:t>
            </a:r>
            <a:r>
              <a:rPr spc="50"/>
              <a:t> </a:t>
            </a:r>
            <a:r>
              <a:t>met</a:t>
            </a:r>
            <a:r>
              <a:rPr spc="50"/>
              <a:t> </a:t>
            </a:r>
            <a:r>
              <a:t>ambulante</a:t>
            </a:r>
            <a:r>
              <a:rPr spc="55"/>
              <a:t> </a:t>
            </a:r>
            <a:r>
              <a:rPr spc="-10"/>
              <a:t>begelei- </a:t>
            </a:r>
            <a:r>
              <a:t>ding</a:t>
            </a:r>
            <a:r>
              <a:rPr spc="25"/>
              <a:t> </a:t>
            </a:r>
            <a:r>
              <a:t>begeleid</a:t>
            </a:r>
            <a:r>
              <a:rPr spc="30"/>
              <a:t> </a:t>
            </a:r>
            <a:r>
              <a:t>naar</a:t>
            </a:r>
            <a:r>
              <a:rPr spc="30"/>
              <a:t> </a:t>
            </a:r>
            <a:r>
              <a:t>de</a:t>
            </a:r>
            <a:r>
              <a:rPr spc="25"/>
              <a:t> </a:t>
            </a:r>
            <a:r>
              <a:t>afspraken</a:t>
            </a:r>
            <a:r>
              <a:rPr spc="30"/>
              <a:t> </a:t>
            </a:r>
            <a:r>
              <a:t>bij</a:t>
            </a:r>
            <a:r>
              <a:rPr spc="30"/>
              <a:t> </a:t>
            </a:r>
            <a:r>
              <a:rPr spc="-10"/>
              <a:t>specialisten </a:t>
            </a:r>
            <a:r>
              <a:t>en</a:t>
            </a:r>
            <a:r>
              <a:rPr spc="25"/>
              <a:t> </a:t>
            </a:r>
            <a:r>
              <a:t>bij</a:t>
            </a:r>
            <a:r>
              <a:rPr spc="25"/>
              <a:t> </a:t>
            </a:r>
            <a:r>
              <a:t>onderzoeken</a:t>
            </a:r>
            <a:r>
              <a:rPr spc="25"/>
              <a:t> </a:t>
            </a:r>
            <a:r>
              <a:t>in</a:t>
            </a:r>
            <a:r>
              <a:rPr spc="25"/>
              <a:t> </a:t>
            </a:r>
            <a:r>
              <a:t>het</a:t>
            </a:r>
            <a:r>
              <a:rPr spc="25"/>
              <a:t> </a:t>
            </a:r>
            <a:r>
              <a:rPr spc="-10"/>
              <a:t>ziekenhuis.</a:t>
            </a:r>
          </a:p>
          <a:p>
            <a:pPr marR="5080" indent="12700">
              <a:lnSpc>
                <a:spcPct val="126699"/>
              </a:lnSpc>
              <a:defRPr sz="1600" i="1">
                <a:solidFill>
                  <a:srgbClr val="A3A8AA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Gaan</a:t>
            </a:r>
            <a:r>
              <a:rPr spc="45"/>
              <a:t> </a:t>
            </a:r>
            <a:r>
              <a:t>de</a:t>
            </a:r>
            <a:r>
              <a:rPr spc="50"/>
              <a:t> </a:t>
            </a:r>
            <a:r>
              <a:t>uren</a:t>
            </a:r>
            <a:r>
              <a:rPr spc="45"/>
              <a:t> </a:t>
            </a:r>
            <a:r>
              <a:t>van</a:t>
            </a:r>
            <a:r>
              <a:rPr spc="50"/>
              <a:t> </a:t>
            </a:r>
            <a:r>
              <a:t>het</a:t>
            </a:r>
            <a:r>
              <a:rPr spc="45"/>
              <a:t> </a:t>
            </a:r>
            <a:r>
              <a:t>ziekenhuisbezoek</a:t>
            </a:r>
            <a:r>
              <a:rPr spc="50"/>
              <a:t> </a:t>
            </a:r>
            <a:r>
              <a:t>af</a:t>
            </a:r>
            <a:r>
              <a:rPr spc="45"/>
              <a:t> </a:t>
            </a:r>
            <a:r>
              <a:rPr spc="-25"/>
              <a:t>van</a:t>
            </a:r>
            <a:r>
              <a:rPr spc="500"/>
              <a:t> </a:t>
            </a:r>
            <a:r>
              <a:t>de</a:t>
            </a:r>
            <a:r>
              <a:rPr spc="50"/>
              <a:t> </a:t>
            </a:r>
            <a:r>
              <a:t>ondersteuning?</a:t>
            </a:r>
            <a:r>
              <a:rPr spc="50"/>
              <a:t> </a:t>
            </a:r>
            <a:r>
              <a:t>Hebben</a:t>
            </a:r>
            <a:r>
              <a:rPr spc="50"/>
              <a:t> </a:t>
            </a:r>
            <a:r>
              <a:t>alle</a:t>
            </a:r>
            <a:r>
              <a:rPr spc="50"/>
              <a:t> </a:t>
            </a:r>
            <a:r>
              <a:t>cliënten</a:t>
            </a:r>
            <a:r>
              <a:rPr spc="55"/>
              <a:t> </a:t>
            </a:r>
            <a:r>
              <a:rPr spc="-25"/>
              <a:t>een </a:t>
            </a:r>
            <a:r>
              <a:rPr spc="-45"/>
              <a:t>vervoersindicatie?</a:t>
            </a:r>
            <a:r>
              <a:rPr spc="-90"/>
              <a:t> </a:t>
            </a:r>
            <a:r>
              <a:rPr spc="-10"/>
              <a:t>Hoe</a:t>
            </a:r>
            <a:r>
              <a:rPr spc="-85"/>
              <a:t> </a:t>
            </a:r>
            <a:r>
              <a:rPr spc="-30"/>
              <a:t>worden</a:t>
            </a:r>
            <a:r>
              <a:rPr spc="-85"/>
              <a:t> </a:t>
            </a:r>
            <a:r>
              <a:t>de</a:t>
            </a:r>
            <a:r>
              <a:rPr spc="-90"/>
              <a:t> </a:t>
            </a:r>
            <a:r>
              <a:rPr spc="-35"/>
              <a:t>cliënten</a:t>
            </a:r>
            <a:r>
              <a:rPr spc="-85"/>
              <a:t> </a:t>
            </a:r>
            <a:r>
              <a:rPr spc="-35"/>
              <a:t>vervoerd, </a:t>
            </a:r>
            <a:r>
              <a:t>is</a:t>
            </a:r>
            <a:r>
              <a:rPr spc="45"/>
              <a:t> </a:t>
            </a:r>
            <a:r>
              <a:t>er</a:t>
            </a:r>
            <a:r>
              <a:rPr spc="45"/>
              <a:t> </a:t>
            </a:r>
            <a:r>
              <a:t>een</a:t>
            </a:r>
            <a:r>
              <a:rPr spc="45"/>
              <a:t> </a:t>
            </a:r>
            <a:r>
              <a:t>inzittende</a:t>
            </a:r>
            <a:r>
              <a:rPr spc="45"/>
              <a:t> </a:t>
            </a:r>
            <a:r>
              <a:t>verzekering?</a:t>
            </a:r>
            <a:r>
              <a:rPr spc="50"/>
              <a:t> </a:t>
            </a:r>
            <a:r>
              <a:t>Worden</a:t>
            </a:r>
            <a:r>
              <a:rPr spc="45"/>
              <a:t> </a:t>
            </a:r>
            <a:r>
              <a:rPr spc="-25"/>
              <a:t>de </a:t>
            </a:r>
            <a:r>
              <a:t>vervoerskosten</a:t>
            </a:r>
            <a:r>
              <a:rPr spc="55"/>
              <a:t> </a:t>
            </a:r>
            <a:r>
              <a:t>betaald</a:t>
            </a:r>
            <a:r>
              <a:rPr spc="55"/>
              <a:t> </a:t>
            </a:r>
            <a:r>
              <a:t>van</a:t>
            </a:r>
            <a:r>
              <a:rPr spc="55"/>
              <a:t> </a:t>
            </a:r>
            <a:r>
              <a:t>de</a:t>
            </a:r>
            <a:r>
              <a:rPr spc="55"/>
              <a:t> </a:t>
            </a:r>
            <a:r>
              <a:rPr spc="-10"/>
              <a:t>zorggelden?</a:t>
            </a:r>
          </a:p>
        </p:txBody>
      </p:sp>
      <p:sp>
        <p:nvSpPr>
          <p:cNvPr id="359" name="object 12"/>
          <p:cNvSpPr/>
          <p:nvPr/>
        </p:nvSpPr>
        <p:spPr>
          <a:xfrm>
            <a:off x="6930238" y="8070749"/>
            <a:ext cx="5213698" cy="1"/>
          </a:xfrm>
          <a:prstGeom prst="line">
            <a:avLst/>
          </a:prstGeom>
          <a:ln w="34330">
            <a:solidFill>
              <a:srgbClr val="485156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60" name="object 13"/>
          <p:cNvSpPr txBox="1"/>
          <p:nvPr/>
        </p:nvSpPr>
        <p:spPr>
          <a:xfrm>
            <a:off x="6917536" y="8499247"/>
            <a:ext cx="5166996" cy="2075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267970" indent="12700">
              <a:lnSpc>
                <a:spcPct val="126699"/>
              </a:lnSpc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In</a:t>
            </a:r>
            <a:r>
              <a:rPr spc="30"/>
              <a:t> </a:t>
            </a:r>
            <a:r>
              <a:t>totaal</a:t>
            </a:r>
            <a:r>
              <a:rPr spc="30"/>
              <a:t> </a:t>
            </a:r>
            <a:r>
              <a:t>zijn</a:t>
            </a:r>
            <a:r>
              <a:rPr spc="35"/>
              <a:t> </a:t>
            </a:r>
            <a:r>
              <a:t>er</a:t>
            </a:r>
            <a:r>
              <a:rPr spc="30"/>
              <a:t> </a:t>
            </a:r>
            <a:r>
              <a:t>15</a:t>
            </a:r>
            <a:r>
              <a:rPr spc="30"/>
              <a:t> </a:t>
            </a:r>
            <a:r>
              <a:t>cliënten</a:t>
            </a:r>
            <a:r>
              <a:rPr spc="35"/>
              <a:t> </a:t>
            </a:r>
            <a:r>
              <a:t>met</a:t>
            </a:r>
            <a:r>
              <a:rPr spc="30"/>
              <a:t> </a:t>
            </a:r>
            <a:r>
              <a:t>een</a:t>
            </a:r>
            <a:r>
              <a:rPr spc="35"/>
              <a:t> </a:t>
            </a:r>
            <a:r>
              <a:rPr spc="-10"/>
              <a:t>indicatie </a:t>
            </a:r>
            <a:r>
              <a:t>voor</a:t>
            </a:r>
            <a:r>
              <a:rPr spc="30"/>
              <a:t> </a:t>
            </a:r>
            <a:r>
              <a:t>dagbesteding,</a:t>
            </a:r>
            <a:r>
              <a:rPr spc="35"/>
              <a:t> </a:t>
            </a:r>
            <a:r>
              <a:t>4</a:t>
            </a:r>
            <a:r>
              <a:rPr spc="35"/>
              <a:t> </a:t>
            </a:r>
            <a:r>
              <a:t>cliënten</a:t>
            </a:r>
            <a:r>
              <a:rPr spc="35"/>
              <a:t> </a:t>
            </a:r>
            <a:r>
              <a:t>vanuit</a:t>
            </a:r>
            <a:r>
              <a:rPr spc="35"/>
              <a:t> </a:t>
            </a:r>
            <a:r>
              <a:t>de</a:t>
            </a:r>
            <a:r>
              <a:rPr spc="35"/>
              <a:t> </a:t>
            </a:r>
            <a:r>
              <a:t>Wlz</a:t>
            </a:r>
            <a:r>
              <a:rPr spc="35"/>
              <a:t> </a:t>
            </a:r>
            <a:r>
              <a:rPr spc="-25"/>
              <a:t>en </a:t>
            </a:r>
            <a:r>
              <a:t>11</a:t>
            </a:r>
            <a:r>
              <a:rPr spc="25"/>
              <a:t> </a:t>
            </a:r>
            <a:r>
              <a:t>cliënten</a:t>
            </a:r>
            <a:r>
              <a:rPr spc="30"/>
              <a:t> </a:t>
            </a:r>
            <a:r>
              <a:t>vanuit</a:t>
            </a:r>
            <a:r>
              <a:rPr spc="30"/>
              <a:t> </a:t>
            </a:r>
            <a:r>
              <a:t>de</a:t>
            </a:r>
            <a:r>
              <a:rPr spc="30"/>
              <a:t> </a:t>
            </a:r>
            <a:r>
              <a:rPr spc="-20"/>
              <a:t>Wmo.</a:t>
            </a:r>
          </a:p>
          <a:p>
            <a:pPr marR="5080" indent="12700">
              <a:lnSpc>
                <a:spcPct val="126699"/>
              </a:lnSpc>
              <a:defRPr sz="1600" i="1">
                <a:solidFill>
                  <a:srgbClr val="A3A8AA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Per</a:t>
            </a:r>
            <a:r>
              <a:rPr spc="35"/>
              <a:t> </a:t>
            </a:r>
            <a:r>
              <a:t>groepsgrootte</a:t>
            </a:r>
            <a:r>
              <a:rPr spc="40"/>
              <a:t> </a:t>
            </a:r>
            <a:r>
              <a:t>van</a:t>
            </a:r>
            <a:r>
              <a:rPr spc="35"/>
              <a:t> </a:t>
            </a:r>
            <a:r>
              <a:t>8</a:t>
            </a:r>
            <a:r>
              <a:rPr spc="40"/>
              <a:t> </a:t>
            </a:r>
            <a:r>
              <a:t>(6)</a:t>
            </a:r>
            <a:r>
              <a:rPr spc="40"/>
              <a:t> </a:t>
            </a:r>
            <a:r>
              <a:t>moet</a:t>
            </a:r>
            <a:r>
              <a:rPr spc="35"/>
              <a:t> </a:t>
            </a:r>
            <a:r>
              <a:t>er</a:t>
            </a:r>
            <a:r>
              <a:rPr spc="40"/>
              <a:t> </a:t>
            </a:r>
            <a:r>
              <a:t>een</a:t>
            </a:r>
            <a:r>
              <a:rPr spc="35"/>
              <a:t> </a:t>
            </a:r>
            <a:r>
              <a:rPr spc="-10"/>
              <a:t>gekwa­ </a:t>
            </a:r>
            <a:r>
              <a:t>lificeerde</a:t>
            </a:r>
            <a:r>
              <a:rPr spc="80"/>
              <a:t> </a:t>
            </a:r>
            <a:r>
              <a:t>zorgmedewerker</a:t>
            </a:r>
            <a:r>
              <a:rPr spc="80"/>
              <a:t> </a:t>
            </a:r>
            <a:r>
              <a:t>(minimaal</a:t>
            </a:r>
            <a:r>
              <a:rPr spc="80"/>
              <a:t> </a:t>
            </a:r>
            <a:r>
              <a:t>niveau</a:t>
            </a:r>
            <a:r>
              <a:rPr spc="80"/>
              <a:t> </a:t>
            </a:r>
            <a:r>
              <a:rPr spc="-25"/>
              <a:t>3) </a:t>
            </a:r>
            <a:r>
              <a:t>aanwezig</a:t>
            </a:r>
            <a:r>
              <a:rPr spc="40"/>
              <a:t> </a:t>
            </a:r>
            <a:r>
              <a:t>zijn.</a:t>
            </a:r>
            <a:r>
              <a:rPr spc="40"/>
              <a:t> </a:t>
            </a:r>
            <a:r>
              <a:t>Hoe</a:t>
            </a:r>
            <a:r>
              <a:rPr spc="40"/>
              <a:t> </a:t>
            </a:r>
            <a:r>
              <a:t>zit</a:t>
            </a:r>
            <a:r>
              <a:rPr spc="40"/>
              <a:t> </a:t>
            </a:r>
            <a:r>
              <a:t>het</a:t>
            </a:r>
            <a:r>
              <a:rPr spc="45"/>
              <a:t> </a:t>
            </a:r>
            <a:r>
              <a:t>met</a:t>
            </a:r>
            <a:r>
              <a:rPr spc="40"/>
              <a:t> </a:t>
            </a:r>
            <a:r>
              <a:t>de</a:t>
            </a:r>
            <a:r>
              <a:rPr spc="40"/>
              <a:t> </a:t>
            </a:r>
            <a:r>
              <a:t>diploma’s,</a:t>
            </a:r>
            <a:r>
              <a:rPr spc="40"/>
              <a:t> </a:t>
            </a:r>
            <a:r>
              <a:rPr spc="-25"/>
              <a:t>VOG </a:t>
            </a:r>
            <a:r>
              <a:t>en</a:t>
            </a:r>
            <a:r>
              <a:rPr spc="40"/>
              <a:t> </a:t>
            </a:r>
            <a:r>
              <a:t>arbeidsovereenkomsten?</a:t>
            </a:r>
            <a:r>
              <a:rPr spc="45"/>
              <a:t> </a:t>
            </a:r>
            <a:r>
              <a:t>Je</a:t>
            </a:r>
            <a:r>
              <a:rPr spc="45"/>
              <a:t> </a:t>
            </a:r>
            <a:r>
              <a:t>hebt</a:t>
            </a:r>
            <a:r>
              <a:rPr spc="40"/>
              <a:t> </a:t>
            </a:r>
            <a:r>
              <a:t>geen</a:t>
            </a:r>
            <a:r>
              <a:rPr spc="45"/>
              <a:t> </a:t>
            </a:r>
            <a:r>
              <a:rPr spc="-10"/>
              <a:t>inzage</a:t>
            </a:r>
          </a:p>
        </p:txBody>
      </p:sp>
      <p:sp>
        <p:nvSpPr>
          <p:cNvPr id="361" name="object 14"/>
          <p:cNvSpPr txBox="1"/>
          <p:nvPr/>
        </p:nvSpPr>
        <p:spPr>
          <a:xfrm>
            <a:off x="12817761" y="4482548"/>
            <a:ext cx="4666616" cy="852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lnSpc>
                <a:spcPct val="126699"/>
              </a:lnSpc>
              <a:defRPr sz="1600" i="1">
                <a:solidFill>
                  <a:srgbClr val="A3A8AA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in</a:t>
            </a:r>
            <a:r>
              <a:rPr spc="35"/>
              <a:t> </a:t>
            </a:r>
            <a:r>
              <a:t>het</a:t>
            </a:r>
            <a:r>
              <a:rPr spc="40"/>
              <a:t> </a:t>
            </a:r>
            <a:r>
              <a:t>cliëntendossier,</a:t>
            </a:r>
            <a:r>
              <a:rPr spc="40"/>
              <a:t> </a:t>
            </a:r>
            <a:r>
              <a:t>dus</a:t>
            </a:r>
            <a:r>
              <a:rPr spc="40"/>
              <a:t> </a:t>
            </a:r>
            <a:r>
              <a:t>je</a:t>
            </a:r>
            <a:r>
              <a:rPr spc="40"/>
              <a:t> </a:t>
            </a:r>
            <a:r>
              <a:t>weet</a:t>
            </a:r>
            <a:r>
              <a:rPr spc="35"/>
              <a:t> </a:t>
            </a:r>
            <a:r>
              <a:t>niet</a:t>
            </a:r>
            <a:r>
              <a:rPr spc="40"/>
              <a:t> </a:t>
            </a:r>
            <a:r>
              <a:rPr spc="-25"/>
              <a:t>aan </a:t>
            </a:r>
            <a:r>
              <a:t>welke</a:t>
            </a:r>
            <a:r>
              <a:rPr spc="40"/>
              <a:t> </a:t>
            </a:r>
            <a:r>
              <a:t>doelen</a:t>
            </a:r>
            <a:r>
              <a:rPr spc="40"/>
              <a:t> </a:t>
            </a:r>
            <a:r>
              <a:t>je</a:t>
            </a:r>
            <a:r>
              <a:rPr spc="40"/>
              <a:t> </a:t>
            </a:r>
            <a:r>
              <a:t>moet</a:t>
            </a:r>
            <a:r>
              <a:rPr spc="45"/>
              <a:t> </a:t>
            </a:r>
            <a:r>
              <a:t>werken.</a:t>
            </a:r>
            <a:r>
              <a:rPr spc="40"/>
              <a:t> </a:t>
            </a:r>
            <a:r>
              <a:t>(Wat</a:t>
            </a:r>
            <a:r>
              <a:rPr spc="40"/>
              <a:t> </a:t>
            </a:r>
            <a:r>
              <a:t>wordt</a:t>
            </a:r>
            <a:r>
              <a:rPr spc="40"/>
              <a:t> </a:t>
            </a:r>
            <a:r>
              <a:rPr spc="-25"/>
              <a:t>er </a:t>
            </a:r>
            <a:r>
              <a:rPr spc="-10"/>
              <a:t>gedeclareerd?)</a:t>
            </a:r>
          </a:p>
        </p:txBody>
      </p:sp>
      <p:sp>
        <p:nvSpPr>
          <p:cNvPr id="362" name="object 15"/>
          <p:cNvSpPr/>
          <p:nvPr/>
        </p:nvSpPr>
        <p:spPr>
          <a:xfrm>
            <a:off x="12830551" y="5907909"/>
            <a:ext cx="5213699" cy="1"/>
          </a:xfrm>
          <a:prstGeom prst="line">
            <a:avLst/>
          </a:prstGeom>
          <a:ln w="34330">
            <a:solidFill>
              <a:srgbClr val="485156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63" name="object 16"/>
          <p:cNvSpPr txBox="1"/>
          <p:nvPr/>
        </p:nvSpPr>
        <p:spPr>
          <a:xfrm>
            <a:off x="12817851" y="6401179"/>
            <a:ext cx="5058411" cy="2622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600"/>
              </a:spcBef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De</a:t>
            </a:r>
            <a:r>
              <a:rPr spc="45"/>
              <a:t> </a:t>
            </a:r>
            <a:r>
              <a:t>16-jarige</a:t>
            </a:r>
            <a:r>
              <a:rPr spc="50"/>
              <a:t> </a:t>
            </a:r>
            <a:r>
              <a:t>dochter</a:t>
            </a:r>
            <a:r>
              <a:rPr spc="45"/>
              <a:t> </a:t>
            </a:r>
            <a:r>
              <a:t>ontvangt</a:t>
            </a:r>
            <a:r>
              <a:rPr spc="45"/>
              <a:t> </a:t>
            </a:r>
            <a:r>
              <a:t>de</a:t>
            </a:r>
            <a:r>
              <a:rPr spc="50"/>
              <a:t> </a:t>
            </a:r>
            <a:r>
              <a:t>cliënten</a:t>
            </a:r>
            <a:r>
              <a:rPr spc="45"/>
              <a:t> </a:t>
            </a:r>
            <a:r>
              <a:rPr spc="-25"/>
              <a:t>op</a:t>
            </a:r>
          </a:p>
          <a:p>
            <a:pPr marR="24765" indent="12700">
              <a:lnSpc>
                <a:spcPct val="126699"/>
              </a:lnSpc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de</a:t>
            </a:r>
            <a:r>
              <a:rPr spc="25"/>
              <a:t> </a:t>
            </a:r>
            <a:r>
              <a:t>dagbesteding</a:t>
            </a:r>
            <a:r>
              <a:rPr spc="30"/>
              <a:t> </a:t>
            </a:r>
            <a:r>
              <a:t>die</a:t>
            </a:r>
            <a:r>
              <a:rPr spc="30"/>
              <a:t> </a:t>
            </a:r>
            <a:r>
              <a:t>voor</a:t>
            </a:r>
            <a:r>
              <a:rPr spc="30"/>
              <a:t> </a:t>
            </a:r>
            <a:r>
              <a:t>10</a:t>
            </a:r>
            <a:r>
              <a:rPr spc="30"/>
              <a:t> </a:t>
            </a:r>
            <a:r>
              <a:t>uur</a:t>
            </a:r>
            <a:r>
              <a:rPr spc="25"/>
              <a:t> </a:t>
            </a:r>
            <a:r>
              <a:t>komen,</a:t>
            </a:r>
            <a:r>
              <a:rPr spc="30"/>
              <a:t> </a:t>
            </a:r>
            <a:r>
              <a:rPr spc="-10"/>
              <a:t>daarna </a:t>
            </a:r>
            <a:r>
              <a:t>moet</a:t>
            </a:r>
            <a:r>
              <a:rPr spc="30"/>
              <a:t> </a:t>
            </a:r>
            <a:r>
              <a:t>zij</a:t>
            </a:r>
            <a:r>
              <a:rPr spc="35"/>
              <a:t> </a:t>
            </a:r>
            <a:r>
              <a:t>naar</a:t>
            </a:r>
            <a:r>
              <a:rPr spc="30"/>
              <a:t> </a:t>
            </a:r>
            <a:r>
              <a:t>haar</a:t>
            </a:r>
            <a:r>
              <a:rPr spc="35"/>
              <a:t> </a:t>
            </a:r>
            <a:r>
              <a:t>school</a:t>
            </a:r>
            <a:r>
              <a:rPr spc="30"/>
              <a:t> </a:t>
            </a:r>
            <a:r>
              <a:t>(havo).</a:t>
            </a:r>
            <a:r>
              <a:rPr spc="35"/>
              <a:t> </a:t>
            </a:r>
            <a:r>
              <a:t>Haar</a:t>
            </a:r>
            <a:r>
              <a:rPr spc="35"/>
              <a:t> </a:t>
            </a:r>
            <a:r>
              <a:rPr spc="-10"/>
              <a:t>moeder </a:t>
            </a:r>
            <a:r>
              <a:t>gaat</a:t>
            </a:r>
            <a:r>
              <a:rPr spc="-85"/>
              <a:t> </a:t>
            </a:r>
            <a:r>
              <a:t>met</a:t>
            </a:r>
            <a:r>
              <a:rPr spc="-80"/>
              <a:t> </a:t>
            </a:r>
            <a:r>
              <a:t>enkele</a:t>
            </a:r>
            <a:r>
              <a:rPr spc="-80"/>
              <a:t> </a:t>
            </a:r>
            <a:r>
              <a:t>cliënten</a:t>
            </a:r>
            <a:r>
              <a:rPr spc="-80"/>
              <a:t> </a:t>
            </a:r>
            <a:r>
              <a:t>boodschappen</a:t>
            </a:r>
            <a:r>
              <a:rPr spc="-80"/>
              <a:t> </a:t>
            </a:r>
            <a:r>
              <a:rPr spc="-20"/>
              <a:t>doen </a:t>
            </a:r>
            <a:r>
              <a:t>voor</a:t>
            </a:r>
            <a:r>
              <a:rPr spc="-35"/>
              <a:t> </a:t>
            </a:r>
            <a:r>
              <a:t>het</a:t>
            </a:r>
            <a:r>
              <a:rPr spc="-20"/>
              <a:t> </a:t>
            </a:r>
            <a:r>
              <a:rPr spc="-10"/>
              <a:t>middageten.</a:t>
            </a:r>
          </a:p>
          <a:p>
            <a:pPr marR="5080" indent="12700">
              <a:lnSpc>
                <a:spcPct val="126699"/>
              </a:lnSpc>
              <a:defRPr sz="1600" i="1">
                <a:solidFill>
                  <a:srgbClr val="A3A8AA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Minderjarig,</a:t>
            </a:r>
            <a:r>
              <a:rPr spc="60"/>
              <a:t> </a:t>
            </a:r>
            <a:r>
              <a:t>geen</a:t>
            </a:r>
            <a:r>
              <a:rPr spc="60"/>
              <a:t> </a:t>
            </a:r>
            <a:r>
              <a:t>kwalificaties,</a:t>
            </a:r>
            <a:r>
              <a:rPr spc="60"/>
              <a:t> </a:t>
            </a:r>
            <a:r>
              <a:t>wie</a:t>
            </a:r>
            <a:r>
              <a:rPr spc="60"/>
              <a:t> </a:t>
            </a:r>
            <a:r>
              <a:t>is</a:t>
            </a:r>
            <a:r>
              <a:rPr spc="60"/>
              <a:t> </a:t>
            </a:r>
            <a:r>
              <a:rPr spc="-25"/>
              <a:t>er </a:t>
            </a:r>
            <a:r>
              <a:t>verantwoordelijk?</a:t>
            </a:r>
            <a:r>
              <a:rPr spc="25"/>
              <a:t> </a:t>
            </a:r>
            <a:r>
              <a:t>Dit</a:t>
            </a:r>
            <a:r>
              <a:rPr spc="30"/>
              <a:t> </a:t>
            </a:r>
            <a:r>
              <a:t>geldt</a:t>
            </a:r>
            <a:r>
              <a:rPr spc="30"/>
              <a:t> </a:t>
            </a:r>
            <a:r>
              <a:t>ook</a:t>
            </a:r>
            <a:r>
              <a:rPr spc="30"/>
              <a:t> </a:t>
            </a:r>
            <a:r>
              <a:t>voor</a:t>
            </a:r>
            <a:r>
              <a:rPr spc="30"/>
              <a:t> </a:t>
            </a:r>
            <a:r>
              <a:t>de</a:t>
            </a:r>
            <a:r>
              <a:rPr spc="25"/>
              <a:t> </a:t>
            </a:r>
            <a:r>
              <a:rPr spc="-10"/>
              <a:t>moeder. </a:t>
            </a:r>
            <a:r>
              <a:t>En</a:t>
            </a:r>
            <a:r>
              <a:rPr spc="50"/>
              <a:t> </a:t>
            </a:r>
            <a:r>
              <a:t>weggaan</a:t>
            </a:r>
            <a:r>
              <a:rPr spc="55"/>
              <a:t> </a:t>
            </a:r>
            <a:r>
              <a:t>met</a:t>
            </a:r>
            <a:r>
              <a:rPr spc="50"/>
              <a:t> </a:t>
            </a:r>
            <a:r>
              <a:t>cliënten</a:t>
            </a:r>
            <a:r>
              <a:rPr spc="55"/>
              <a:t> </a:t>
            </a:r>
            <a:r>
              <a:t>om</a:t>
            </a:r>
            <a:r>
              <a:rPr spc="50"/>
              <a:t> </a:t>
            </a:r>
            <a:r>
              <a:t>boodschappen</a:t>
            </a:r>
            <a:r>
              <a:rPr spc="55"/>
              <a:t> </a:t>
            </a:r>
            <a:r>
              <a:rPr spc="-25"/>
              <a:t>te </a:t>
            </a:r>
            <a:r>
              <a:t>doen.</a:t>
            </a:r>
            <a:r>
              <a:rPr spc="45"/>
              <a:t> </a:t>
            </a:r>
            <a:r>
              <a:t>Geen</a:t>
            </a:r>
            <a:r>
              <a:rPr spc="45"/>
              <a:t> </a:t>
            </a:r>
            <a:r>
              <a:t>bijdrage</a:t>
            </a:r>
            <a:r>
              <a:rPr spc="45"/>
              <a:t> </a:t>
            </a:r>
            <a:r>
              <a:t>aan</a:t>
            </a:r>
            <a:r>
              <a:rPr spc="45"/>
              <a:t> </a:t>
            </a:r>
            <a:r>
              <a:t>de</a:t>
            </a:r>
            <a:r>
              <a:rPr spc="45"/>
              <a:t> </a:t>
            </a:r>
            <a:r>
              <a:rPr spc="-10"/>
              <a:t>zorgdoelen.</a:t>
            </a:r>
          </a:p>
        </p:txBody>
      </p:sp>
      <p:sp>
        <p:nvSpPr>
          <p:cNvPr id="364" name="object 17"/>
          <p:cNvSpPr txBox="1">
            <a:spLocks noGrp="1"/>
          </p:cNvSpPr>
          <p:nvPr>
            <p:ph type="title"/>
          </p:nvPr>
        </p:nvSpPr>
        <p:spPr>
          <a:xfrm>
            <a:off x="1017222" y="2095207"/>
            <a:ext cx="7190107" cy="1371601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b="0" spc="-100"/>
            </a:pPr>
            <a:r>
              <a:t>BESPREKING</a:t>
            </a:r>
          </a:p>
          <a:p>
            <a:pPr indent="12700">
              <a:spcBef>
                <a:spcPts val="200"/>
              </a:spcBef>
            </a:pPr>
            <a:r>
              <a:t>CASUS</a:t>
            </a:r>
            <a:r>
              <a:rPr spc="-100"/>
              <a:t> DAGBESTEDING</a:t>
            </a:r>
          </a:p>
        </p:txBody>
      </p:sp>
      <p:sp>
        <p:nvSpPr>
          <p:cNvPr id="365" name="object 18"/>
          <p:cNvSpPr txBox="1"/>
          <p:nvPr/>
        </p:nvSpPr>
        <p:spPr>
          <a:xfrm>
            <a:off x="1017222" y="3566074"/>
            <a:ext cx="576580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6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Op</a:t>
            </a:r>
            <a:r>
              <a:rPr spc="30"/>
              <a:t> </a:t>
            </a:r>
            <a:r>
              <a:t>Algemene</a:t>
            </a:r>
            <a:r>
              <a:rPr spc="30"/>
              <a:t> </a:t>
            </a:r>
            <a:r>
              <a:t>uitleg</a:t>
            </a:r>
            <a:r>
              <a:rPr spc="30"/>
              <a:t> </a:t>
            </a:r>
            <a:r>
              <a:t>toezicht</a:t>
            </a:r>
            <a:r>
              <a:rPr spc="30"/>
              <a:t> </a:t>
            </a:r>
            <a:r>
              <a:t>over</a:t>
            </a:r>
            <a:r>
              <a:rPr spc="30"/>
              <a:t> </a:t>
            </a:r>
            <a:r>
              <a:t>‘GraaiZorg</a:t>
            </a:r>
            <a:r>
              <a:rPr spc="30"/>
              <a:t> </a:t>
            </a:r>
            <a:r>
              <a:rPr spc="-10"/>
              <a:t>B.V.’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object 2"/>
          <p:cNvSpPr/>
          <p:nvPr/>
        </p:nvSpPr>
        <p:spPr>
          <a:xfrm>
            <a:off x="0" y="-1"/>
            <a:ext cx="20104100" cy="11308558"/>
          </a:xfrm>
          <a:prstGeom prst="rect">
            <a:avLst/>
          </a:prstGeom>
          <a:solidFill>
            <a:srgbClr val="FFF7D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68" name="object 3"/>
          <p:cNvSpPr/>
          <p:nvPr/>
        </p:nvSpPr>
        <p:spPr>
          <a:xfrm>
            <a:off x="-1" y="1029922"/>
            <a:ext cx="19074178" cy="10278634"/>
          </a:xfrm>
          <a:prstGeom prst="rect">
            <a:avLst/>
          </a:prstGeom>
          <a:solidFill>
            <a:srgbClr val="FFFEFA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371" name="object 4"/>
          <p:cNvGrpSpPr/>
          <p:nvPr/>
        </p:nvGrpSpPr>
        <p:grpSpPr>
          <a:xfrm>
            <a:off x="18735177" y="10278633"/>
            <a:ext cx="677963" cy="290913"/>
            <a:chOff x="0" y="0"/>
            <a:chExt cx="677962" cy="290912"/>
          </a:xfrm>
        </p:grpSpPr>
        <p:sp>
          <p:nvSpPr>
            <p:cNvPr id="369" name="object 5"/>
            <p:cNvSpPr/>
            <p:nvPr/>
          </p:nvSpPr>
          <p:spPr>
            <a:xfrm>
              <a:off x="0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0" name="object 6"/>
            <p:cNvSpPr/>
            <p:nvPr/>
          </p:nvSpPr>
          <p:spPr>
            <a:xfrm>
              <a:off x="339001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EEA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74" name="object 7"/>
          <p:cNvGrpSpPr/>
          <p:nvPr/>
        </p:nvGrpSpPr>
        <p:grpSpPr>
          <a:xfrm>
            <a:off x="18016754" y="10278636"/>
            <a:ext cx="677977" cy="290919"/>
            <a:chOff x="0" y="0"/>
            <a:chExt cx="677976" cy="290917"/>
          </a:xfrm>
        </p:grpSpPr>
        <p:sp>
          <p:nvSpPr>
            <p:cNvPr id="372" name="Vorm"/>
            <p:cNvSpPr/>
            <p:nvPr/>
          </p:nvSpPr>
          <p:spPr>
            <a:xfrm>
              <a:off x="0" y="0"/>
              <a:ext cx="33901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5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3" name="Vorm"/>
            <p:cNvSpPr/>
            <p:nvPr/>
          </p:nvSpPr>
          <p:spPr>
            <a:xfrm>
              <a:off x="339013" y="0"/>
              <a:ext cx="33896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29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75" name="object 8"/>
          <p:cNvSpPr txBox="1"/>
          <p:nvPr/>
        </p:nvSpPr>
        <p:spPr>
          <a:xfrm>
            <a:off x="1017222" y="4482548"/>
            <a:ext cx="5226687" cy="5743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14604" indent="12700">
              <a:lnSpc>
                <a:spcPct val="126699"/>
              </a:lnSpc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Jouw</a:t>
            </a:r>
            <a:r>
              <a:rPr spc="30"/>
              <a:t> </a:t>
            </a:r>
            <a:r>
              <a:t>taak</a:t>
            </a:r>
            <a:r>
              <a:rPr spc="30"/>
              <a:t> </a:t>
            </a:r>
            <a:r>
              <a:t>bestaat</a:t>
            </a:r>
            <a:r>
              <a:rPr spc="30"/>
              <a:t> </a:t>
            </a:r>
            <a:r>
              <a:t>uit</a:t>
            </a:r>
            <a:r>
              <a:rPr spc="30"/>
              <a:t> </a:t>
            </a:r>
            <a:r>
              <a:t>cliënten</a:t>
            </a:r>
            <a:r>
              <a:rPr spc="35"/>
              <a:t> </a:t>
            </a:r>
            <a:r>
              <a:t>om</a:t>
            </a:r>
            <a:r>
              <a:rPr spc="30"/>
              <a:t> </a:t>
            </a:r>
            <a:r>
              <a:t>10</a:t>
            </a:r>
            <a:r>
              <a:rPr spc="30"/>
              <a:t> </a:t>
            </a:r>
            <a:r>
              <a:rPr spc="-25"/>
              <a:t>uur </a:t>
            </a:r>
            <a:r>
              <a:t>ontvangen,</a:t>
            </a:r>
            <a:r>
              <a:rPr spc="30"/>
              <a:t> </a:t>
            </a:r>
            <a:r>
              <a:t>koffiezetten</a:t>
            </a:r>
            <a:r>
              <a:rPr spc="35"/>
              <a:t> </a:t>
            </a:r>
            <a:r>
              <a:t>en</a:t>
            </a:r>
            <a:r>
              <a:rPr spc="30"/>
              <a:t> </a:t>
            </a:r>
            <a:r>
              <a:t>in</a:t>
            </a:r>
            <a:r>
              <a:rPr spc="35"/>
              <a:t> </a:t>
            </a:r>
            <a:r>
              <a:t>de</a:t>
            </a:r>
            <a:r>
              <a:rPr spc="35"/>
              <a:t> </a:t>
            </a:r>
            <a:r>
              <a:t>middag</a:t>
            </a:r>
            <a:r>
              <a:rPr spc="30"/>
              <a:t> </a:t>
            </a:r>
            <a:r>
              <a:t>de</a:t>
            </a:r>
            <a:r>
              <a:rPr spc="35"/>
              <a:t> </a:t>
            </a:r>
            <a:r>
              <a:rPr spc="-10"/>
              <a:t>maal- </a:t>
            </a:r>
            <a:r>
              <a:t>tijd</a:t>
            </a:r>
            <a:r>
              <a:rPr spc="-110"/>
              <a:t> </a:t>
            </a:r>
            <a:r>
              <a:t>te</a:t>
            </a:r>
            <a:r>
              <a:rPr spc="-110"/>
              <a:t> </a:t>
            </a:r>
            <a:r>
              <a:rPr spc="-20"/>
              <a:t>bereiden.</a:t>
            </a:r>
            <a:r>
              <a:rPr spc="-104"/>
              <a:t> </a:t>
            </a:r>
            <a:r>
              <a:t>Het</a:t>
            </a:r>
            <a:r>
              <a:rPr spc="-110"/>
              <a:t> </a:t>
            </a:r>
            <a:r>
              <a:t>is</a:t>
            </a:r>
            <a:r>
              <a:rPr spc="-104"/>
              <a:t> </a:t>
            </a:r>
            <a:r>
              <a:t>ook</a:t>
            </a:r>
            <a:r>
              <a:rPr spc="-110"/>
              <a:t> </a:t>
            </a:r>
            <a:r>
              <a:t>jouw</a:t>
            </a:r>
            <a:r>
              <a:rPr spc="-104"/>
              <a:t> </a:t>
            </a:r>
            <a:r>
              <a:t>taak</a:t>
            </a:r>
            <a:r>
              <a:rPr spc="-110"/>
              <a:t> </a:t>
            </a:r>
            <a:r>
              <a:t>om</a:t>
            </a:r>
            <a:r>
              <a:rPr spc="-104"/>
              <a:t> </a:t>
            </a:r>
            <a:r>
              <a:rPr spc="-10"/>
              <a:t>sommige </a:t>
            </a:r>
            <a:r>
              <a:t>cliënten</a:t>
            </a:r>
            <a:r>
              <a:rPr spc="40"/>
              <a:t> </a:t>
            </a:r>
            <a:r>
              <a:t>medicatie</a:t>
            </a:r>
            <a:r>
              <a:rPr spc="45"/>
              <a:t> </a:t>
            </a:r>
            <a:r>
              <a:t>te</a:t>
            </a:r>
            <a:r>
              <a:rPr spc="40"/>
              <a:t> </a:t>
            </a:r>
            <a:r>
              <a:t>geven.</a:t>
            </a:r>
            <a:r>
              <a:rPr spc="45"/>
              <a:t> </a:t>
            </a:r>
            <a:r>
              <a:t>Een</a:t>
            </a:r>
            <a:r>
              <a:rPr spc="45"/>
              <a:t> </a:t>
            </a:r>
            <a:r>
              <a:t>lijst</a:t>
            </a:r>
            <a:r>
              <a:rPr spc="40"/>
              <a:t> </a:t>
            </a:r>
            <a:r>
              <a:rPr spc="-10"/>
              <a:t>ontbreekt </a:t>
            </a:r>
            <a:r>
              <a:t>maar</a:t>
            </a:r>
            <a:r>
              <a:rPr spc="45"/>
              <a:t> </a:t>
            </a:r>
            <a:r>
              <a:t>je</a:t>
            </a:r>
            <a:r>
              <a:rPr spc="45"/>
              <a:t> </a:t>
            </a:r>
            <a:r>
              <a:t>weet</a:t>
            </a:r>
            <a:r>
              <a:rPr spc="45"/>
              <a:t> </a:t>
            </a:r>
            <a:r>
              <a:t>inmiddels</a:t>
            </a:r>
            <a:r>
              <a:rPr spc="45"/>
              <a:t> </a:t>
            </a:r>
            <a:r>
              <a:t>wel</a:t>
            </a:r>
            <a:r>
              <a:rPr spc="50"/>
              <a:t> </a:t>
            </a:r>
            <a:r>
              <a:t>welke</a:t>
            </a:r>
            <a:r>
              <a:rPr spc="45"/>
              <a:t> </a:t>
            </a:r>
            <a:r>
              <a:t>medicijnen</a:t>
            </a:r>
            <a:r>
              <a:rPr spc="45"/>
              <a:t> </a:t>
            </a:r>
            <a:r>
              <a:rPr spc="-25"/>
              <a:t>je </a:t>
            </a:r>
            <a:r>
              <a:t>cliënten</a:t>
            </a:r>
            <a:r>
              <a:rPr spc="50"/>
              <a:t> </a:t>
            </a:r>
            <a:r>
              <a:t>moeten</a:t>
            </a:r>
            <a:r>
              <a:rPr spc="50"/>
              <a:t> </a:t>
            </a:r>
            <a:r>
              <a:t>hebben.</a:t>
            </a:r>
            <a:r>
              <a:rPr spc="50"/>
              <a:t> </a:t>
            </a:r>
            <a:r>
              <a:t>Die</a:t>
            </a:r>
            <a:r>
              <a:rPr spc="50"/>
              <a:t> </a:t>
            </a:r>
            <a:r>
              <a:t>medicatie</a:t>
            </a:r>
            <a:r>
              <a:rPr spc="50"/>
              <a:t> </a:t>
            </a:r>
            <a:r>
              <a:t>ligt</a:t>
            </a:r>
            <a:r>
              <a:rPr spc="50"/>
              <a:t> </a:t>
            </a:r>
            <a:r>
              <a:t>in</a:t>
            </a:r>
            <a:r>
              <a:rPr spc="50"/>
              <a:t> </a:t>
            </a:r>
            <a:r>
              <a:rPr spc="-25"/>
              <a:t>de </a:t>
            </a:r>
            <a:r>
              <a:t>koelkast,</a:t>
            </a:r>
            <a:r>
              <a:rPr spc="60"/>
              <a:t> </a:t>
            </a:r>
            <a:r>
              <a:t>die</a:t>
            </a:r>
            <a:r>
              <a:rPr spc="60"/>
              <a:t> </a:t>
            </a:r>
            <a:r>
              <a:t>in</a:t>
            </a:r>
            <a:r>
              <a:rPr spc="60"/>
              <a:t> </a:t>
            </a:r>
            <a:r>
              <a:t>de</a:t>
            </a:r>
            <a:r>
              <a:rPr spc="60"/>
              <a:t> </a:t>
            </a:r>
            <a:r>
              <a:t>dagbestedingsruimte</a:t>
            </a:r>
            <a:r>
              <a:rPr spc="60"/>
              <a:t> </a:t>
            </a:r>
            <a:r>
              <a:rPr spc="-10"/>
              <a:t>staat.</a:t>
            </a:r>
          </a:p>
          <a:p>
            <a:pPr marR="41275" indent="12700">
              <a:lnSpc>
                <a:spcPct val="126699"/>
              </a:lnSpc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Na</a:t>
            </a:r>
            <a:r>
              <a:rPr spc="35"/>
              <a:t> </a:t>
            </a:r>
            <a:r>
              <a:t>het</a:t>
            </a:r>
            <a:r>
              <a:rPr spc="40"/>
              <a:t> </a:t>
            </a:r>
            <a:r>
              <a:t>middageten</a:t>
            </a:r>
            <a:r>
              <a:rPr spc="40"/>
              <a:t> </a:t>
            </a:r>
            <a:r>
              <a:t>wordt</a:t>
            </a:r>
            <a:r>
              <a:rPr spc="35"/>
              <a:t> </a:t>
            </a:r>
            <a:r>
              <a:t>er</a:t>
            </a:r>
            <a:r>
              <a:rPr spc="40"/>
              <a:t> </a:t>
            </a:r>
            <a:r>
              <a:t>een</a:t>
            </a:r>
            <a:r>
              <a:rPr spc="40"/>
              <a:t> </a:t>
            </a:r>
            <a:r>
              <a:t>uurtje</a:t>
            </a:r>
            <a:r>
              <a:rPr spc="35"/>
              <a:t> </a:t>
            </a:r>
            <a:r>
              <a:t>of</a:t>
            </a:r>
            <a:r>
              <a:rPr spc="40"/>
              <a:t> </a:t>
            </a:r>
            <a:r>
              <a:rPr spc="-20"/>
              <a:t>twee </a:t>
            </a:r>
            <a:r>
              <a:t>gerust</a:t>
            </a:r>
            <a:r>
              <a:rPr spc="30"/>
              <a:t> </a:t>
            </a:r>
            <a:r>
              <a:t>en</a:t>
            </a:r>
            <a:r>
              <a:rPr spc="30"/>
              <a:t> </a:t>
            </a:r>
            <a:r>
              <a:t>daarna</a:t>
            </a:r>
            <a:r>
              <a:rPr spc="35"/>
              <a:t> </a:t>
            </a:r>
            <a:r>
              <a:t>tv</a:t>
            </a:r>
            <a:r>
              <a:rPr spc="30"/>
              <a:t> </a:t>
            </a:r>
            <a:r>
              <a:t>gekeken.</a:t>
            </a:r>
            <a:r>
              <a:rPr spc="35"/>
              <a:t> </a:t>
            </a:r>
            <a:r>
              <a:t>Elke</a:t>
            </a:r>
            <a:r>
              <a:rPr spc="30"/>
              <a:t> </a:t>
            </a:r>
            <a:r>
              <a:t>dag</a:t>
            </a:r>
            <a:r>
              <a:rPr spc="35"/>
              <a:t> </a:t>
            </a:r>
            <a:r>
              <a:t>gaan</a:t>
            </a:r>
            <a:r>
              <a:rPr spc="30"/>
              <a:t> </a:t>
            </a:r>
            <a:r>
              <a:rPr spc="-25"/>
              <a:t>de </a:t>
            </a:r>
            <a:r>
              <a:t>cliënten</a:t>
            </a:r>
            <a:r>
              <a:rPr spc="30"/>
              <a:t> </a:t>
            </a:r>
            <a:r>
              <a:t>van</a:t>
            </a:r>
            <a:r>
              <a:rPr spc="35"/>
              <a:t> </a:t>
            </a:r>
            <a:r>
              <a:t>de</a:t>
            </a:r>
            <a:r>
              <a:rPr spc="35"/>
              <a:t> </a:t>
            </a:r>
            <a:r>
              <a:t>dagbesteding</a:t>
            </a:r>
            <a:r>
              <a:rPr spc="35"/>
              <a:t> </a:t>
            </a:r>
            <a:r>
              <a:t>om</a:t>
            </a:r>
            <a:r>
              <a:rPr spc="30"/>
              <a:t> </a:t>
            </a:r>
            <a:r>
              <a:t>15.00</a:t>
            </a:r>
            <a:r>
              <a:rPr spc="35"/>
              <a:t> </a:t>
            </a:r>
            <a:r>
              <a:t>uur</a:t>
            </a:r>
            <a:r>
              <a:rPr spc="35"/>
              <a:t> </a:t>
            </a:r>
            <a:r>
              <a:rPr spc="-20"/>
              <a:t>weer </a:t>
            </a:r>
            <a:r>
              <a:t>naar</a:t>
            </a:r>
            <a:r>
              <a:rPr spc="40"/>
              <a:t> </a:t>
            </a:r>
            <a:r>
              <a:t>huis.</a:t>
            </a:r>
            <a:r>
              <a:rPr spc="45"/>
              <a:t> </a:t>
            </a:r>
            <a:r>
              <a:t>Sommige</a:t>
            </a:r>
            <a:r>
              <a:rPr spc="40"/>
              <a:t> </a:t>
            </a:r>
            <a:r>
              <a:t>worden</a:t>
            </a:r>
            <a:r>
              <a:rPr spc="45"/>
              <a:t> </a:t>
            </a:r>
            <a:r>
              <a:t>door</a:t>
            </a:r>
            <a:r>
              <a:rPr spc="45"/>
              <a:t> </a:t>
            </a:r>
            <a:r>
              <a:t>de</a:t>
            </a:r>
            <a:r>
              <a:rPr spc="40"/>
              <a:t> </a:t>
            </a:r>
            <a:r>
              <a:rPr spc="-10"/>
              <a:t>eigenaar </a:t>
            </a:r>
            <a:r>
              <a:t>gebracht</a:t>
            </a:r>
            <a:r>
              <a:rPr spc="-60"/>
              <a:t> </a:t>
            </a:r>
            <a:r>
              <a:t>en</a:t>
            </a:r>
            <a:r>
              <a:rPr spc="-55"/>
              <a:t> </a:t>
            </a:r>
            <a:r>
              <a:t>een</a:t>
            </a:r>
            <a:r>
              <a:rPr spc="-55"/>
              <a:t> </a:t>
            </a:r>
            <a:r>
              <a:t>aantal</a:t>
            </a:r>
            <a:r>
              <a:rPr spc="-55"/>
              <a:t> </a:t>
            </a:r>
            <a:r>
              <a:t>gaan</a:t>
            </a:r>
            <a:r>
              <a:rPr spc="-55"/>
              <a:t> </a:t>
            </a:r>
            <a:r>
              <a:rPr spc="-10"/>
              <a:t>zelfstandig</a:t>
            </a:r>
            <a:r>
              <a:rPr spc="-55"/>
              <a:t> </a:t>
            </a:r>
            <a:r>
              <a:t>naar</a:t>
            </a:r>
            <a:r>
              <a:rPr spc="-55"/>
              <a:t> </a:t>
            </a:r>
            <a:r>
              <a:rPr spc="-10"/>
              <a:t>huis.</a:t>
            </a:r>
          </a:p>
          <a:p>
            <a:pPr indent="12700">
              <a:spcBef>
                <a:spcPts val="500"/>
              </a:spcBef>
              <a:defRPr sz="1600" i="1">
                <a:solidFill>
                  <a:srgbClr val="A3A8AA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Cliënten</a:t>
            </a:r>
            <a:r>
              <a:rPr spc="30"/>
              <a:t> </a:t>
            </a:r>
            <a:r>
              <a:t>zijn</a:t>
            </a:r>
            <a:r>
              <a:rPr spc="30"/>
              <a:t> </a:t>
            </a:r>
            <a:r>
              <a:t>van</a:t>
            </a:r>
            <a:r>
              <a:rPr spc="30"/>
              <a:t> </a:t>
            </a:r>
            <a:r>
              <a:t>10</a:t>
            </a:r>
            <a:r>
              <a:rPr spc="25"/>
              <a:t> </a:t>
            </a:r>
            <a:r>
              <a:t>tot</a:t>
            </a:r>
            <a:r>
              <a:rPr spc="30"/>
              <a:t> </a:t>
            </a:r>
            <a:r>
              <a:t>3</a:t>
            </a:r>
            <a:r>
              <a:rPr spc="30"/>
              <a:t> </a:t>
            </a:r>
            <a:r>
              <a:t>op</a:t>
            </a:r>
            <a:r>
              <a:rPr spc="30"/>
              <a:t> </a:t>
            </a:r>
            <a:r>
              <a:t>de</a:t>
            </a:r>
            <a:r>
              <a:rPr spc="30"/>
              <a:t> </a:t>
            </a:r>
            <a:r>
              <a:rPr spc="-10"/>
              <a:t>dagbesteding</a:t>
            </a:r>
          </a:p>
          <a:p>
            <a:pPr marR="5080" indent="12700">
              <a:lnSpc>
                <a:spcPct val="126699"/>
              </a:lnSpc>
              <a:defRPr sz="1600" i="1">
                <a:solidFill>
                  <a:srgbClr val="A3A8AA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(2</a:t>
            </a:r>
            <a:r>
              <a:rPr spc="25"/>
              <a:t> </a:t>
            </a:r>
            <a:r>
              <a:t>dagdelen?)</a:t>
            </a:r>
            <a:r>
              <a:rPr spc="30"/>
              <a:t> </a:t>
            </a:r>
            <a:r>
              <a:t>is</a:t>
            </a:r>
            <a:r>
              <a:rPr spc="25"/>
              <a:t> </a:t>
            </a:r>
            <a:r>
              <a:t>er</a:t>
            </a:r>
            <a:r>
              <a:rPr spc="30"/>
              <a:t> </a:t>
            </a:r>
            <a:r>
              <a:t>genoeg</a:t>
            </a:r>
            <a:r>
              <a:rPr spc="25"/>
              <a:t> </a:t>
            </a:r>
            <a:r>
              <a:t>tijd</a:t>
            </a:r>
            <a:r>
              <a:rPr spc="30"/>
              <a:t> </a:t>
            </a:r>
            <a:r>
              <a:t>om</a:t>
            </a:r>
            <a:r>
              <a:rPr spc="25"/>
              <a:t> </a:t>
            </a:r>
            <a:r>
              <a:t>aan</a:t>
            </a:r>
            <a:r>
              <a:rPr spc="30"/>
              <a:t> </a:t>
            </a:r>
            <a:r>
              <a:t>de</a:t>
            </a:r>
            <a:r>
              <a:rPr spc="25"/>
              <a:t> </a:t>
            </a:r>
            <a:r>
              <a:rPr spc="-10"/>
              <a:t>doelen </a:t>
            </a:r>
            <a:r>
              <a:t>te</a:t>
            </a:r>
            <a:r>
              <a:rPr spc="40"/>
              <a:t> </a:t>
            </a:r>
            <a:r>
              <a:t>werken?</a:t>
            </a:r>
            <a:r>
              <a:rPr spc="40"/>
              <a:t> </a:t>
            </a:r>
            <a:r>
              <a:t>Medicatie</a:t>
            </a:r>
            <a:r>
              <a:rPr spc="40"/>
              <a:t> </a:t>
            </a:r>
            <a:r>
              <a:t>in</a:t>
            </a:r>
            <a:r>
              <a:rPr spc="40"/>
              <a:t> </a:t>
            </a:r>
            <a:r>
              <a:t>koelkast</a:t>
            </a:r>
            <a:r>
              <a:rPr spc="40"/>
              <a:t> </a:t>
            </a:r>
            <a:r>
              <a:t>(hygiëne)</a:t>
            </a:r>
            <a:r>
              <a:rPr spc="40"/>
              <a:t> </a:t>
            </a:r>
            <a:r>
              <a:rPr spc="-25"/>
              <a:t>kan </a:t>
            </a:r>
            <a:r>
              <a:t>iedereen</a:t>
            </a:r>
            <a:r>
              <a:rPr spc="-70"/>
              <a:t> </a:t>
            </a:r>
            <a:r>
              <a:t>erbij?</a:t>
            </a:r>
            <a:r>
              <a:rPr spc="-65"/>
              <a:t> </a:t>
            </a:r>
            <a:r>
              <a:t>Is</a:t>
            </a:r>
            <a:r>
              <a:rPr spc="-65"/>
              <a:t> </a:t>
            </a:r>
            <a:r>
              <a:t>de</a:t>
            </a:r>
            <a:r>
              <a:rPr spc="-70"/>
              <a:t> </a:t>
            </a:r>
            <a:r>
              <a:t>kast</a:t>
            </a:r>
            <a:r>
              <a:rPr spc="-65"/>
              <a:t> </a:t>
            </a:r>
            <a:r>
              <a:t>afgesloten</a:t>
            </a:r>
            <a:r>
              <a:rPr spc="-65"/>
              <a:t> </a:t>
            </a:r>
            <a:r>
              <a:t>zodat</a:t>
            </a:r>
            <a:r>
              <a:rPr spc="-70"/>
              <a:t> </a:t>
            </a:r>
            <a:r>
              <a:rPr spc="-10"/>
              <a:t>cliën­ </a:t>
            </a:r>
            <a:r>
              <a:t>ten</a:t>
            </a:r>
            <a:r>
              <a:rPr spc="-50"/>
              <a:t> </a:t>
            </a:r>
            <a:r>
              <a:t>er</a:t>
            </a:r>
            <a:r>
              <a:rPr spc="-45"/>
              <a:t> </a:t>
            </a:r>
            <a:r>
              <a:t>niet</a:t>
            </a:r>
            <a:r>
              <a:rPr spc="-50"/>
              <a:t> </a:t>
            </a:r>
            <a:r>
              <a:t>bij</a:t>
            </a:r>
            <a:r>
              <a:rPr spc="-45"/>
              <a:t> </a:t>
            </a:r>
            <a:r>
              <a:t>kunnen?</a:t>
            </a:r>
            <a:r>
              <a:rPr spc="-50"/>
              <a:t> </a:t>
            </a:r>
            <a:r>
              <a:t>Geen</a:t>
            </a:r>
            <a:r>
              <a:rPr spc="-50"/>
              <a:t> </a:t>
            </a:r>
            <a:r>
              <a:rPr spc="-10"/>
              <a:t>medicatielijsten</a:t>
            </a:r>
            <a:r>
              <a:rPr spc="-45"/>
              <a:t> </a:t>
            </a:r>
            <a:r>
              <a:rPr spc="-25"/>
              <a:t>of </a:t>
            </a:r>
            <a:r>
              <a:rPr spc="-10"/>
              <a:t>aftekenlijsten</a:t>
            </a:r>
            <a:r>
              <a:rPr spc="-60"/>
              <a:t> </a:t>
            </a:r>
            <a:r>
              <a:t>aanwezig?</a:t>
            </a:r>
            <a:r>
              <a:rPr spc="-55"/>
              <a:t> </a:t>
            </a:r>
            <a:r>
              <a:t>Ben</a:t>
            </a:r>
            <a:r>
              <a:rPr spc="-55"/>
              <a:t> </a:t>
            </a:r>
            <a:r>
              <a:t>je</a:t>
            </a:r>
            <a:r>
              <a:rPr spc="-55"/>
              <a:t> </a:t>
            </a:r>
            <a:r>
              <a:t>bevoegd</a:t>
            </a:r>
            <a:r>
              <a:rPr spc="-55"/>
              <a:t> </a:t>
            </a:r>
            <a:r>
              <a:rPr spc="-10"/>
              <a:t>medicatie </a:t>
            </a:r>
            <a:r>
              <a:t>te</a:t>
            </a:r>
            <a:r>
              <a:rPr spc="35"/>
              <a:t> </a:t>
            </a:r>
            <a:r>
              <a:t>geven?</a:t>
            </a:r>
            <a:r>
              <a:rPr spc="35"/>
              <a:t> </a:t>
            </a:r>
            <a:r>
              <a:t>Maaltijden</a:t>
            </a:r>
            <a:r>
              <a:rPr spc="35"/>
              <a:t> </a:t>
            </a:r>
            <a:r>
              <a:t>zijn</a:t>
            </a:r>
            <a:r>
              <a:rPr spc="40"/>
              <a:t> </a:t>
            </a:r>
            <a:r>
              <a:t>niet</a:t>
            </a:r>
            <a:r>
              <a:rPr spc="35"/>
              <a:t> </a:t>
            </a:r>
            <a:r>
              <a:t>altijd</a:t>
            </a:r>
            <a:r>
              <a:rPr spc="35"/>
              <a:t> </a:t>
            </a:r>
            <a:r>
              <a:rPr spc="-10"/>
              <a:t>inbegrepen.</a:t>
            </a:r>
          </a:p>
        </p:txBody>
      </p:sp>
      <p:sp>
        <p:nvSpPr>
          <p:cNvPr id="376" name="object 9"/>
          <p:cNvSpPr txBox="1"/>
          <p:nvPr/>
        </p:nvSpPr>
        <p:spPr>
          <a:xfrm>
            <a:off x="6917445" y="4482547"/>
            <a:ext cx="5218431" cy="23813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426084" indent="12700">
              <a:lnSpc>
                <a:spcPct val="126699"/>
              </a:lnSpc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Je</a:t>
            </a:r>
            <a:r>
              <a:rPr spc="20"/>
              <a:t> </a:t>
            </a:r>
            <a:r>
              <a:t>wordt</a:t>
            </a:r>
            <a:r>
              <a:rPr spc="25"/>
              <a:t> </a:t>
            </a:r>
            <a:r>
              <a:t>gevraagd</a:t>
            </a:r>
            <a:r>
              <a:rPr spc="25"/>
              <a:t> </a:t>
            </a:r>
            <a:r>
              <a:t>om</a:t>
            </a:r>
            <a:r>
              <a:rPr spc="25"/>
              <a:t> </a:t>
            </a:r>
            <a:r>
              <a:t>een</a:t>
            </a:r>
            <a:r>
              <a:rPr spc="25"/>
              <a:t> </a:t>
            </a:r>
            <a:r>
              <a:rPr spc="-10"/>
              <a:t>evaluatieverslag  </a:t>
            </a:r>
            <a:r>
              <a:t>te</a:t>
            </a:r>
            <a:r>
              <a:rPr spc="40"/>
              <a:t> </a:t>
            </a:r>
            <a:r>
              <a:t>schrijven</a:t>
            </a:r>
            <a:r>
              <a:rPr spc="40"/>
              <a:t> </a:t>
            </a:r>
            <a:r>
              <a:t>en</a:t>
            </a:r>
            <a:r>
              <a:rPr spc="40"/>
              <a:t> </a:t>
            </a:r>
            <a:r>
              <a:t>een</a:t>
            </a:r>
            <a:r>
              <a:rPr spc="45"/>
              <a:t> </a:t>
            </a:r>
            <a:r>
              <a:t>herindicatie</a:t>
            </a:r>
            <a:r>
              <a:rPr spc="40"/>
              <a:t> </a:t>
            </a:r>
            <a:r>
              <a:t>aan</a:t>
            </a:r>
            <a:r>
              <a:rPr spc="40"/>
              <a:t> </a:t>
            </a:r>
            <a:r>
              <a:t>te</a:t>
            </a:r>
            <a:r>
              <a:rPr spc="45"/>
              <a:t> </a:t>
            </a:r>
            <a:r>
              <a:rPr spc="-10"/>
              <a:t>vragen </a:t>
            </a:r>
            <a:r>
              <a:t>bij</a:t>
            </a:r>
            <a:r>
              <a:rPr spc="35"/>
              <a:t> </a:t>
            </a:r>
            <a:r>
              <a:t>de</a:t>
            </a:r>
            <a:r>
              <a:rPr spc="40"/>
              <a:t> </a:t>
            </a:r>
            <a:r>
              <a:t>gemeente/Menzis</a:t>
            </a:r>
            <a:r>
              <a:rPr spc="40"/>
              <a:t> </a:t>
            </a:r>
            <a:r>
              <a:t>voor</a:t>
            </a:r>
            <a:r>
              <a:rPr spc="40"/>
              <a:t> </a:t>
            </a:r>
            <a:r>
              <a:t>een</a:t>
            </a:r>
            <a:r>
              <a:rPr spc="40"/>
              <a:t> </a:t>
            </a:r>
            <a:r>
              <a:t>cliënt</a:t>
            </a:r>
            <a:r>
              <a:rPr spc="40"/>
              <a:t> </a:t>
            </a:r>
            <a:r>
              <a:rPr spc="-20"/>
              <a:t>voor</a:t>
            </a:r>
          </a:p>
          <a:p>
            <a:pPr marR="281940" indent="12700" algn="just">
              <a:lnSpc>
                <a:spcPct val="126699"/>
              </a:lnSpc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dagbesteding</a:t>
            </a:r>
            <a:r>
              <a:rPr spc="55"/>
              <a:t> </a:t>
            </a:r>
            <a:r>
              <a:t>en</a:t>
            </a:r>
            <a:r>
              <a:rPr spc="55"/>
              <a:t> </a:t>
            </a:r>
            <a:r>
              <a:t>persoonlijke</a:t>
            </a:r>
            <a:r>
              <a:rPr spc="55"/>
              <a:t> </a:t>
            </a:r>
            <a:r>
              <a:t>verzorging.</a:t>
            </a:r>
            <a:r>
              <a:rPr spc="55"/>
              <a:t> </a:t>
            </a:r>
            <a:r>
              <a:rPr spc="-20"/>
              <a:t>Deze </a:t>
            </a:r>
            <a:r>
              <a:t>cliënt</a:t>
            </a:r>
            <a:r>
              <a:rPr spc="25"/>
              <a:t> </a:t>
            </a:r>
            <a:r>
              <a:t>is</a:t>
            </a:r>
            <a:r>
              <a:rPr spc="25"/>
              <a:t> </a:t>
            </a:r>
            <a:r>
              <a:t>niet</a:t>
            </a:r>
            <a:r>
              <a:rPr spc="25"/>
              <a:t> </a:t>
            </a:r>
            <a:r>
              <a:t>bekend</a:t>
            </a:r>
            <a:r>
              <a:rPr spc="25"/>
              <a:t> </a:t>
            </a:r>
            <a:r>
              <a:t>bij</a:t>
            </a:r>
            <a:r>
              <a:rPr spc="25"/>
              <a:t> </a:t>
            </a:r>
            <a:r>
              <a:t>jou</a:t>
            </a:r>
            <a:r>
              <a:rPr spc="25"/>
              <a:t> </a:t>
            </a:r>
            <a:r>
              <a:t>en</a:t>
            </a:r>
            <a:r>
              <a:rPr spc="25"/>
              <a:t> </a:t>
            </a:r>
            <a:r>
              <a:t>je</a:t>
            </a:r>
            <a:r>
              <a:rPr spc="25"/>
              <a:t> </a:t>
            </a:r>
            <a:r>
              <a:t>hebt</a:t>
            </a:r>
            <a:r>
              <a:rPr spc="25"/>
              <a:t> </a:t>
            </a:r>
            <a:r>
              <a:t>haar</a:t>
            </a:r>
            <a:r>
              <a:rPr spc="25"/>
              <a:t> </a:t>
            </a:r>
            <a:r>
              <a:rPr spc="-25"/>
              <a:t>ook </a:t>
            </a:r>
            <a:r>
              <a:t>nog</a:t>
            </a:r>
            <a:r>
              <a:rPr spc="30"/>
              <a:t> </a:t>
            </a:r>
            <a:r>
              <a:t>nooit</a:t>
            </a:r>
            <a:r>
              <a:rPr spc="30"/>
              <a:t> </a:t>
            </a:r>
            <a:r>
              <a:t>gezien</a:t>
            </a:r>
            <a:r>
              <a:rPr spc="30"/>
              <a:t> </a:t>
            </a:r>
            <a:r>
              <a:t>op</a:t>
            </a:r>
            <a:r>
              <a:rPr spc="30"/>
              <a:t> </a:t>
            </a:r>
            <a:r>
              <a:t>de</a:t>
            </a:r>
            <a:r>
              <a:rPr spc="30"/>
              <a:t> </a:t>
            </a:r>
            <a:r>
              <a:rPr spc="-10"/>
              <a:t>dagbesteding.</a:t>
            </a:r>
          </a:p>
          <a:p>
            <a:pPr marR="5080" indent="12700" algn="just">
              <a:lnSpc>
                <a:spcPct val="126699"/>
              </a:lnSpc>
              <a:defRPr sz="1600" i="1">
                <a:solidFill>
                  <a:srgbClr val="A3A8AA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Je</a:t>
            </a:r>
            <a:r>
              <a:rPr spc="40"/>
              <a:t> </a:t>
            </a:r>
            <a:r>
              <a:t>kan/mag</a:t>
            </a:r>
            <a:r>
              <a:rPr spc="45"/>
              <a:t> </a:t>
            </a:r>
            <a:r>
              <a:t>geen</a:t>
            </a:r>
            <a:r>
              <a:rPr spc="45"/>
              <a:t> </a:t>
            </a:r>
            <a:r>
              <a:t>verslag</a:t>
            </a:r>
            <a:r>
              <a:rPr spc="45"/>
              <a:t> </a:t>
            </a:r>
            <a:r>
              <a:t>schrijven</a:t>
            </a:r>
            <a:r>
              <a:rPr spc="45"/>
              <a:t> </a:t>
            </a:r>
            <a:r>
              <a:t>als</a:t>
            </a:r>
            <a:r>
              <a:rPr spc="45"/>
              <a:t> </a:t>
            </a:r>
            <a:r>
              <a:t>je</a:t>
            </a:r>
            <a:r>
              <a:rPr spc="45"/>
              <a:t> </a:t>
            </a:r>
            <a:r>
              <a:t>de</a:t>
            </a:r>
            <a:r>
              <a:rPr spc="45"/>
              <a:t> </a:t>
            </a:r>
            <a:r>
              <a:rPr spc="-10"/>
              <a:t>cliënt </a:t>
            </a:r>
            <a:r>
              <a:t>niet</a:t>
            </a:r>
            <a:r>
              <a:rPr spc="-104"/>
              <a:t> </a:t>
            </a:r>
            <a:r>
              <a:t>kent</a:t>
            </a:r>
            <a:r>
              <a:rPr spc="-104"/>
              <a:t> </a:t>
            </a:r>
            <a:r>
              <a:t>of</a:t>
            </a:r>
            <a:r>
              <a:rPr spc="-104"/>
              <a:t> </a:t>
            </a:r>
            <a:r>
              <a:t>als</a:t>
            </a:r>
            <a:r>
              <a:rPr spc="-104"/>
              <a:t> </a:t>
            </a:r>
            <a:r>
              <a:t>hij</a:t>
            </a:r>
            <a:r>
              <a:rPr spc="-100"/>
              <a:t> </a:t>
            </a:r>
            <a:r>
              <a:t>geen</a:t>
            </a:r>
            <a:r>
              <a:rPr spc="-104"/>
              <a:t> </a:t>
            </a:r>
            <a:r>
              <a:rPr spc="-25"/>
              <a:t>ondersteuning</a:t>
            </a:r>
            <a:r>
              <a:rPr spc="-104"/>
              <a:t> </a:t>
            </a:r>
            <a:r>
              <a:rPr spc="-10"/>
              <a:t>heeft</a:t>
            </a:r>
            <a:r>
              <a:rPr spc="-104"/>
              <a:t> </a:t>
            </a:r>
            <a:r>
              <a:rPr spc="-10"/>
              <a:t>gehad.</a:t>
            </a:r>
          </a:p>
        </p:txBody>
      </p:sp>
      <p:sp>
        <p:nvSpPr>
          <p:cNvPr id="377" name="object 10"/>
          <p:cNvSpPr/>
          <p:nvPr/>
        </p:nvSpPr>
        <p:spPr>
          <a:xfrm>
            <a:off x="6930239" y="7452794"/>
            <a:ext cx="5213698" cy="1"/>
          </a:xfrm>
          <a:prstGeom prst="line">
            <a:avLst/>
          </a:prstGeom>
          <a:ln w="34330">
            <a:solidFill>
              <a:srgbClr val="485156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78" name="object 11"/>
          <p:cNvSpPr txBox="1"/>
          <p:nvPr/>
        </p:nvSpPr>
        <p:spPr>
          <a:xfrm>
            <a:off x="6917539" y="7946063"/>
            <a:ext cx="5215891" cy="2316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600"/>
              </a:spcBef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Er</a:t>
            </a:r>
            <a:r>
              <a:rPr spc="30"/>
              <a:t> </a:t>
            </a:r>
            <a:r>
              <a:t>zijn</a:t>
            </a:r>
            <a:r>
              <a:rPr spc="30"/>
              <a:t> </a:t>
            </a:r>
            <a:r>
              <a:t>geen</a:t>
            </a:r>
            <a:r>
              <a:rPr spc="35"/>
              <a:t> </a:t>
            </a:r>
            <a:r>
              <a:t>inteken-</a:t>
            </a:r>
            <a:r>
              <a:rPr spc="30"/>
              <a:t> </a:t>
            </a:r>
            <a:r>
              <a:t>of</a:t>
            </a:r>
            <a:r>
              <a:rPr spc="35"/>
              <a:t> </a:t>
            </a:r>
            <a:r>
              <a:rPr spc="-10"/>
              <a:t>aanwezigheidslijsten.</a:t>
            </a:r>
          </a:p>
          <a:p>
            <a:pPr marR="5080" indent="12700">
              <a:lnSpc>
                <a:spcPct val="126699"/>
              </a:lnSpc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Je</a:t>
            </a:r>
            <a:r>
              <a:rPr spc="-90"/>
              <a:t> </a:t>
            </a:r>
            <a:r>
              <a:t>weet</a:t>
            </a:r>
            <a:r>
              <a:rPr spc="-85"/>
              <a:t> </a:t>
            </a:r>
            <a:r>
              <a:t>dat</a:t>
            </a:r>
            <a:r>
              <a:rPr spc="-90"/>
              <a:t> </a:t>
            </a:r>
            <a:r>
              <a:t>de</a:t>
            </a:r>
            <a:r>
              <a:rPr spc="-85"/>
              <a:t> </a:t>
            </a:r>
            <a:r>
              <a:rPr spc="-20"/>
              <a:t>eigenaar</a:t>
            </a:r>
            <a:r>
              <a:rPr spc="-90"/>
              <a:t> </a:t>
            </a:r>
            <a:r>
              <a:rPr spc="-20"/>
              <a:t>altijd</a:t>
            </a:r>
            <a:r>
              <a:rPr spc="-85"/>
              <a:t> </a:t>
            </a:r>
            <a:r>
              <a:t>de</a:t>
            </a:r>
            <a:r>
              <a:rPr spc="-90"/>
              <a:t> </a:t>
            </a:r>
            <a:r>
              <a:rPr spc="-10"/>
              <a:t>zorgadministratie </a:t>
            </a:r>
            <a:r>
              <a:t>bij</a:t>
            </a:r>
            <a:r>
              <a:rPr spc="30"/>
              <a:t> </a:t>
            </a:r>
            <a:r>
              <a:t>hem</a:t>
            </a:r>
            <a:r>
              <a:rPr spc="35"/>
              <a:t> </a:t>
            </a:r>
            <a:r>
              <a:t>thuis</a:t>
            </a:r>
            <a:r>
              <a:rPr spc="35"/>
              <a:t> </a:t>
            </a:r>
            <a:r>
              <a:t>verricht.</a:t>
            </a:r>
            <a:r>
              <a:rPr spc="35"/>
              <a:t> </a:t>
            </a:r>
            <a:r>
              <a:t>Op</a:t>
            </a:r>
            <a:r>
              <a:rPr spc="30"/>
              <a:t> </a:t>
            </a:r>
            <a:r>
              <a:t>de</a:t>
            </a:r>
            <a:r>
              <a:rPr spc="35"/>
              <a:t> </a:t>
            </a:r>
            <a:r>
              <a:t>locatie</a:t>
            </a:r>
            <a:r>
              <a:rPr spc="35"/>
              <a:t> </a:t>
            </a:r>
            <a:r>
              <a:t>ligt</a:t>
            </a:r>
            <a:r>
              <a:rPr spc="35"/>
              <a:t> </a:t>
            </a:r>
            <a:r>
              <a:rPr spc="-20"/>
              <a:t>geen </a:t>
            </a:r>
            <a:r>
              <a:t>afsprakenoverzicht</a:t>
            </a:r>
            <a:r>
              <a:rPr spc="60"/>
              <a:t> </a:t>
            </a:r>
            <a:r>
              <a:t>of</a:t>
            </a:r>
            <a:r>
              <a:rPr spc="65"/>
              <a:t> </a:t>
            </a:r>
            <a:r>
              <a:t>ondersteuningsplan</a:t>
            </a:r>
            <a:r>
              <a:rPr spc="65"/>
              <a:t> </a:t>
            </a:r>
            <a:r>
              <a:t>en</a:t>
            </a:r>
            <a:r>
              <a:rPr spc="65"/>
              <a:t> </a:t>
            </a:r>
            <a:r>
              <a:rPr spc="-25"/>
              <a:t>je </a:t>
            </a:r>
            <a:r>
              <a:t>hebt</a:t>
            </a:r>
            <a:r>
              <a:rPr spc="-55"/>
              <a:t> </a:t>
            </a:r>
            <a:r>
              <a:t>geen</a:t>
            </a:r>
            <a:r>
              <a:rPr spc="-50"/>
              <a:t> </a:t>
            </a:r>
            <a:r>
              <a:t>zorgplan</a:t>
            </a:r>
            <a:r>
              <a:rPr spc="-50"/>
              <a:t> </a:t>
            </a:r>
            <a:r>
              <a:t>of</a:t>
            </a:r>
            <a:r>
              <a:rPr spc="-55"/>
              <a:t> </a:t>
            </a:r>
            <a:r>
              <a:rPr spc="-10"/>
              <a:t>cliëntdossier</a:t>
            </a:r>
            <a:r>
              <a:rPr spc="-50"/>
              <a:t> </a:t>
            </a:r>
            <a:r>
              <a:t>in</a:t>
            </a:r>
            <a:r>
              <a:rPr spc="-50"/>
              <a:t> </a:t>
            </a:r>
            <a:r>
              <a:t>kunnen</a:t>
            </a:r>
            <a:r>
              <a:rPr spc="-55"/>
              <a:t> </a:t>
            </a:r>
            <a:r>
              <a:rPr spc="-10"/>
              <a:t>zien.</a:t>
            </a:r>
          </a:p>
          <a:p>
            <a:pPr marR="285750" indent="12700" algn="just">
              <a:lnSpc>
                <a:spcPct val="126699"/>
              </a:lnSpc>
              <a:defRPr sz="1600" i="1">
                <a:solidFill>
                  <a:srgbClr val="A3A8AA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Hoe</a:t>
            </a:r>
            <a:r>
              <a:rPr spc="35"/>
              <a:t> </a:t>
            </a:r>
            <a:r>
              <a:t>kan</a:t>
            </a:r>
            <a:r>
              <a:rPr spc="35"/>
              <a:t> </a:t>
            </a:r>
            <a:r>
              <a:t>je</a:t>
            </a:r>
            <a:r>
              <a:rPr spc="40"/>
              <a:t> </a:t>
            </a:r>
            <a:r>
              <a:t>goede</a:t>
            </a:r>
            <a:r>
              <a:rPr spc="35"/>
              <a:t> </a:t>
            </a:r>
            <a:r>
              <a:t>zorg</a:t>
            </a:r>
            <a:r>
              <a:rPr spc="40"/>
              <a:t> </a:t>
            </a:r>
            <a:r>
              <a:t>leveren</a:t>
            </a:r>
            <a:r>
              <a:rPr spc="35"/>
              <a:t> </a:t>
            </a:r>
            <a:r>
              <a:t>als</a:t>
            </a:r>
            <a:r>
              <a:rPr spc="35"/>
              <a:t> </a:t>
            </a:r>
            <a:r>
              <a:t>niet</a:t>
            </a:r>
            <a:r>
              <a:rPr spc="40"/>
              <a:t> </a:t>
            </a:r>
            <a:r>
              <a:rPr spc="-10"/>
              <a:t>bekend </a:t>
            </a:r>
            <a:r>
              <a:t>is</a:t>
            </a:r>
            <a:r>
              <a:rPr spc="35"/>
              <a:t> </a:t>
            </a:r>
            <a:r>
              <a:t>wat</a:t>
            </a:r>
            <a:r>
              <a:rPr spc="40"/>
              <a:t> </a:t>
            </a:r>
            <a:r>
              <a:t>de</a:t>
            </a:r>
            <a:r>
              <a:rPr spc="40"/>
              <a:t> </a:t>
            </a:r>
            <a:r>
              <a:t>beperkingen,</a:t>
            </a:r>
            <a:r>
              <a:rPr spc="35"/>
              <a:t> </a:t>
            </a:r>
            <a:r>
              <a:t>de</a:t>
            </a:r>
            <a:r>
              <a:rPr spc="40"/>
              <a:t> </a:t>
            </a:r>
            <a:r>
              <a:t>doelen</a:t>
            </a:r>
            <a:r>
              <a:rPr spc="40"/>
              <a:t> </a:t>
            </a:r>
            <a:r>
              <a:t>en</a:t>
            </a:r>
            <a:r>
              <a:rPr spc="35"/>
              <a:t> </a:t>
            </a:r>
            <a:r>
              <a:t>de</a:t>
            </a:r>
            <a:r>
              <a:rPr spc="40"/>
              <a:t> </a:t>
            </a:r>
            <a:r>
              <a:rPr spc="-10"/>
              <a:t>risico’s </a:t>
            </a:r>
            <a:r>
              <a:t>zijn</a:t>
            </a:r>
            <a:r>
              <a:rPr spc="30"/>
              <a:t> </a:t>
            </a:r>
            <a:r>
              <a:t>van</a:t>
            </a:r>
            <a:r>
              <a:rPr spc="35"/>
              <a:t> </a:t>
            </a:r>
            <a:r>
              <a:t>de</a:t>
            </a:r>
            <a:r>
              <a:rPr spc="35"/>
              <a:t> </a:t>
            </a:r>
            <a:r>
              <a:t>ondersteuning?</a:t>
            </a:r>
            <a:r>
              <a:rPr spc="35"/>
              <a:t> </a:t>
            </a:r>
            <a:r>
              <a:t>Hoe</a:t>
            </a:r>
            <a:r>
              <a:rPr spc="35"/>
              <a:t> </a:t>
            </a:r>
            <a:r>
              <a:t>houd</a:t>
            </a:r>
            <a:r>
              <a:rPr spc="35"/>
              <a:t> </a:t>
            </a:r>
            <a:r>
              <a:t>je</a:t>
            </a:r>
            <a:r>
              <a:rPr spc="35"/>
              <a:t> </a:t>
            </a:r>
            <a:r>
              <a:t>dan</a:t>
            </a:r>
            <a:r>
              <a:rPr spc="35"/>
              <a:t> </a:t>
            </a:r>
            <a:r>
              <a:rPr spc="-25"/>
              <a:t>de</a:t>
            </a:r>
          </a:p>
        </p:txBody>
      </p:sp>
      <p:sp>
        <p:nvSpPr>
          <p:cNvPr id="379" name="object 12"/>
          <p:cNvSpPr txBox="1"/>
          <p:nvPr/>
        </p:nvSpPr>
        <p:spPr>
          <a:xfrm>
            <a:off x="12817761" y="4482548"/>
            <a:ext cx="5057776" cy="1158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lnSpc>
                <a:spcPct val="126699"/>
              </a:lnSpc>
              <a:defRPr sz="1600" i="1">
                <a:solidFill>
                  <a:srgbClr val="A3A8AA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aanwezigheid</a:t>
            </a:r>
            <a:r>
              <a:rPr spc="35"/>
              <a:t> </a:t>
            </a:r>
            <a:r>
              <a:t>en</a:t>
            </a:r>
            <a:r>
              <a:rPr spc="40"/>
              <a:t> </a:t>
            </a:r>
            <a:r>
              <a:t>de</a:t>
            </a:r>
            <a:r>
              <a:rPr spc="40"/>
              <a:t> </a:t>
            </a:r>
            <a:r>
              <a:t>voortgang</a:t>
            </a:r>
            <a:r>
              <a:rPr spc="35"/>
              <a:t> </a:t>
            </a:r>
            <a:r>
              <a:t>bij</a:t>
            </a:r>
            <a:r>
              <a:rPr spc="40"/>
              <a:t> </a:t>
            </a:r>
            <a:r>
              <a:t>van</a:t>
            </a:r>
            <a:r>
              <a:rPr spc="40"/>
              <a:t> </a:t>
            </a:r>
            <a:r>
              <a:t>de</a:t>
            </a:r>
            <a:r>
              <a:rPr spc="35"/>
              <a:t> </a:t>
            </a:r>
            <a:r>
              <a:rPr spc="-10"/>
              <a:t>onder­ </a:t>
            </a:r>
            <a:r>
              <a:t>steuning?</a:t>
            </a:r>
            <a:r>
              <a:rPr spc="45"/>
              <a:t> </a:t>
            </a:r>
            <a:r>
              <a:t>Hoe</a:t>
            </a:r>
            <a:r>
              <a:rPr spc="50"/>
              <a:t> </a:t>
            </a:r>
            <a:r>
              <a:t>kan</a:t>
            </a:r>
            <a:r>
              <a:rPr spc="50"/>
              <a:t> </a:t>
            </a:r>
            <a:r>
              <a:t>de</a:t>
            </a:r>
            <a:r>
              <a:rPr spc="45"/>
              <a:t> </a:t>
            </a:r>
            <a:r>
              <a:t>zorgaanbieder</a:t>
            </a:r>
            <a:r>
              <a:rPr spc="50"/>
              <a:t> </a:t>
            </a:r>
            <a:r>
              <a:t>dan</a:t>
            </a:r>
            <a:r>
              <a:rPr spc="50"/>
              <a:t> </a:t>
            </a:r>
            <a:r>
              <a:rPr spc="-10"/>
              <a:t>decla­ </a:t>
            </a:r>
            <a:r>
              <a:t>reren</a:t>
            </a:r>
            <a:r>
              <a:rPr spc="35"/>
              <a:t> </a:t>
            </a:r>
            <a:r>
              <a:t>als</a:t>
            </a:r>
            <a:r>
              <a:rPr spc="35"/>
              <a:t> </a:t>
            </a:r>
            <a:r>
              <a:t>je</a:t>
            </a:r>
            <a:r>
              <a:rPr spc="35"/>
              <a:t> </a:t>
            </a:r>
            <a:r>
              <a:t>geen</a:t>
            </a:r>
            <a:r>
              <a:rPr spc="35"/>
              <a:t> </a:t>
            </a:r>
            <a:r>
              <a:t>intekenlijst</a:t>
            </a:r>
            <a:r>
              <a:rPr spc="35"/>
              <a:t> </a:t>
            </a:r>
            <a:r>
              <a:t>hebt</a:t>
            </a:r>
            <a:r>
              <a:rPr spc="35"/>
              <a:t> </a:t>
            </a:r>
            <a:r>
              <a:t>en</a:t>
            </a:r>
            <a:r>
              <a:rPr spc="35"/>
              <a:t> </a:t>
            </a:r>
            <a:r>
              <a:t>alleen</a:t>
            </a:r>
            <a:r>
              <a:rPr spc="35"/>
              <a:t> </a:t>
            </a:r>
            <a:r>
              <a:rPr spc="-25"/>
              <a:t>de </a:t>
            </a:r>
            <a:r>
              <a:t>gemaakte</a:t>
            </a:r>
            <a:r>
              <a:rPr spc="55"/>
              <a:t> </a:t>
            </a:r>
            <a:r>
              <a:t>uren</a:t>
            </a:r>
            <a:r>
              <a:rPr spc="55"/>
              <a:t> </a:t>
            </a:r>
            <a:r>
              <a:t>mag</a:t>
            </a:r>
            <a:r>
              <a:rPr spc="55"/>
              <a:t> </a:t>
            </a:r>
            <a:r>
              <a:rPr spc="-10"/>
              <a:t>declareren?</a:t>
            </a:r>
          </a:p>
        </p:txBody>
      </p:sp>
      <p:sp>
        <p:nvSpPr>
          <p:cNvPr id="380" name="object 13"/>
          <p:cNvSpPr txBox="1">
            <a:spLocks noGrp="1"/>
          </p:cNvSpPr>
          <p:nvPr>
            <p:ph type="title"/>
          </p:nvPr>
        </p:nvSpPr>
        <p:spPr>
          <a:xfrm>
            <a:off x="1017222" y="2095207"/>
            <a:ext cx="7190107" cy="1371601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b="0" spc="-100"/>
            </a:pPr>
            <a:r>
              <a:t>BESPREKING</a:t>
            </a:r>
          </a:p>
          <a:p>
            <a:pPr indent="12700">
              <a:spcBef>
                <a:spcPts val="200"/>
              </a:spcBef>
            </a:pPr>
            <a:r>
              <a:t>CASUS</a:t>
            </a:r>
            <a:r>
              <a:rPr spc="-100"/>
              <a:t> DAGBESTEDING</a:t>
            </a:r>
          </a:p>
        </p:txBody>
      </p:sp>
      <p:sp>
        <p:nvSpPr>
          <p:cNvPr id="381" name="object 14"/>
          <p:cNvSpPr txBox="1"/>
          <p:nvPr/>
        </p:nvSpPr>
        <p:spPr>
          <a:xfrm>
            <a:off x="1017222" y="3566074"/>
            <a:ext cx="911862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1600" b="1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Vervolg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media 3" descr="Case 2 V2.mp4">
            <a:hlinkClick r:id="" action="ppaction://media"/>
            <a:extLst>
              <a:ext uri="{FF2B5EF4-FFF2-40B4-BE49-F238E27FC236}">
                <a16:creationId xmlns:a16="http://schemas.microsoft.com/office/drawing/2014/main" id="{664953D7-B0B8-FF41-B64E-8C53A657B2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0"/>
            <a:ext cx="20094575" cy="11303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object 2"/>
          <p:cNvSpPr/>
          <p:nvPr/>
        </p:nvSpPr>
        <p:spPr>
          <a:xfrm>
            <a:off x="-1" y="1029922"/>
            <a:ext cx="19074178" cy="10278634"/>
          </a:xfrm>
          <a:prstGeom prst="rect">
            <a:avLst/>
          </a:prstGeom>
          <a:solidFill>
            <a:srgbClr val="F9FCFD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86" name="object 3"/>
          <p:cNvSpPr txBox="1"/>
          <p:nvPr/>
        </p:nvSpPr>
        <p:spPr>
          <a:xfrm>
            <a:off x="1017222" y="4482548"/>
            <a:ext cx="3616326" cy="547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lnSpc>
                <a:spcPct val="126699"/>
              </a:lnSpc>
              <a:defRPr sz="16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Misstanden</a:t>
            </a:r>
            <a:r>
              <a:rPr spc="50"/>
              <a:t> </a:t>
            </a:r>
            <a:r>
              <a:t>of</a:t>
            </a:r>
            <a:r>
              <a:rPr spc="50"/>
              <a:t> </a:t>
            </a:r>
            <a:r>
              <a:t>vermoedens</a:t>
            </a:r>
            <a:r>
              <a:rPr spc="50"/>
              <a:t> </a:t>
            </a:r>
            <a:r>
              <a:rPr spc="-25"/>
              <a:t>van </a:t>
            </a:r>
            <a:r>
              <a:t>misstanden</a:t>
            </a:r>
            <a:r>
              <a:rPr spc="35"/>
              <a:t> </a:t>
            </a:r>
            <a:r>
              <a:t>uit</a:t>
            </a:r>
            <a:r>
              <a:rPr spc="40"/>
              <a:t> </a:t>
            </a:r>
            <a:r>
              <a:t>de</a:t>
            </a:r>
            <a:r>
              <a:rPr spc="40"/>
              <a:t> </a:t>
            </a:r>
            <a:r>
              <a:rPr spc="-10"/>
              <a:t>casus:</a:t>
            </a:r>
          </a:p>
        </p:txBody>
      </p:sp>
      <p:sp>
        <p:nvSpPr>
          <p:cNvPr id="387" name="object 4"/>
          <p:cNvSpPr txBox="1"/>
          <p:nvPr/>
        </p:nvSpPr>
        <p:spPr>
          <a:xfrm>
            <a:off x="1017222" y="5100501"/>
            <a:ext cx="5238117" cy="51291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111125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Jonge</a:t>
            </a:r>
            <a:r>
              <a:rPr spc="35"/>
              <a:t> </a:t>
            </a:r>
            <a:r>
              <a:t>cliënten</a:t>
            </a:r>
            <a:r>
              <a:rPr spc="40"/>
              <a:t> </a:t>
            </a:r>
            <a:r>
              <a:t>(leeftijd</a:t>
            </a:r>
            <a:r>
              <a:rPr spc="40"/>
              <a:t> </a:t>
            </a:r>
            <a:r>
              <a:t>tussen</a:t>
            </a:r>
            <a:r>
              <a:rPr spc="40"/>
              <a:t> </a:t>
            </a:r>
            <a:r>
              <a:t>de</a:t>
            </a:r>
            <a:r>
              <a:rPr spc="40"/>
              <a:t> </a:t>
            </a:r>
            <a:r>
              <a:t>40</a:t>
            </a:r>
            <a:r>
              <a:rPr spc="40"/>
              <a:t> </a:t>
            </a:r>
            <a:r>
              <a:t>en</a:t>
            </a:r>
            <a:r>
              <a:rPr spc="40"/>
              <a:t> </a:t>
            </a:r>
            <a:r>
              <a:rPr spc="-25"/>
              <a:t>65 </a:t>
            </a:r>
            <a:r>
              <a:t>jaar).</a:t>
            </a:r>
            <a:r>
              <a:rPr spc="65"/>
              <a:t> </a:t>
            </a:r>
            <a:r>
              <a:t>Deze</a:t>
            </a:r>
            <a:r>
              <a:rPr spc="65"/>
              <a:t> </a:t>
            </a:r>
            <a:r>
              <a:t>leeftijdscategorieën</a:t>
            </a:r>
            <a:r>
              <a:rPr spc="65"/>
              <a:t> </a:t>
            </a:r>
            <a:r>
              <a:t>zijn</a:t>
            </a:r>
            <a:r>
              <a:rPr spc="70"/>
              <a:t> </a:t>
            </a:r>
            <a:r>
              <a:rPr spc="-10"/>
              <a:t>afwijkend </a:t>
            </a:r>
            <a:r>
              <a:t>van</a:t>
            </a:r>
            <a:r>
              <a:rPr spc="50"/>
              <a:t> </a:t>
            </a:r>
            <a:r>
              <a:t>de</a:t>
            </a:r>
            <a:r>
              <a:rPr spc="55"/>
              <a:t> </a:t>
            </a:r>
            <a:r>
              <a:t>landelijke</a:t>
            </a:r>
            <a:r>
              <a:rPr spc="50"/>
              <a:t> </a:t>
            </a:r>
            <a:r>
              <a:t>gemiddelde</a:t>
            </a:r>
            <a:r>
              <a:rPr spc="45"/>
              <a:t> </a:t>
            </a:r>
            <a:r>
              <a:t>leeftijden</a:t>
            </a:r>
            <a:r>
              <a:rPr spc="50"/>
              <a:t> </a:t>
            </a:r>
            <a:r>
              <a:rPr spc="-20"/>
              <a:t>voor </a:t>
            </a:r>
            <a:r>
              <a:t>wijkverpleging</a:t>
            </a:r>
            <a:r>
              <a:rPr spc="55"/>
              <a:t> </a:t>
            </a:r>
            <a:r>
              <a:t>(&gt;65</a:t>
            </a:r>
            <a:r>
              <a:rPr spc="55"/>
              <a:t> </a:t>
            </a:r>
            <a:r>
              <a:rPr spc="-10"/>
              <a:t>jaar)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Net</a:t>
            </a:r>
            <a:r>
              <a:rPr spc="70"/>
              <a:t> </a:t>
            </a:r>
            <a:r>
              <a:t>afgestudeerde</a:t>
            </a:r>
            <a:r>
              <a:rPr spc="70"/>
              <a:t> </a:t>
            </a:r>
            <a:r>
              <a:rPr spc="-10"/>
              <a:t>verzorgenden</a:t>
            </a:r>
          </a:p>
          <a:p>
            <a:pPr marL="355600" marR="427355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Niveau</a:t>
            </a:r>
            <a:r>
              <a:rPr spc="30"/>
              <a:t> </a:t>
            </a:r>
            <a:r>
              <a:t>2</a:t>
            </a:r>
            <a:r>
              <a:rPr spc="35"/>
              <a:t> </a:t>
            </a:r>
            <a:r>
              <a:t>volstaat</a:t>
            </a:r>
            <a:r>
              <a:rPr spc="35"/>
              <a:t> </a:t>
            </a:r>
            <a:r>
              <a:t>niet</a:t>
            </a:r>
            <a:r>
              <a:rPr spc="35"/>
              <a:t> </a:t>
            </a:r>
            <a:r>
              <a:t>conform</a:t>
            </a:r>
            <a:r>
              <a:rPr spc="35"/>
              <a:t> </a:t>
            </a:r>
            <a:r>
              <a:rPr spc="-35"/>
              <a:t>de </a:t>
            </a:r>
            <a:r>
              <a:t>verzekeringsvoorwaarden</a:t>
            </a:r>
            <a:r>
              <a:rPr spc="45"/>
              <a:t> </a:t>
            </a:r>
            <a:r>
              <a:t>(minimaal</a:t>
            </a:r>
            <a:r>
              <a:rPr spc="45"/>
              <a:t> </a:t>
            </a:r>
            <a:r>
              <a:t>niv</a:t>
            </a:r>
            <a:r>
              <a:rPr spc="45"/>
              <a:t> </a:t>
            </a:r>
            <a:r>
              <a:rPr spc="-25"/>
              <a:t>3)</a:t>
            </a:r>
          </a:p>
          <a:p>
            <a:pPr marL="355600" marR="256540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15</a:t>
            </a:r>
            <a:r>
              <a:rPr spc="30"/>
              <a:t> </a:t>
            </a:r>
            <a:r>
              <a:t>tot</a:t>
            </a:r>
            <a:r>
              <a:rPr spc="30"/>
              <a:t> </a:t>
            </a:r>
            <a:r>
              <a:t>18</a:t>
            </a:r>
            <a:r>
              <a:rPr spc="35"/>
              <a:t> </a:t>
            </a:r>
            <a:r>
              <a:t>uur</a:t>
            </a:r>
            <a:r>
              <a:rPr spc="30"/>
              <a:t> </a:t>
            </a:r>
            <a:r>
              <a:t>wijkverpleging</a:t>
            </a:r>
            <a:r>
              <a:rPr spc="35"/>
              <a:t> </a:t>
            </a:r>
            <a:r>
              <a:t>per</a:t>
            </a:r>
            <a:r>
              <a:rPr spc="30"/>
              <a:t> </a:t>
            </a:r>
            <a:r>
              <a:t>week</a:t>
            </a:r>
            <a:r>
              <a:rPr spc="35"/>
              <a:t> </a:t>
            </a:r>
            <a:r>
              <a:t>is</a:t>
            </a:r>
            <a:r>
              <a:rPr spc="30"/>
              <a:t> </a:t>
            </a:r>
            <a:r>
              <a:rPr spc="-25"/>
              <a:t>erg </a:t>
            </a:r>
            <a:r>
              <a:t>veel,</a:t>
            </a:r>
            <a:r>
              <a:rPr spc="25"/>
              <a:t> </a:t>
            </a:r>
            <a:r>
              <a:t>zeker</a:t>
            </a:r>
            <a:r>
              <a:rPr spc="30"/>
              <a:t> </a:t>
            </a:r>
            <a:r>
              <a:t>in</a:t>
            </a:r>
            <a:r>
              <a:rPr spc="30"/>
              <a:t> </a:t>
            </a:r>
            <a:r>
              <a:t>relatie</a:t>
            </a:r>
            <a:r>
              <a:rPr spc="30"/>
              <a:t> </a:t>
            </a:r>
            <a:r>
              <a:t>tot</a:t>
            </a:r>
            <a:r>
              <a:rPr spc="30"/>
              <a:t> </a:t>
            </a:r>
            <a:r>
              <a:t>de</a:t>
            </a:r>
            <a:r>
              <a:rPr spc="30"/>
              <a:t> </a:t>
            </a:r>
            <a:r>
              <a:t>jonge</a:t>
            </a:r>
            <a:r>
              <a:rPr spc="30"/>
              <a:t> </a:t>
            </a:r>
            <a:r>
              <a:rPr spc="-10"/>
              <a:t>leeftijden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Is</a:t>
            </a:r>
            <a:r>
              <a:rPr spc="10"/>
              <a:t> </a:t>
            </a:r>
            <a:r>
              <a:t>de</a:t>
            </a:r>
            <a:r>
              <a:rPr spc="15"/>
              <a:t> </a:t>
            </a:r>
            <a:r>
              <a:t>zorg</a:t>
            </a:r>
            <a:r>
              <a:rPr spc="15"/>
              <a:t> </a:t>
            </a:r>
            <a:r>
              <a:t>wel</a:t>
            </a:r>
            <a:r>
              <a:rPr spc="15"/>
              <a:t> </a:t>
            </a:r>
            <a:r>
              <a:rPr spc="-10"/>
              <a:t>doelmatig?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Is de</a:t>
            </a:r>
            <a:r>
              <a:rPr spc="15"/>
              <a:t> </a:t>
            </a:r>
            <a:r>
              <a:t>zorg</a:t>
            </a:r>
            <a:r>
              <a:rPr spc="15"/>
              <a:t> </a:t>
            </a:r>
            <a:r>
              <a:t>wel</a:t>
            </a:r>
            <a:r>
              <a:rPr spc="15"/>
              <a:t> </a:t>
            </a:r>
            <a:r>
              <a:rPr spc="-10"/>
              <a:t>rechtmatig?</a:t>
            </a:r>
          </a:p>
          <a:p>
            <a:pPr marL="355600" marR="5080" indent="-343534" algn="just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Boodschappen</a:t>
            </a:r>
            <a:r>
              <a:rPr spc="50"/>
              <a:t> </a:t>
            </a:r>
            <a:r>
              <a:t>en</a:t>
            </a:r>
            <a:r>
              <a:rPr spc="55"/>
              <a:t> </a:t>
            </a:r>
            <a:r>
              <a:t>vervoer</a:t>
            </a:r>
            <a:r>
              <a:rPr spc="55"/>
              <a:t> </a:t>
            </a:r>
            <a:r>
              <a:t>naar</a:t>
            </a:r>
            <a:r>
              <a:rPr spc="50"/>
              <a:t> </a:t>
            </a:r>
            <a:r>
              <a:rPr spc="-10"/>
              <a:t>dagbesteding </a:t>
            </a:r>
            <a:r>
              <a:t>vallen</a:t>
            </a:r>
            <a:r>
              <a:rPr spc="-75"/>
              <a:t> </a:t>
            </a:r>
            <a:r>
              <a:t>niet</a:t>
            </a:r>
            <a:r>
              <a:rPr spc="-75"/>
              <a:t> </a:t>
            </a:r>
            <a:r>
              <a:t>onder</a:t>
            </a:r>
            <a:r>
              <a:rPr spc="-70"/>
              <a:t> </a:t>
            </a:r>
            <a:r>
              <a:t>te</a:t>
            </a:r>
            <a:r>
              <a:rPr spc="-75"/>
              <a:t> </a:t>
            </a:r>
            <a:r>
              <a:t>vergoeden</a:t>
            </a:r>
            <a:r>
              <a:rPr spc="-70"/>
              <a:t> </a:t>
            </a:r>
            <a:r>
              <a:t>zorg</a:t>
            </a:r>
            <a:r>
              <a:rPr spc="-75"/>
              <a:t> </a:t>
            </a:r>
            <a:r>
              <a:t>van</a:t>
            </a:r>
            <a:r>
              <a:rPr spc="-75"/>
              <a:t> </a:t>
            </a:r>
            <a:r>
              <a:t>de</a:t>
            </a:r>
            <a:r>
              <a:rPr spc="-70"/>
              <a:t> </a:t>
            </a:r>
            <a:r>
              <a:rPr spc="-25"/>
              <a:t>Zvw</a:t>
            </a:r>
          </a:p>
          <a:p>
            <a:pPr marL="355600" indent="-342900" algn="just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Geen</a:t>
            </a:r>
            <a:r>
              <a:rPr spc="45"/>
              <a:t> </a:t>
            </a:r>
            <a:r>
              <a:t>inzage</a:t>
            </a:r>
            <a:r>
              <a:rPr spc="45"/>
              <a:t> </a:t>
            </a:r>
            <a:r>
              <a:t>in</a:t>
            </a:r>
            <a:r>
              <a:rPr spc="45"/>
              <a:t> </a:t>
            </a:r>
            <a:r>
              <a:t>zorgdossiers</a:t>
            </a:r>
            <a:r>
              <a:rPr spc="45"/>
              <a:t> </a:t>
            </a:r>
            <a:r>
              <a:t>kan</a:t>
            </a:r>
            <a:r>
              <a:rPr spc="45"/>
              <a:t> </a:t>
            </a:r>
            <a:r>
              <a:t>echt</a:t>
            </a:r>
            <a:r>
              <a:rPr spc="45"/>
              <a:t> </a:t>
            </a:r>
            <a:r>
              <a:rPr spc="-20"/>
              <a:t>niet</a:t>
            </a:r>
          </a:p>
          <a:p>
            <a:pPr marL="355600" marR="500380" indent="-343534" algn="just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Onder</a:t>
            </a:r>
            <a:r>
              <a:rPr spc="35"/>
              <a:t> </a:t>
            </a:r>
            <a:r>
              <a:t>druk</a:t>
            </a:r>
            <a:r>
              <a:rPr spc="35"/>
              <a:t> </a:t>
            </a:r>
            <a:r>
              <a:t>gezet</a:t>
            </a:r>
            <a:r>
              <a:rPr spc="40"/>
              <a:t> </a:t>
            </a:r>
            <a:r>
              <a:t>worden</a:t>
            </a:r>
            <a:r>
              <a:rPr spc="35"/>
              <a:t> </a:t>
            </a:r>
            <a:r>
              <a:t>om</a:t>
            </a:r>
            <a:r>
              <a:rPr spc="35"/>
              <a:t> </a:t>
            </a:r>
            <a:r>
              <a:rPr spc="-10"/>
              <a:t>handelingen </a:t>
            </a:r>
            <a:r>
              <a:t>uit</a:t>
            </a:r>
            <a:r>
              <a:rPr spc="20"/>
              <a:t> </a:t>
            </a:r>
            <a:r>
              <a:t>te</a:t>
            </a:r>
            <a:r>
              <a:rPr spc="25"/>
              <a:t> </a:t>
            </a:r>
            <a:r>
              <a:t>voeren</a:t>
            </a:r>
            <a:r>
              <a:rPr spc="25"/>
              <a:t> </a:t>
            </a:r>
            <a:r>
              <a:t>waarvoor</a:t>
            </a:r>
            <a:r>
              <a:rPr spc="25"/>
              <a:t> </a:t>
            </a:r>
            <a:r>
              <a:t>je</a:t>
            </a:r>
            <a:r>
              <a:rPr spc="25"/>
              <a:t> </a:t>
            </a:r>
            <a:r>
              <a:t>niet</a:t>
            </a:r>
            <a:r>
              <a:rPr spc="20"/>
              <a:t> </a:t>
            </a:r>
            <a:r>
              <a:t>bevoegd</a:t>
            </a:r>
            <a:r>
              <a:rPr spc="25"/>
              <a:t> </a:t>
            </a:r>
            <a:r>
              <a:rPr spc="-25"/>
              <a:t>en </a:t>
            </a:r>
            <a:r>
              <a:t>bekwaam</a:t>
            </a:r>
            <a:r>
              <a:rPr spc="30"/>
              <a:t> </a:t>
            </a:r>
            <a:r>
              <a:t>bent,</a:t>
            </a:r>
            <a:r>
              <a:rPr spc="35"/>
              <a:t> </a:t>
            </a:r>
            <a:r>
              <a:t>kan</a:t>
            </a:r>
            <a:r>
              <a:rPr spc="30"/>
              <a:t> </a:t>
            </a:r>
            <a:r>
              <a:t>ook</a:t>
            </a:r>
            <a:r>
              <a:rPr spc="35"/>
              <a:t> </a:t>
            </a:r>
            <a:r>
              <a:rPr spc="-20"/>
              <a:t>niet</a:t>
            </a:r>
          </a:p>
        </p:txBody>
      </p:sp>
      <p:sp>
        <p:nvSpPr>
          <p:cNvPr id="388" name="object 5"/>
          <p:cNvSpPr txBox="1"/>
          <p:nvPr/>
        </p:nvSpPr>
        <p:spPr>
          <a:xfrm>
            <a:off x="6917652" y="4482548"/>
            <a:ext cx="4408171" cy="1158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lnSpc>
                <a:spcPct val="126699"/>
              </a:lnSpc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Mogelijk</a:t>
            </a:r>
            <a:r>
              <a:rPr spc="40"/>
              <a:t> </a:t>
            </a:r>
            <a:r>
              <a:t>dat</a:t>
            </a:r>
            <a:r>
              <a:rPr spc="40"/>
              <a:t> </a:t>
            </a:r>
            <a:r>
              <a:t>hier</a:t>
            </a:r>
            <a:r>
              <a:rPr spc="45"/>
              <a:t> </a:t>
            </a:r>
            <a:r>
              <a:t>de</a:t>
            </a:r>
            <a:r>
              <a:rPr spc="40"/>
              <a:t> </a:t>
            </a:r>
            <a:r>
              <a:t>uurlonen</a:t>
            </a:r>
            <a:r>
              <a:rPr spc="45"/>
              <a:t> </a:t>
            </a:r>
            <a:r>
              <a:t>laag</a:t>
            </a:r>
            <a:r>
              <a:rPr spc="40"/>
              <a:t> </a:t>
            </a:r>
            <a:r>
              <a:rPr spc="-10"/>
              <a:t>liggen </a:t>
            </a:r>
            <a:r>
              <a:t>en</a:t>
            </a:r>
            <a:r>
              <a:rPr spc="30"/>
              <a:t> </a:t>
            </a:r>
            <a:r>
              <a:t>de</a:t>
            </a:r>
            <a:r>
              <a:rPr spc="35"/>
              <a:t> </a:t>
            </a:r>
            <a:r>
              <a:t>aanbieder</a:t>
            </a:r>
            <a:r>
              <a:rPr spc="30"/>
              <a:t> </a:t>
            </a:r>
            <a:r>
              <a:t>veel</a:t>
            </a:r>
            <a:r>
              <a:rPr spc="35"/>
              <a:t> </a:t>
            </a:r>
            <a:r>
              <a:t>geld</a:t>
            </a:r>
            <a:r>
              <a:rPr spc="30"/>
              <a:t> </a:t>
            </a:r>
            <a:r>
              <a:t>opstrijkt</a:t>
            </a:r>
            <a:r>
              <a:rPr spc="35"/>
              <a:t> </a:t>
            </a:r>
            <a:r>
              <a:rPr spc="-10"/>
              <a:t>zonder </a:t>
            </a:r>
            <a:r>
              <a:t>daar</a:t>
            </a:r>
            <a:r>
              <a:rPr spc="65"/>
              <a:t> </a:t>
            </a:r>
            <a:r>
              <a:t>doelmatige</a:t>
            </a:r>
            <a:r>
              <a:rPr spc="65"/>
              <a:t> </a:t>
            </a:r>
            <a:r>
              <a:t>en</a:t>
            </a:r>
            <a:r>
              <a:rPr spc="65"/>
              <a:t> </a:t>
            </a:r>
            <a:r>
              <a:t>rechtmatige</a:t>
            </a:r>
            <a:r>
              <a:rPr spc="65"/>
              <a:t> </a:t>
            </a:r>
            <a:r>
              <a:rPr spc="-20"/>
              <a:t>zorg </a:t>
            </a:r>
            <a:r>
              <a:t>tegenover</a:t>
            </a:r>
            <a:r>
              <a:rPr spc="35"/>
              <a:t> </a:t>
            </a:r>
            <a:r>
              <a:t>te</a:t>
            </a:r>
            <a:r>
              <a:rPr spc="40"/>
              <a:t> </a:t>
            </a:r>
            <a:r>
              <a:rPr spc="-10"/>
              <a:t>zetten.</a:t>
            </a:r>
          </a:p>
        </p:txBody>
      </p:sp>
      <p:sp>
        <p:nvSpPr>
          <p:cNvPr id="389" name="object 6"/>
          <p:cNvSpPr txBox="1"/>
          <p:nvPr/>
        </p:nvSpPr>
        <p:spPr>
          <a:xfrm>
            <a:off x="6917652" y="6027433"/>
            <a:ext cx="4853306" cy="1464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lnSpc>
                <a:spcPct val="126699"/>
              </a:lnSpc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Ook</a:t>
            </a:r>
            <a:r>
              <a:rPr spc="30"/>
              <a:t> </a:t>
            </a:r>
            <a:r>
              <a:t>kun</a:t>
            </a:r>
            <a:r>
              <a:rPr spc="35"/>
              <a:t> </a:t>
            </a:r>
            <a:r>
              <a:t>je</a:t>
            </a:r>
            <a:r>
              <a:rPr spc="35"/>
              <a:t> </a:t>
            </a:r>
            <a:r>
              <a:t>je</a:t>
            </a:r>
            <a:r>
              <a:rPr spc="35"/>
              <a:t> </a:t>
            </a:r>
            <a:r>
              <a:t>afvragen</a:t>
            </a:r>
            <a:r>
              <a:rPr spc="35"/>
              <a:t> </a:t>
            </a:r>
            <a:r>
              <a:t>of</a:t>
            </a:r>
            <a:r>
              <a:rPr spc="35"/>
              <a:t> </a:t>
            </a:r>
            <a:r>
              <a:t>de</a:t>
            </a:r>
            <a:r>
              <a:rPr spc="35"/>
              <a:t> </a:t>
            </a:r>
            <a:r>
              <a:t>indicaties</a:t>
            </a:r>
            <a:r>
              <a:rPr spc="35"/>
              <a:t> </a:t>
            </a:r>
            <a:r>
              <a:rPr spc="-25"/>
              <a:t>wel </a:t>
            </a:r>
            <a:r>
              <a:t>deugdelijk</a:t>
            </a:r>
            <a:r>
              <a:rPr spc="40"/>
              <a:t> </a:t>
            </a:r>
            <a:r>
              <a:t>zijn,</a:t>
            </a:r>
            <a:r>
              <a:rPr spc="45"/>
              <a:t> </a:t>
            </a:r>
            <a:r>
              <a:t>gelet</a:t>
            </a:r>
            <a:r>
              <a:rPr spc="40"/>
              <a:t> </a:t>
            </a:r>
            <a:r>
              <a:t>op</a:t>
            </a:r>
            <a:r>
              <a:rPr spc="45"/>
              <a:t> </a:t>
            </a:r>
            <a:r>
              <a:t>de</a:t>
            </a:r>
            <a:r>
              <a:rPr spc="40"/>
              <a:t> </a:t>
            </a:r>
            <a:r>
              <a:t>jonge</a:t>
            </a:r>
            <a:r>
              <a:rPr spc="45"/>
              <a:t> </a:t>
            </a:r>
            <a:r>
              <a:t>mensen</a:t>
            </a:r>
            <a:r>
              <a:rPr spc="40"/>
              <a:t> </a:t>
            </a:r>
            <a:r>
              <a:rPr spc="-25"/>
              <a:t>met </a:t>
            </a:r>
            <a:r>
              <a:t>veel</a:t>
            </a:r>
            <a:r>
              <a:rPr spc="30"/>
              <a:t> </a:t>
            </a:r>
            <a:r>
              <a:t>zorguren.</a:t>
            </a:r>
            <a:r>
              <a:rPr spc="35"/>
              <a:t> </a:t>
            </a:r>
            <a:r>
              <a:t>Onderzoek</a:t>
            </a:r>
            <a:r>
              <a:rPr spc="35"/>
              <a:t> </a:t>
            </a:r>
            <a:r>
              <a:t>naar</a:t>
            </a:r>
            <a:r>
              <a:rPr spc="35"/>
              <a:t> </a:t>
            </a:r>
            <a:r>
              <a:rPr spc="-10"/>
              <a:t>indicaties, </a:t>
            </a:r>
            <a:r>
              <a:t>zorgplannen</a:t>
            </a:r>
            <a:r>
              <a:rPr spc="45"/>
              <a:t> </a:t>
            </a:r>
            <a:r>
              <a:t>en</a:t>
            </a:r>
            <a:r>
              <a:rPr spc="50"/>
              <a:t> </a:t>
            </a:r>
            <a:r>
              <a:t>rapportages</a:t>
            </a:r>
            <a:r>
              <a:rPr spc="45"/>
              <a:t> </a:t>
            </a:r>
            <a:r>
              <a:t>zou</a:t>
            </a:r>
            <a:r>
              <a:rPr spc="50"/>
              <a:t> </a:t>
            </a:r>
            <a:r>
              <a:t>daar</a:t>
            </a:r>
            <a:r>
              <a:rPr spc="45"/>
              <a:t> </a:t>
            </a:r>
            <a:r>
              <a:rPr spc="-20"/>
              <a:t>meer </a:t>
            </a:r>
            <a:r>
              <a:t>inzage</a:t>
            </a:r>
            <a:r>
              <a:rPr spc="45"/>
              <a:t> </a:t>
            </a:r>
            <a:r>
              <a:t>in</a:t>
            </a:r>
            <a:r>
              <a:rPr spc="45"/>
              <a:t> </a:t>
            </a:r>
            <a:r>
              <a:t>moeten</a:t>
            </a:r>
            <a:r>
              <a:rPr spc="50"/>
              <a:t> </a:t>
            </a:r>
            <a:r>
              <a:rPr spc="-10"/>
              <a:t>geven.</a:t>
            </a:r>
          </a:p>
        </p:txBody>
      </p:sp>
      <p:sp>
        <p:nvSpPr>
          <p:cNvPr id="390" name="object 7"/>
          <p:cNvSpPr txBox="1">
            <a:spLocks noGrp="1"/>
          </p:cNvSpPr>
          <p:nvPr>
            <p:ph type="title"/>
          </p:nvPr>
        </p:nvSpPr>
        <p:spPr>
          <a:xfrm>
            <a:off x="1017223" y="2520910"/>
            <a:ext cx="18069654" cy="1371601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b="0" spc="-100"/>
            </a:pPr>
            <a:r>
              <a:t>BESPREKING</a:t>
            </a:r>
          </a:p>
          <a:p>
            <a:pPr indent="12700">
              <a:spcBef>
                <a:spcPts val="200"/>
              </a:spcBef>
            </a:pPr>
            <a:r>
              <a:t>CASUS</a:t>
            </a:r>
            <a:r>
              <a:rPr spc="-100"/>
              <a:t> WIJKVERPLEGING</a:t>
            </a:r>
          </a:p>
        </p:txBody>
      </p:sp>
      <p:grpSp>
        <p:nvGrpSpPr>
          <p:cNvPr id="396" name="object 8"/>
          <p:cNvGrpSpPr/>
          <p:nvPr/>
        </p:nvGrpSpPr>
        <p:grpSpPr>
          <a:xfrm>
            <a:off x="18016752" y="10278633"/>
            <a:ext cx="1396387" cy="290922"/>
            <a:chOff x="0" y="0"/>
            <a:chExt cx="1396385" cy="290921"/>
          </a:xfrm>
        </p:grpSpPr>
        <p:sp>
          <p:nvSpPr>
            <p:cNvPr id="391" name="object 9"/>
            <p:cNvSpPr/>
            <p:nvPr/>
          </p:nvSpPr>
          <p:spPr>
            <a:xfrm>
              <a:off x="718423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92" name="object 10"/>
            <p:cNvSpPr/>
            <p:nvPr/>
          </p:nvSpPr>
          <p:spPr>
            <a:xfrm>
              <a:off x="1057424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8C1D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395" name="object 11"/>
            <p:cNvGrpSpPr/>
            <p:nvPr/>
          </p:nvGrpSpPr>
          <p:grpSpPr>
            <a:xfrm>
              <a:off x="0" y="3"/>
              <a:ext cx="677977" cy="290919"/>
              <a:chOff x="0" y="0"/>
              <a:chExt cx="677976" cy="290917"/>
            </a:xfrm>
          </p:grpSpPr>
          <p:sp>
            <p:nvSpPr>
              <p:cNvPr id="393" name="Vorm"/>
              <p:cNvSpPr/>
              <p:nvPr/>
            </p:nvSpPr>
            <p:spPr>
              <a:xfrm>
                <a:off x="0" y="0"/>
                <a:ext cx="339014" cy="290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7416" y="0"/>
                    </a:lnTo>
                    <a:lnTo>
                      <a:pt x="0" y="21600"/>
                    </a:lnTo>
                    <a:lnTo>
                      <a:pt x="6765" y="21600"/>
                    </a:lnTo>
                    <a:lnTo>
                      <a:pt x="11672" y="7319"/>
                    </a:lnTo>
                    <a:lnTo>
                      <a:pt x="21600" y="7319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48515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94" name="Vorm"/>
              <p:cNvSpPr/>
              <p:nvPr/>
            </p:nvSpPr>
            <p:spPr>
              <a:xfrm>
                <a:off x="339013" y="0"/>
                <a:ext cx="338964" cy="290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4832" y="0"/>
                    </a:lnTo>
                    <a:lnTo>
                      <a:pt x="9929" y="14282"/>
                    </a:lnTo>
                    <a:lnTo>
                      <a:pt x="0" y="14282"/>
                    </a:lnTo>
                    <a:lnTo>
                      <a:pt x="0" y="21600"/>
                    </a:lnTo>
                    <a:lnTo>
                      <a:pt x="141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48515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descr="Case 3 V2.mp4">
            <a:hlinkClick r:id="" action="ppaction://media"/>
            <a:extLst>
              <a:ext uri="{FF2B5EF4-FFF2-40B4-BE49-F238E27FC236}">
                <a16:creationId xmlns:a16="http://schemas.microsoft.com/office/drawing/2014/main" id="{2DFE51E7-9EF8-2643-A409-8EAB411165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0"/>
            <a:ext cx="20094575" cy="11303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object 2"/>
          <p:cNvSpPr/>
          <p:nvPr/>
        </p:nvSpPr>
        <p:spPr>
          <a:xfrm>
            <a:off x="0" y="-1"/>
            <a:ext cx="20104100" cy="11308558"/>
          </a:xfrm>
          <a:prstGeom prst="rect">
            <a:avLst/>
          </a:prstGeom>
          <a:solidFill>
            <a:srgbClr val="D3CEE6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01" name="object 3"/>
          <p:cNvSpPr/>
          <p:nvPr/>
        </p:nvSpPr>
        <p:spPr>
          <a:xfrm>
            <a:off x="-1" y="1029922"/>
            <a:ext cx="19074178" cy="10278634"/>
          </a:xfrm>
          <a:prstGeom prst="rect">
            <a:avLst/>
          </a:prstGeom>
          <a:solidFill>
            <a:srgbClr val="FBFAF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02" name="object 4"/>
          <p:cNvSpPr txBox="1"/>
          <p:nvPr/>
        </p:nvSpPr>
        <p:spPr>
          <a:xfrm>
            <a:off x="1017222" y="4547518"/>
            <a:ext cx="142367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1600" b="1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Misstanden:</a:t>
            </a:r>
          </a:p>
        </p:txBody>
      </p:sp>
      <p:sp>
        <p:nvSpPr>
          <p:cNvPr id="403" name="object 5"/>
          <p:cNvSpPr txBox="1"/>
          <p:nvPr/>
        </p:nvSpPr>
        <p:spPr>
          <a:xfrm>
            <a:off x="1017222" y="4791524"/>
            <a:ext cx="5061587" cy="5192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2089785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Koppeling</a:t>
            </a:r>
            <a:r>
              <a:rPr spc="20"/>
              <a:t> </a:t>
            </a:r>
            <a:r>
              <a:t>wonen</a:t>
            </a:r>
            <a:r>
              <a:rPr spc="25"/>
              <a:t> </a:t>
            </a:r>
            <a:r>
              <a:t>en</a:t>
            </a:r>
            <a:r>
              <a:rPr spc="25"/>
              <a:t> </a:t>
            </a:r>
            <a:r>
              <a:rPr spc="-20"/>
              <a:t>zorg </a:t>
            </a:r>
            <a:r>
              <a:rPr spc="-10"/>
              <a:t>(afhankelijkheidspositie)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Bij</a:t>
            </a:r>
            <a:r>
              <a:rPr spc="20"/>
              <a:t> </a:t>
            </a:r>
            <a:r>
              <a:t>geen</a:t>
            </a:r>
            <a:r>
              <a:rPr spc="25"/>
              <a:t> </a:t>
            </a:r>
            <a:r>
              <a:t>zorg</a:t>
            </a:r>
            <a:r>
              <a:rPr spc="20"/>
              <a:t> </a:t>
            </a:r>
            <a:r>
              <a:t>moet</a:t>
            </a:r>
            <a:r>
              <a:rPr spc="25"/>
              <a:t> </a:t>
            </a:r>
            <a:r>
              <a:t>hij/zij</a:t>
            </a:r>
            <a:r>
              <a:rPr spc="25"/>
              <a:t> </a:t>
            </a:r>
            <a:r>
              <a:t>de</a:t>
            </a:r>
            <a:r>
              <a:rPr spc="20"/>
              <a:t> </a:t>
            </a:r>
            <a:r>
              <a:t>woning</a:t>
            </a:r>
            <a:r>
              <a:rPr spc="25"/>
              <a:t> </a:t>
            </a:r>
            <a:r>
              <a:rPr spc="-10"/>
              <a:t>verlaten</a:t>
            </a:r>
          </a:p>
          <a:p>
            <a:pPr marL="355600" marR="176529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Inhuur</a:t>
            </a:r>
            <a:r>
              <a:rPr spc="60"/>
              <a:t> </a:t>
            </a:r>
            <a:r>
              <a:t>personeel,</a:t>
            </a:r>
            <a:r>
              <a:rPr spc="60"/>
              <a:t> </a:t>
            </a:r>
            <a:r>
              <a:t>geen</a:t>
            </a:r>
            <a:r>
              <a:rPr spc="60"/>
              <a:t> </a:t>
            </a:r>
            <a:r>
              <a:t>eigen</a:t>
            </a:r>
            <a:r>
              <a:rPr spc="60"/>
              <a:t> </a:t>
            </a:r>
            <a:r>
              <a:rPr spc="-10"/>
              <a:t>medewerkers </a:t>
            </a:r>
            <a:r>
              <a:t>in</a:t>
            </a:r>
            <a:r>
              <a:rPr spc="15"/>
              <a:t> </a:t>
            </a:r>
            <a:r>
              <a:rPr spc="-10"/>
              <a:t>dienst</a:t>
            </a:r>
          </a:p>
          <a:p>
            <a:pPr marL="355600" marR="176529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Kerstboomconstructie</a:t>
            </a:r>
            <a:r>
              <a:rPr spc="70"/>
              <a:t> </a:t>
            </a:r>
            <a:r>
              <a:t>en</a:t>
            </a:r>
            <a:r>
              <a:rPr spc="75"/>
              <a:t> </a:t>
            </a:r>
            <a:r>
              <a:rPr spc="-10"/>
              <a:t>ondoorgrondelijke financieringsstromen</a:t>
            </a:r>
          </a:p>
          <a:p>
            <a:pPr marL="355600" marR="422275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Veel</a:t>
            </a:r>
            <a:r>
              <a:rPr spc="10"/>
              <a:t> </a:t>
            </a:r>
            <a:r>
              <a:t>verloop</a:t>
            </a:r>
            <a:r>
              <a:rPr spc="10"/>
              <a:t> </a:t>
            </a:r>
            <a:r>
              <a:t>in</a:t>
            </a:r>
            <a:r>
              <a:rPr spc="10"/>
              <a:t> </a:t>
            </a:r>
            <a:r>
              <a:t>personeel</a:t>
            </a:r>
            <a:r>
              <a:rPr spc="10"/>
              <a:t> </a:t>
            </a:r>
            <a:r>
              <a:t>dus</a:t>
            </a:r>
            <a:r>
              <a:rPr spc="10"/>
              <a:t> </a:t>
            </a:r>
            <a:r>
              <a:rPr spc="-10"/>
              <a:t>continuïteit </a:t>
            </a:r>
            <a:r>
              <a:t>van</a:t>
            </a:r>
            <a:r>
              <a:rPr spc="10"/>
              <a:t> </a:t>
            </a:r>
            <a:r>
              <a:t>zorg</a:t>
            </a:r>
            <a:r>
              <a:rPr spc="15"/>
              <a:t> </a:t>
            </a:r>
            <a:r>
              <a:t>onder</a:t>
            </a:r>
            <a:r>
              <a:rPr spc="10"/>
              <a:t> </a:t>
            </a:r>
            <a:r>
              <a:rPr spc="-20"/>
              <a:t>druk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Geen</a:t>
            </a:r>
            <a:r>
              <a:rPr spc="45"/>
              <a:t> </a:t>
            </a:r>
            <a:r>
              <a:t>vaste</a:t>
            </a:r>
            <a:r>
              <a:rPr spc="50"/>
              <a:t> </a:t>
            </a:r>
            <a:r>
              <a:t>zorgmomenten,</a:t>
            </a:r>
            <a:r>
              <a:rPr spc="45"/>
              <a:t> </a:t>
            </a:r>
            <a:r>
              <a:t>alles</a:t>
            </a:r>
            <a:r>
              <a:rPr spc="50"/>
              <a:t> </a:t>
            </a:r>
            <a:r>
              <a:t>op</a:t>
            </a:r>
            <a:r>
              <a:rPr spc="45"/>
              <a:t> </a:t>
            </a:r>
            <a:r>
              <a:rPr spc="-10"/>
              <a:t>afspraak</a:t>
            </a:r>
          </a:p>
          <a:p>
            <a:pPr marL="355600" marR="74294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Zorguren</a:t>
            </a:r>
            <a:r>
              <a:rPr spc="20"/>
              <a:t> </a:t>
            </a:r>
            <a:r>
              <a:t>wel</a:t>
            </a:r>
            <a:r>
              <a:rPr spc="25"/>
              <a:t> </a:t>
            </a:r>
            <a:r>
              <a:t>in</a:t>
            </a:r>
            <a:r>
              <a:rPr spc="20"/>
              <a:t> </a:t>
            </a:r>
            <a:r>
              <a:t>rekening,</a:t>
            </a:r>
            <a:r>
              <a:rPr spc="25"/>
              <a:t> </a:t>
            </a:r>
            <a:r>
              <a:t>ook</a:t>
            </a:r>
            <a:r>
              <a:rPr spc="25"/>
              <a:t> </a:t>
            </a:r>
            <a:r>
              <a:t>al</a:t>
            </a:r>
            <a:r>
              <a:rPr spc="20"/>
              <a:t> </a:t>
            </a:r>
            <a:r>
              <a:t>is</a:t>
            </a:r>
            <a:r>
              <a:rPr spc="25"/>
              <a:t> </a:t>
            </a:r>
            <a:r>
              <a:t>deze</a:t>
            </a:r>
            <a:r>
              <a:rPr spc="25"/>
              <a:t> </a:t>
            </a:r>
            <a:r>
              <a:rPr spc="-20"/>
              <a:t>niet </a:t>
            </a:r>
            <a:r>
              <a:rPr spc="-10"/>
              <a:t>geleverd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Geen</a:t>
            </a:r>
            <a:r>
              <a:rPr spc="45"/>
              <a:t> </a:t>
            </a:r>
            <a:r>
              <a:rPr spc="-10"/>
              <a:t>slaapdiensten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Drugsproblematiek,</a:t>
            </a:r>
            <a:r>
              <a:rPr spc="60"/>
              <a:t> </a:t>
            </a:r>
            <a:r>
              <a:t>overlast</a:t>
            </a:r>
            <a:r>
              <a:rPr spc="65"/>
              <a:t> </a:t>
            </a:r>
            <a:r>
              <a:t>en</a:t>
            </a:r>
            <a:r>
              <a:rPr spc="60"/>
              <a:t> </a:t>
            </a:r>
            <a:r>
              <a:rPr spc="-10"/>
              <a:t>geweld</a:t>
            </a:r>
          </a:p>
          <a:p>
            <a:pPr marL="355600" marR="728344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Gewaarborgde</a:t>
            </a:r>
            <a:r>
              <a:rPr spc="55"/>
              <a:t> </a:t>
            </a:r>
            <a:r>
              <a:t>hulpen</a:t>
            </a:r>
            <a:r>
              <a:rPr spc="60"/>
              <a:t> </a:t>
            </a:r>
            <a:r>
              <a:t>uit</a:t>
            </a:r>
            <a:r>
              <a:rPr spc="60"/>
              <a:t> </a:t>
            </a:r>
            <a:r>
              <a:t>netwerk</a:t>
            </a:r>
            <a:r>
              <a:rPr spc="60"/>
              <a:t> </a:t>
            </a:r>
            <a:r>
              <a:rPr spc="-25"/>
              <a:t>van </a:t>
            </a:r>
            <a:r>
              <a:rPr spc="-10"/>
              <a:t>aanbieder,</a:t>
            </a:r>
            <a:r>
              <a:rPr spc="-5"/>
              <a:t> </a:t>
            </a:r>
            <a:r>
              <a:t>dus niet </a:t>
            </a:r>
            <a:r>
              <a:rPr spc="-10"/>
              <a:t>onafhankelijk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Cliënten</a:t>
            </a:r>
            <a:r>
              <a:rPr spc="50"/>
              <a:t> </a:t>
            </a:r>
            <a:r>
              <a:t>zien</a:t>
            </a:r>
            <a:r>
              <a:rPr spc="50"/>
              <a:t> </a:t>
            </a:r>
            <a:r>
              <a:t>geen</a:t>
            </a:r>
            <a:r>
              <a:rPr spc="50"/>
              <a:t> </a:t>
            </a:r>
            <a:r>
              <a:rPr spc="-10"/>
              <a:t>urenregistraties</a:t>
            </a:r>
          </a:p>
        </p:txBody>
      </p:sp>
      <p:sp>
        <p:nvSpPr>
          <p:cNvPr id="404" name="object 6"/>
          <p:cNvSpPr txBox="1"/>
          <p:nvPr/>
        </p:nvSpPr>
        <p:spPr>
          <a:xfrm>
            <a:off x="6917652" y="4547518"/>
            <a:ext cx="4907916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6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Kan</a:t>
            </a:r>
            <a:r>
              <a:rPr spc="30"/>
              <a:t> </a:t>
            </a:r>
            <a:r>
              <a:t>de</a:t>
            </a:r>
            <a:r>
              <a:rPr spc="35"/>
              <a:t> </a:t>
            </a:r>
            <a:r>
              <a:t>client</a:t>
            </a:r>
            <a:r>
              <a:rPr spc="30"/>
              <a:t> </a:t>
            </a:r>
            <a:r>
              <a:t>kritisch</a:t>
            </a:r>
            <a:r>
              <a:rPr spc="35"/>
              <a:t> </a:t>
            </a:r>
            <a:r>
              <a:t>zijn</a:t>
            </a:r>
            <a:r>
              <a:rPr spc="30"/>
              <a:t> </a:t>
            </a:r>
            <a:r>
              <a:t>naar</a:t>
            </a:r>
            <a:r>
              <a:rPr spc="35"/>
              <a:t> </a:t>
            </a:r>
            <a:r>
              <a:rPr spc="-10"/>
              <a:t>aanbieder?</a:t>
            </a:r>
          </a:p>
        </p:txBody>
      </p:sp>
      <p:sp>
        <p:nvSpPr>
          <p:cNvPr id="405" name="object 7"/>
          <p:cNvSpPr txBox="1"/>
          <p:nvPr/>
        </p:nvSpPr>
        <p:spPr>
          <a:xfrm>
            <a:off x="6917652" y="4791524"/>
            <a:ext cx="5013961" cy="2139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12700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Nee,</a:t>
            </a:r>
            <a:r>
              <a:rPr spc="20"/>
              <a:t> </a:t>
            </a:r>
            <a:r>
              <a:t>er</a:t>
            </a:r>
            <a:r>
              <a:rPr spc="20"/>
              <a:t> </a:t>
            </a:r>
            <a:r>
              <a:t>is</a:t>
            </a:r>
            <a:r>
              <a:rPr spc="25"/>
              <a:t> </a:t>
            </a:r>
            <a:r>
              <a:t>sprake</a:t>
            </a:r>
            <a:r>
              <a:rPr spc="20"/>
              <a:t> </a:t>
            </a:r>
            <a:r>
              <a:t>van</a:t>
            </a:r>
            <a:r>
              <a:rPr spc="25"/>
              <a:t> </a:t>
            </a:r>
            <a:r>
              <a:t>een</a:t>
            </a:r>
            <a:r>
              <a:rPr spc="20"/>
              <a:t> </a:t>
            </a:r>
            <a:r>
              <a:t>afhankelijkheid</a:t>
            </a:r>
            <a:r>
              <a:rPr spc="20"/>
              <a:t> </a:t>
            </a:r>
            <a:r>
              <a:rPr spc="-25"/>
              <a:t>in </a:t>
            </a:r>
            <a:r>
              <a:t>wonen</a:t>
            </a:r>
            <a:r>
              <a:rPr spc="30"/>
              <a:t> </a:t>
            </a:r>
            <a:r>
              <a:t>en</a:t>
            </a:r>
            <a:r>
              <a:rPr spc="30"/>
              <a:t> </a:t>
            </a:r>
            <a:r>
              <a:t>zorg</a:t>
            </a:r>
            <a:r>
              <a:rPr spc="30"/>
              <a:t> </a:t>
            </a:r>
            <a:r>
              <a:t>en</a:t>
            </a:r>
            <a:r>
              <a:rPr spc="30"/>
              <a:t> </a:t>
            </a:r>
            <a:r>
              <a:t>tussen</a:t>
            </a:r>
            <a:r>
              <a:rPr spc="30"/>
              <a:t> </a:t>
            </a:r>
            <a:r>
              <a:t>GWH</a:t>
            </a:r>
            <a:r>
              <a:rPr spc="30"/>
              <a:t> </a:t>
            </a:r>
            <a:r>
              <a:t>en</a:t>
            </a:r>
            <a:r>
              <a:rPr spc="30"/>
              <a:t> </a:t>
            </a:r>
            <a:r>
              <a:rPr spc="-10"/>
              <a:t>cliënt, </a:t>
            </a:r>
            <a:r>
              <a:t>omdat</a:t>
            </a:r>
            <a:r>
              <a:rPr spc="35"/>
              <a:t> </a:t>
            </a:r>
            <a:r>
              <a:t>GWH</a:t>
            </a:r>
            <a:r>
              <a:rPr spc="40"/>
              <a:t> </a:t>
            </a:r>
            <a:r>
              <a:t>uit</a:t>
            </a:r>
            <a:r>
              <a:rPr spc="40"/>
              <a:t> </a:t>
            </a:r>
            <a:r>
              <a:t>netwerk</a:t>
            </a:r>
            <a:r>
              <a:rPr spc="40"/>
              <a:t> </a:t>
            </a:r>
            <a:r>
              <a:t>van</a:t>
            </a:r>
            <a:r>
              <a:rPr spc="40"/>
              <a:t> </a:t>
            </a:r>
            <a:r>
              <a:t>aanbieder</a:t>
            </a:r>
            <a:r>
              <a:rPr spc="40"/>
              <a:t> </a:t>
            </a:r>
            <a:r>
              <a:rPr spc="-20"/>
              <a:t>komt</a:t>
            </a:r>
          </a:p>
          <a:p>
            <a:pPr marL="355600" marR="5080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Niet</a:t>
            </a:r>
            <a:r>
              <a:rPr spc="30"/>
              <a:t> </a:t>
            </a:r>
            <a:r>
              <a:t>onder</a:t>
            </a:r>
            <a:r>
              <a:rPr spc="35"/>
              <a:t> </a:t>
            </a:r>
            <a:r>
              <a:t>ogen</a:t>
            </a:r>
            <a:r>
              <a:rPr spc="30"/>
              <a:t> </a:t>
            </a:r>
            <a:r>
              <a:t>krijgen</a:t>
            </a:r>
            <a:r>
              <a:rPr spc="35"/>
              <a:t> </a:t>
            </a:r>
            <a:r>
              <a:t>van</a:t>
            </a:r>
            <a:r>
              <a:rPr spc="30"/>
              <a:t> </a:t>
            </a:r>
            <a:r>
              <a:t>de</a:t>
            </a:r>
            <a:r>
              <a:rPr spc="35"/>
              <a:t> </a:t>
            </a:r>
            <a:r>
              <a:rPr spc="-10"/>
              <a:t>administratie </a:t>
            </a:r>
            <a:r>
              <a:t>en</a:t>
            </a:r>
            <a:r>
              <a:rPr spc="40"/>
              <a:t> </a:t>
            </a:r>
            <a:r>
              <a:t>daarmee</a:t>
            </a:r>
            <a:r>
              <a:rPr spc="40"/>
              <a:t> </a:t>
            </a:r>
            <a:r>
              <a:t>niet</a:t>
            </a:r>
            <a:r>
              <a:rPr spc="40"/>
              <a:t> </a:t>
            </a:r>
            <a:r>
              <a:t>weten</a:t>
            </a:r>
            <a:r>
              <a:rPr spc="40"/>
              <a:t> </a:t>
            </a:r>
            <a:r>
              <a:t>welke</a:t>
            </a:r>
            <a:r>
              <a:rPr spc="40"/>
              <a:t> </a:t>
            </a:r>
            <a:r>
              <a:rPr spc="-20"/>
              <a:t>zorg </a:t>
            </a:r>
            <a:r>
              <a:t>gedeclareerd</a:t>
            </a:r>
            <a:r>
              <a:rPr spc="40"/>
              <a:t> </a:t>
            </a:r>
            <a:r>
              <a:t>wordt</a:t>
            </a:r>
            <a:r>
              <a:rPr spc="40"/>
              <a:t> </a:t>
            </a:r>
            <a:r>
              <a:t>tbv</a:t>
            </a:r>
            <a:r>
              <a:rPr spc="40"/>
              <a:t> </a:t>
            </a:r>
            <a:r>
              <a:t>eigen</a:t>
            </a:r>
            <a:r>
              <a:rPr spc="40"/>
              <a:t> </a:t>
            </a:r>
            <a:r>
              <a:rPr spc="-25"/>
              <a:t>PGB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Geen</a:t>
            </a:r>
            <a:r>
              <a:rPr spc="30"/>
              <a:t> </a:t>
            </a:r>
            <a:r>
              <a:t>beheer</a:t>
            </a:r>
            <a:r>
              <a:rPr spc="35"/>
              <a:t> </a:t>
            </a:r>
            <a:r>
              <a:t>over</a:t>
            </a:r>
            <a:r>
              <a:rPr spc="35"/>
              <a:t> </a:t>
            </a:r>
            <a:r>
              <a:rPr spc="-10"/>
              <a:t>DigiD</a:t>
            </a:r>
          </a:p>
        </p:txBody>
      </p:sp>
      <p:sp>
        <p:nvSpPr>
          <p:cNvPr id="406" name="object 8"/>
          <p:cNvSpPr txBox="1"/>
          <p:nvPr/>
        </p:nvSpPr>
        <p:spPr>
          <a:xfrm>
            <a:off x="6917652" y="7263340"/>
            <a:ext cx="5174616" cy="146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lnSpc>
                <a:spcPct val="126699"/>
              </a:lnSpc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Door</a:t>
            </a:r>
            <a:r>
              <a:rPr spc="45"/>
              <a:t> </a:t>
            </a:r>
            <a:r>
              <a:t>afhankelijkheidsrelatie</a:t>
            </a:r>
            <a:r>
              <a:rPr spc="55"/>
              <a:t> </a:t>
            </a:r>
            <a:r>
              <a:t>kan</a:t>
            </a:r>
            <a:r>
              <a:rPr spc="55"/>
              <a:t> </a:t>
            </a:r>
            <a:r>
              <a:t>hier</a:t>
            </a:r>
            <a:r>
              <a:rPr spc="55"/>
              <a:t> </a:t>
            </a:r>
            <a:r>
              <a:t>geen</a:t>
            </a:r>
            <a:r>
              <a:rPr spc="60"/>
              <a:t> </a:t>
            </a:r>
            <a:r>
              <a:rPr spc="-10"/>
              <a:t>sprake </a:t>
            </a:r>
            <a:r>
              <a:t>zijn</a:t>
            </a:r>
            <a:r>
              <a:rPr spc="15"/>
              <a:t> </a:t>
            </a:r>
            <a:r>
              <a:t>van</a:t>
            </a:r>
            <a:r>
              <a:rPr spc="20"/>
              <a:t> </a:t>
            </a:r>
            <a:r>
              <a:t>kwaliteit</a:t>
            </a:r>
            <a:r>
              <a:rPr spc="15"/>
              <a:t> </a:t>
            </a:r>
            <a:r>
              <a:t>van</a:t>
            </a:r>
            <a:r>
              <a:rPr spc="20"/>
              <a:t> </a:t>
            </a:r>
            <a:r>
              <a:t>zorg.</a:t>
            </a:r>
            <a:r>
              <a:rPr spc="15"/>
              <a:t> </a:t>
            </a:r>
            <a:r>
              <a:t>De</a:t>
            </a:r>
            <a:r>
              <a:rPr spc="20"/>
              <a:t> </a:t>
            </a:r>
            <a:r>
              <a:t>zeggenschap</a:t>
            </a:r>
            <a:r>
              <a:rPr spc="15"/>
              <a:t> </a:t>
            </a:r>
            <a:r>
              <a:rPr spc="-25"/>
              <a:t>van </a:t>
            </a:r>
            <a:r>
              <a:t>de</a:t>
            </a:r>
            <a:r>
              <a:rPr spc="40"/>
              <a:t> </a:t>
            </a:r>
            <a:r>
              <a:t>cliënt</a:t>
            </a:r>
            <a:r>
              <a:rPr spc="45"/>
              <a:t> </a:t>
            </a:r>
            <a:r>
              <a:t>en</a:t>
            </a:r>
            <a:r>
              <a:rPr spc="40"/>
              <a:t> </a:t>
            </a:r>
            <a:r>
              <a:t>zijn/haar</a:t>
            </a:r>
            <a:r>
              <a:rPr spc="45"/>
              <a:t> </a:t>
            </a:r>
            <a:r>
              <a:t>zelfbeschikkingsrecht</a:t>
            </a:r>
            <a:r>
              <a:rPr spc="45"/>
              <a:t> </a:t>
            </a:r>
            <a:r>
              <a:rPr spc="-20"/>
              <a:t>zijn </a:t>
            </a:r>
            <a:r>
              <a:t>ondergeschikt</a:t>
            </a:r>
            <a:r>
              <a:rPr spc="30"/>
              <a:t> </a:t>
            </a:r>
            <a:r>
              <a:t>daar</a:t>
            </a:r>
            <a:r>
              <a:rPr spc="35"/>
              <a:t> </a:t>
            </a:r>
            <a:r>
              <a:t>deze</a:t>
            </a:r>
            <a:r>
              <a:rPr spc="30"/>
              <a:t> </a:t>
            </a:r>
            <a:r>
              <a:t>afhankelijk</a:t>
            </a:r>
            <a:r>
              <a:rPr spc="35"/>
              <a:t> </a:t>
            </a:r>
            <a:r>
              <a:t>is</a:t>
            </a:r>
            <a:r>
              <a:rPr spc="30"/>
              <a:t> </a:t>
            </a:r>
            <a:r>
              <a:t>van</a:t>
            </a:r>
            <a:r>
              <a:rPr spc="35"/>
              <a:t> </a:t>
            </a:r>
            <a:r>
              <a:t>de</a:t>
            </a:r>
            <a:r>
              <a:rPr spc="35"/>
              <a:t> </a:t>
            </a:r>
            <a:r>
              <a:rPr spc="-25"/>
              <a:t>rol </a:t>
            </a:r>
            <a:r>
              <a:t>van</a:t>
            </a:r>
            <a:r>
              <a:rPr spc="20"/>
              <a:t> </a:t>
            </a:r>
            <a:r>
              <a:t>de</a:t>
            </a:r>
            <a:r>
              <a:rPr spc="20"/>
              <a:t> </a:t>
            </a:r>
            <a:r>
              <a:t>GWH</a:t>
            </a:r>
            <a:r>
              <a:rPr spc="20"/>
              <a:t> </a:t>
            </a:r>
            <a:r>
              <a:t>en</a:t>
            </a:r>
            <a:r>
              <a:rPr spc="25"/>
              <a:t> </a:t>
            </a:r>
            <a:r>
              <a:t>de</a:t>
            </a:r>
            <a:r>
              <a:rPr spc="20"/>
              <a:t> </a:t>
            </a:r>
            <a:r>
              <a:rPr spc="-10"/>
              <a:t>zorgaanbieder.</a:t>
            </a:r>
          </a:p>
        </p:txBody>
      </p:sp>
      <p:sp>
        <p:nvSpPr>
          <p:cNvPr id="407" name="object 9"/>
          <p:cNvSpPr txBox="1"/>
          <p:nvPr/>
        </p:nvSpPr>
        <p:spPr>
          <a:xfrm>
            <a:off x="12817875" y="4482547"/>
            <a:ext cx="5225416" cy="2139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lnSpc>
                <a:spcPct val="126699"/>
              </a:lnSpc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Verantwoorde</a:t>
            </a:r>
            <a:r>
              <a:rPr spc="25"/>
              <a:t> </a:t>
            </a:r>
            <a:r>
              <a:t>zorg:</a:t>
            </a:r>
            <a:r>
              <a:rPr spc="25"/>
              <a:t> </a:t>
            </a:r>
            <a:r>
              <a:t>combinatie</a:t>
            </a:r>
            <a:r>
              <a:rPr spc="25"/>
              <a:t> </a:t>
            </a:r>
            <a:r>
              <a:t>van</a:t>
            </a:r>
            <a:r>
              <a:rPr spc="30"/>
              <a:t> </a:t>
            </a:r>
            <a:r>
              <a:rPr spc="-10"/>
              <a:t>gedragspro- </a:t>
            </a:r>
            <a:r>
              <a:t>blematiek</a:t>
            </a:r>
            <a:r>
              <a:rPr spc="60"/>
              <a:t> </a:t>
            </a:r>
            <a:r>
              <a:t>en</a:t>
            </a:r>
            <a:r>
              <a:rPr spc="65"/>
              <a:t> </a:t>
            </a:r>
            <a:r>
              <a:t>drugsproblematiek,</a:t>
            </a:r>
            <a:r>
              <a:rPr spc="65"/>
              <a:t> </a:t>
            </a:r>
            <a:r>
              <a:t>maar</a:t>
            </a:r>
            <a:r>
              <a:rPr spc="65"/>
              <a:t> </a:t>
            </a:r>
            <a:r>
              <a:t>ook</a:t>
            </a:r>
            <a:r>
              <a:rPr spc="65"/>
              <a:t> </a:t>
            </a:r>
            <a:r>
              <a:rPr spc="-10"/>
              <a:t>over- </a:t>
            </a:r>
            <a:r>
              <a:t>last</a:t>
            </a:r>
            <a:r>
              <a:rPr spc="45"/>
              <a:t> </a:t>
            </a:r>
            <a:r>
              <a:t>en</a:t>
            </a:r>
            <a:r>
              <a:rPr spc="50"/>
              <a:t> </a:t>
            </a:r>
            <a:r>
              <a:t>geweldsincidenten</a:t>
            </a:r>
            <a:r>
              <a:rPr spc="50"/>
              <a:t> </a:t>
            </a:r>
            <a:r>
              <a:t>stellen</a:t>
            </a:r>
            <a:r>
              <a:rPr spc="50"/>
              <a:t> </a:t>
            </a:r>
            <a:r>
              <a:t>de</a:t>
            </a:r>
            <a:r>
              <a:rPr spc="50"/>
              <a:t> </a:t>
            </a:r>
            <a:r>
              <a:t>te</a:t>
            </a:r>
            <a:r>
              <a:rPr spc="50"/>
              <a:t> </a:t>
            </a:r>
            <a:r>
              <a:rPr spc="-10"/>
              <a:t>leveren </a:t>
            </a:r>
            <a:r>
              <a:t>zorg</a:t>
            </a:r>
            <a:r>
              <a:rPr spc="25"/>
              <a:t> </a:t>
            </a:r>
            <a:r>
              <a:t>en</a:t>
            </a:r>
            <a:r>
              <a:rPr spc="30"/>
              <a:t> </a:t>
            </a:r>
            <a:r>
              <a:t>de</a:t>
            </a:r>
            <a:r>
              <a:rPr spc="30"/>
              <a:t> </a:t>
            </a:r>
            <a:r>
              <a:t>veilige</a:t>
            </a:r>
            <a:r>
              <a:rPr spc="25"/>
              <a:t> </a:t>
            </a:r>
            <a:r>
              <a:t>omgeving</a:t>
            </a:r>
            <a:r>
              <a:rPr spc="30"/>
              <a:t> </a:t>
            </a:r>
            <a:r>
              <a:t>enorm</a:t>
            </a:r>
            <a:r>
              <a:rPr spc="30"/>
              <a:t> </a:t>
            </a:r>
            <a:r>
              <a:t>op</a:t>
            </a:r>
            <a:r>
              <a:rPr spc="30"/>
              <a:t> </a:t>
            </a:r>
            <a:r>
              <a:t>de</a:t>
            </a:r>
            <a:r>
              <a:rPr spc="25"/>
              <a:t> </a:t>
            </a:r>
            <a:r>
              <a:rPr spc="-10"/>
              <a:t>proef. </a:t>
            </a:r>
            <a:r>
              <a:t>Je</a:t>
            </a:r>
            <a:r>
              <a:rPr spc="25"/>
              <a:t> </a:t>
            </a:r>
            <a:r>
              <a:t>kunt</a:t>
            </a:r>
            <a:r>
              <a:rPr spc="25"/>
              <a:t> </a:t>
            </a:r>
            <a:r>
              <a:t>je</a:t>
            </a:r>
            <a:r>
              <a:rPr spc="25"/>
              <a:t> </a:t>
            </a:r>
            <a:r>
              <a:t>daarom</a:t>
            </a:r>
            <a:r>
              <a:rPr spc="25"/>
              <a:t> </a:t>
            </a:r>
            <a:r>
              <a:t>terecht</a:t>
            </a:r>
            <a:r>
              <a:rPr spc="30"/>
              <a:t> </a:t>
            </a:r>
            <a:r>
              <a:t>afvragen</a:t>
            </a:r>
            <a:r>
              <a:rPr spc="25"/>
              <a:t> </a:t>
            </a:r>
            <a:r>
              <a:t>of</a:t>
            </a:r>
            <a:r>
              <a:rPr spc="25"/>
              <a:t> </a:t>
            </a:r>
            <a:r>
              <a:t>de</a:t>
            </a:r>
            <a:r>
              <a:rPr spc="25"/>
              <a:t> </a:t>
            </a:r>
            <a:r>
              <a:t>zorg</a:t>
            </a:r>
            <a:r>
              <a:rPr spc="30"/>
              <a:t> </a:t>
            </a:r>
            <a:r>
              <a:rPr spc="-25"/>
              <a:t>wel </a:t>
            </a:r>
            <a:r>
              <a:t>veilig,</a:t>
            </a:r>
            <a:r>
              <a:rPr spc="60"/>
              <a:t> </a:t>
            </a:r>
            <a:r>
              <a:t>verantwoord,</a:t>
            </a:r>
            <a:r>
              <a:rPr spc="60"/>
              <a:t> </a:t>
            </a:r>
            <a:r>
              <a:t>toereikend,</a:t>
            </a:r>
            <a:r>
              <a:rPr spc="60"/>
              <a:t> </a:t>
            </a:r>
            <a:r>
              <a:rPr spc="-10"/>
              <a:t>doelmatig</a:t>
            </a:r>
          </a:p>
          <a:p>
            <a:pPr indent="12700">
              <a:spcBef>
                <a:spcPts val="500"/>
              </a:spcBef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en</a:t>
            </a:r>
            <a:r>
              <a:rPr spc="35"/>
              <a:t> </a:t>
            </a:r>
            <a:r>
              <a:t>rechtmatig</a:t>
            </a:r>
            <a:r>
              <a:rPr spc="35"/>
              <a:t> </a:t>
            </a:r>
            <a:r>
              <a:rPr spc="-25"/>
              <a:t>is.</a:t>
            </a:r>
          </a:p>
        </p:txBody>
      </p:sp>
      <p:sp>
        <p:nvSpPr>
          <p:cNvPr id="408" name="object 10"/>
          <p:cNvSpPr txBox="1"/>
          <p:nvPr/>
        </p:nvSpPr>
        <p:spPr>
          <a:xfrm>
            <a:off x="12817875" y="7019334"/>
            <a:ext cx="2760346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6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Goede</a:t>
            </a:r>
            <a:r>
              <a:rPr spc="25"/>
              <a:t> </a:t>
            </a:r>
            <a:r>
              <a:t>zorg</a:t>
            </a:r>
            <a:r>
              <a:rPr spc="25"/>
              <a:t> </a:t>
            </a:r>
            <a:r>
              <a:t>in</a:t>
            </a:r>
            <a:r>
              <a:rPr spc="25"/>
              <a:t> </a:t>
            </a:r>
            <a:r>
              <a:t>3</a:t>
            </a:r>
            <a:r>
              <a:rPr spc="25"/>
              <a:t> </a:t>
            </a:r>
            <a:r>
              <a:rPr spc="-10"/>
              <a:t>zinnen:</a:t>
            </a:r>
          </a:p>
        </p:txBody>
      </p:sp>
      <p:sp>
        <p:nvSpPr>
          <p:cNvPr id="409" name="object 11"/>
          <p:cNvSpPr txBox="1"/>
          <p:nvPr/>
        </p:nvSpPr>
        <p:spPr>
          <a:xfrm>
            <a:off x="12817875" y="7263340"/>
            <a:ext cx="5042536" cy="1769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45719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Er</a:t>
            </a:r>
            <a:r>
              <a:rPr spc="25"/>
              <a:t> </a:t>
            </a:r>
            <a:r>
              <a:t>is</a:t>
            </a:r>
            <a:r>
              <a:rPr spc="25"/>
              <a:t> </a:t>
            </a:r>
            <a:r>
              <a:t>sprake</a:t>
            </a:r>
            <a:r>
              <a:rPr spc="25"/>
              <a:t> </a:t>
            </a:r>
            <a:r>
              <a:t>van</a:t>
            </a:r>
            <a:r>
              <a:rPr spc="30"/>
              <a:t> </a:t>
            </a:r>
            <a:r>
              <a:t>een</a:t>
            </a:r>
            <a:r>
              <a:rPr spc="25"/>
              <a:t> </a:t>
            </a:r>
            <a:r>
              <a:t>vrije,</a:t>
            </a:r>
            <a:r>
              <a:rPr spc="25"/>
              <a:t> </a:t>
            </a:r>
            <a:r>
              <a:t>onafhankelijke</a:t>
            </a:r>
            <a:r>
              <a:rPr spc="30"/>
              <a:t> </a:t>
            </a:r>
            <a:r>
              <a:rPr spc="-25"/>
              <a:t>rol </a:t>
            </a:r>
            <a:r>
              <a:t>tussen</a:t>
            </a:r>
            <a:r>
              <a:rPr spc="25"/>
              <a:t> </a:t>
            </a:r>
            <a:r>
              <a:t>zorgvrager</a:t>
            </a:r>
            <a:r>
              <a:rPr spc="30"/>
              <a:t> </a:t>
            </a:r>
            <a:r>
              <a:t>en</a:t>
            </a:r>
            <a:r>
              <a:rPr spc="30"/>
              <a:t> </a:t>
            </a:r>
            <a:r>
              <a:rPr spc="-10"/>
              <a:t>zorgverlener/instantie</a:t>
            </a:r>
          </a:p>
          <a:p>
            <a:pPr marL="355600" marR="224790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Er</a:t>
            </a:r>
            <a:r>
              <a:rPr spc="15"/>
              <a:t> </a:t>
            </a:r>
            <a:r>
              <a:t>is</a:t>
            </a:r>
            <a:r>
              <a:rPr spc="15"/>
              <a:t> </a:t>
            </a:r>
            <a:r>
              <a:t>sprake</a:t>
            </a:r>
            <a:r>
              <a:rPr spc="20"/>
              <a:t> </a:t>
            </a:r>
            <a:r>
              <a:t>van</a:t>
            </a:r>
            <a:r>
              <a:rPr spc="15"/>
              <a:t> </a:t>
            </a:r>
            <a:r>
              <a:t>invloed</a:t>
            </a:r>
            <a:r>
              <a:rPr spc="15"/>
              <a:t> </a:t>
            </a:r>
            <a:r>
              <a:t>op</a:t>
            </a:r>
            <a:r>
              <a:rPr spc="20"/>
              <a:t> </a:t>
            </a:r>
            <a:r>
              <a:t>je</a:t>
            </a:r>
            <a:r>
              <a:rPr spc="15"/>
              <a:t> </a:t>
            </a:r>
            <a:r>
              <a:t>eigen</a:t>
            </a:r>
            <a:r>
              <a:rPr spc="15"/>
              <a:t> </a:t>
            </a:r>
            <a:r>
              <a:rPr spc="-10"/>
              <a:t>doelen </a:t>
            </a:r>
            <a:r>
              <a:t>en</a:t>
            </a:r>
            <a:r>
              <a:rPr spc="20"/>
              <a:t> </a:t>
            </a:r>
            <a:r>
              <a:rPr spc="-10"/>
              <a:t>zorgvragen</a:t>
            </a:r>
          </a:p>
          <a:p>
            <a:pPr marL="355600" marR="5080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Zorgaanbieder</a:t>
            </a:r>
            <a:r>
              <a:rPr spc="30"/>
              <a:t> </a:t>
            </a:r>
            <a:r>
              <a:t>stelt</a:t>
            </a:r>
            <a:r>
              <a:rPr spc="35"/>
              <a:t> </a:t>
            </a:r>
            <a:r>
              <a:t>in</a:t>
            </a:r>
            <a:r>
              <a:rPr spc="35"/>
              <a:t> </a:t>
            </a:r>
            <a:r>
              <a:t>alles</a:t>
            </a:r>
            <a:r>
              <a:rPr spc="30"/>
              <a:t> </a:t>
            </a:r>
            <a:r>
              <a:t>de</a:t>
            </a:r>
            <a:r>
              <a:rPr spc="35"/>
              <a:t> </a:t>
            </a:r>
            <a:r>
              <a:t>cliënt</a:t>
            </a:r>
            <a:r>
              <a:rPr spc="35"/>
              <a:t> </a:t>
            </a:r>
            <a:r>
              <a:rPr spc="-10"/>
              <a:t>centraal </a:t>
            </a:r>
            <a:r>
              <a:t>en</a:t>
            </a:r>
            <a:r>
              <a:rPr spc="35"/>
              <a:t> </a:t>
            </a:r>
            <a:r>
              <a:t>niet</a:t>
            </a:r>
            <a:r>
              <a:rPr spc="35"/>
              <a:t> </a:t>
            </a:r>
            <a:r>
              <a:t>het</a:t>
            </a:r>
            <a:r>
              <a:rPr spc="40"/>
              <a:t> </a:t>
            </a:r>
            <a:r>
              <a:t>financiële</a:t>
            </a:r>
            <a:r>
              <a:rPr spc="35"/>
              <a:t> </a:t>
            </a:r>
            <a:r>
              <a:rPr spc="-10"/>
              <a:t>gewin</a:t>
            </a:r>
          </a:p>
        </p:txBody>
      </p:sp>
      <p:sp>
        <p:nvSpPr>
          <p:cNvPr id="410" name="object 12"/>
          <p:cNvSpPr txBox="1">
            <a:spLocks noGrp="1"/>
          </p:cNvSpPr>
          <p:nvPr>
            <p:ph type="title"/>
          </p:nvPr>
        </p:nvSpPr>
        <p:spPr>
          <a:xfrm>
            <a:off x="1017223" y="2520910"/>
            <a:ext cx="18069654" cy="1371601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b="0" spc="-100"/>
            </a:pPr>
            <a:r>
              <a:t>BESPREKING</a:t>
            </a:r>
          </a:p>
          <a:p>
            <a:pPr indent="12700">
              <a:spcBef>
                <a:spcPts val="200"/>
              </a:spcBef>
            </a:pPr>
            <a:r>
              <a:t>CASUS</a:t>
            </a:r>
            <a:r>
              <a:rPr spc="-100"/>
              <a:t> </a:t>
            </a:r>
            <a:r>
              <a:t>WET</a:t>
            </a:r>
            <a:r>
              <a:rPr spc="-100"/>
              <a:t> </a:t>
            </a:r>
            <a:r>
              <a:t>LANGDURIGE</a:t>
            </a:r>
            <a:r>
              <a:rPr spc="-100"/>
              <a:t> ZORG</a:t>
            </a:r>
          </a:p>
        </p:txBody>
      </p:sp>
      <p:grpSp>
        <p:nvGrpSpPr>
          <p:cNvPr id="416" name="object 13"/>
          <p:cNvGrpSpPr/>
          <p:nvPr/>
        </p:nvGrpSpPr>
        <p:grpSpPr>
          <a:xfrm>
            <a:off x="18016752" y="10278633"/>
            <a:ext cx="1396387" cy="290922"/>
            <a:chOff x="0" y="0"/>
            <a:chExt cx="1396385" cy="290921"/>
          </a:xfrm>
        </p:grpSpPr>
        <p:sp>
          <p:nvSpPr>
            <p:cNvPr id="411" name="object 14"/>
            <p:cNvSpPr/>
            <p:nvPr/>
          </p:nvSpPr>
          <p:spPr>
            <a:xfrm>
              <a:off x="718423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12" name="object 15"/>
            <p:cNvSpPr/>
            <p:nvPr/>
          </p:nvSpPr>
          <p:spPr>
            <a:xfrm>
              <a:off x="1057424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69D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415" name="object 16"/>
            <p:cNvGrpSpPr/>
            <p:nvPr/>
          </p:nvGrpSpPr>
          <p:grpSpPr>
            <a:xfrm>
              <a:off x="0" y="3"/>
              <a:ext cx="677977" cy="290919"/>
              <a:chOff x="0" y="0"/>
              <a:chExt cx="677976" cy="290917"/>
            </a:xfrm>
          </p:grpSpPr>
          <p:sp>
            <p:nvSpPr>
              <p:cNvPr id="413" name="Vorm"/>
              <p:cNvSpPr/>
              <p:nvPr/>
            </p:nvSpPr>
            <p:spPr>
              <a:xfrm>
                <a:off x="0" y="0"/>
                <a:ext cx="339014" cy="290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7416" y="0"/>
                    </a:lnTo>
                    <a:lnTo>
                      <a:pt x="0" y="21600"/>
                    </a:lnTo>
                    <a:lnTo>
                      <a:pt x="6765" y="21600"/>
                    </a:lnTo>
                    <a:lnTo>
                      <a:pt x="11672" y="7319"/>
                    </a:lnTo>
                    <a:lnTo>
                      <a:pt x="21600" y="7319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48515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14" name="Vorm"/>
              <p:cNvSpPr/>
              <p:nvPr/>
            </p:nvSpPr>
            <p:spPr>
              <a:xfrm>
                <a:off x="339013" y="0"/>
                <a:ext cx="338964" cy="290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4832" y="0"/>
                    </a:lnTo>
                    <a:lnTo>
                      <a:pt x="9929" y="14282"/>
                    </a:lnTo>
                    <a:lnTo>
                      <a:pt x="0" y="14282"/>
                    </a:lnTo>
                    <a:lnTo>
                      <a:pt x="0" y="21600"/>
                    </a:lnTo>
                    <a:lnTo>
                      <a:pt x="141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48515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object 2"/>
          <p:cNvSpPr/>
          <p:nvPr/>
        </p:nvSpPr>
        <p:spPr>
          <a:xfrm>
            <a:off x="-1" y="1029922"/>
            <a:ext cx="19074178" cy="10278634"/>
          </a:xfrm>
          <a:prstGeom prst="rect">
            <a:avLst/>
          </a:prstGeom>
          <a:solidFill>
            <a:srgbClr val="FEFAFA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421" name="object 3"/>
          <p:cNvGrpSpPr/>
          <p:nvPr/>
        </p:nvGrpSpPr>
        <p:grpSpPr>
          <a:xfrm>
            <a:off x="18735177" y="10278633"/>
            <a:ext cx="677963" cy="290913"/>
            <a:chOff x="0" y="0"/>
            <a:chExt cx="677962" cy="290912"/>
          </a:xfrm>
        </p:grpSpPr>
        <p:sp>
          <p:nvSpPr>
            <p:cNvPr id="419" name="object 4"/>
            <p:cNvSpPr/>
            <p:nvPr/>
          </p:nvSpPr>
          <p:spPr>
            <a:xfrm>
              <a:off x="0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20" name="object 5"/>
            <p:cNvSpPr/>
            <p:nvPr/>
          </p:nvSpPr>
          <p:spPr>
            <a:xfrm>
              <a:off x="339001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8C1D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24" name="object 6"/>
          <p:cNvGrpSpPr/>
          <p:nvPr/>
        </p:nvGrpSpPr>
        <p:grpSpPr>
          <a:xfrm>
            <a:off x="18016754" y="10278636"/>
            <a:ext cx="677977" cy="290919"/>
            <a:chOff x="0" y="0"/>
            <a:chExt cx="677976" cy="290917"/>
          </a:xfrm>
        </p:grpSpPr>
        <p:sp>
          <p:nvSpPr>
            <p:cNvPr id="422" name="Vorm"/>
            <p:cNvSpPr/>
            <p:nvPr/>
          </p:nvSpPr>
          <p:spPr>
            <a:xfrm>
              <a:off x="0" y="0"/>
              <a:ext cx="33901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5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23" name="Vorm"/>
            <p:cNvSpPr/>
            <p:nvPr/>
          </p:nvSpPr>
          <p:spPr>
            <a:xfrm>
              <a:off x="339013" y="0"/>
              <a:ext cx="33896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29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425" name="object 7"/>
          <p:cNvSpPr txBox="1"/>
          <p:nvPr/>
        </p:nvSpPr>
        <p:spPr>
          <a:xfrm>
            <a:off x="1017222" y="4547518"/>
            <a:ext cx="303530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6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Gevolgen</a:t>
            </a:r>
            <a:r>
              <a:rPr spc="35"/>
              <a:t> </a:t>
            </a:r>
            <a:r>
              <a:t>voor</a:t>
            </a:r>
            <a:r>
              <a:rPr spc="35"/>
              <a:t> </a:t>
            </a:r>
            <a:r>
              <a:t>de</a:t>
            </a:r>
            <a:r>
              <a:rPr spc="35"/>
              <a:t> </a:t>
            </a:r>
            <a:r>
              <a:rPr spc="-10"/>
              <a:t>cliënten</a:t>
            </a:r>
          </a:p>
        </p:txBody>
      </p:sp>
      <p:sp>
        <p:nvSpPr>
          <p:cNvPr id="426" name="object 8"/>
          <p:cNvSpPr txBox="1"/>
          <p:nvPr/>
        </p:nvSpPr>
        <p:spPr>
          <a:xfrm>
            <a:off x="1017222" y="4791524"/>
            <a:ext cx="4129406" cy="1158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5080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(Kwetsbare)</a:t>
            </a:r>
            <a:r>
              <a:rPr spc="35"/>
              <a:t> </a:t>
            </a:r>
            <a:r>
              <a:t>Cliënten</a:t>
            </a:r>
            <a:r>
              <a:rPr spc="40"/>
              <a:t> </a:t>
            </a:r>
            <a:r>
              <a:t>krijgen</a:t>
            </a:r>
            <a:r>
              <a:rPr spc="40"/>
              <a:t> </a:t>
            </a:r>
            <a:r>
              <a:t>niet</a:t>
            </a:r>
            <a:r>
              <a:rPr spc="40"/>
              <a:t> </a:t>
            </a:r>
            <a:r>
              <a:rPr spc="-25"/>
              <a:t>de </a:t>
            </a:r>
            <a:r>
              <a:t>zorg</a:t>
            </a:r>
            <a:r>
              <a:rPr spc="10"/>
              <a:t> </a:t>
            </a:r>
            <a:r>
              <a:t>die</a:t>
            </a:r>
            <a:r>
              <a:rPr spc="15"/>
              <a:t> </a:t>
            </a:r>
            <a:r>
              <a:t>ze</a:t>
            </a:r>
            <a:r>
              <a:rPr spc="15"/>
              <a:t> </a:t>
            </a:r>
            <a:r>
              <a:t>nodig</a:t>
            </a:r>
            <a:r>
              <a:rPr spc="15"/>
              <a:t> </a:t>
            </a:r>
            <a:r>
              <a:rPr spc="-10"/>
              <a:t>hebben</a:t>
            </a:r>
          </a:p>
          <a:p>
            <a:pPr marL="355600" marR="46990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Een</a:t>
            </a:r>
            <a:r>
              <a:rPr spc="65"/>
              <a:t> </a:t>
            </a:r>
            <a:r>
              <a:t>(rechtmatigheid)onderzoek</a:t>
            </a:r>
            <a:r>
              <a:rPr spc="70"/>
              <a:t> </a:t>
            </a:r>
            <a:r>
              <a:rPr spc="-25"/>
              <a:t>kan </a:t>
            </a:r>
            <a:r>
              <a:t>veel</a:t>
            </a:r>
            <a:r>
              <a:rPr spc="30"/>
              <a:t> </a:t>
            </a:r>
            <a:r>
              <a:t>onrust</a:t>
            </a:r>
            <a:r>
              <a:rPr spc="35"/>
              <a:t> </a:t>
            </a:r>
            <a:r>
              <a:t>brengen</a:t>
            </a:r>
            <a:r>
              <a:rPr spc="30"/>
              <a:t> </a:t>
            </a:r>
            <a:r>
              <a:t>bij</a:t>
            </a:r>
            <a:r>
              <a:rPr spc="35"/>
              <a:t> </a:t>
            </a:r>
            <a:r>
              <a:rPr spc="-10"/>
              <a:t>cliënten</a:t>
            </a:r>
          </a:p>
        </p:txBody>
      </p:sp>
      <p:sp>
        <p:nvSpPr>
          <p:cNvPr id="427" name="object 9"/>
          <p:cNvSpPr txBox="1"/>
          <p:nvPr/>
        </p:nvSpPr>
        <p:spPr>
          <a:xfrm>
            <a:off x="1017222" y="6401380"/>
            <a:ext cx="3688717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6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Gevolgen</a:t>
            </a:r>
            <a:r>
              <a:rPr spc="35"/>
              <a:t> </a:t>
            </a:r>
            <a:r>
              <a:t>voor</a:t>
            </a:r>
            <a:r>
              <a:rPr spc="35"/>
              <a:t> </a:t>
            </a:r>
            <a:r>
              <a:t>de</a:t>
            </a:r>
            <a:r>
              <a:rPr spc="35"/>
              <a:t> </a:t>
            </a:r>
            <a:r>
              <a:rPr spc="-10"/>
              <a:t>medewerkers</a:t>
            </a:r>
          </a:p>
        </p:txBody>
      </p:sp>
      <p:sp>
        <p:nvSpPr>
          <p:cNvPr id="428" name="object 10"/>
          <p:cNvSpPr txBox="1"/>
          <p:nvPr/>
        </p:nvSpPr>
        <p:spPr>
          <a:xfrm>
            <a:off x="1017222" y="6645387"/>
            <a:ext cx="4529456" cy="146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5080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Bij</a:t>
            </a:r>
            <a:r>
              <a:rPr spc="25"/>
              <a:t> </a:t>
            </a:r>
            <a:r>
              <a:t>(wel</a:t>
            </a:r>
            <a:r>
              <a:rPr spc="25"/>
              <a:t> </a:t>
            </a:r>
            <a:r>
              <a:t>of</a:t>
            </a:r>
            <a:r>
              <a:rPr spc="20"/>
              <a:t> </a:t>
            </a:r>
            <a:r>
              <a:t>niet</a:t>
            </a:r>
            <a:r>
              <a:rPr spc="25"/>
              <a:t> </a:t>
            </a:r>
            <a:r>
              <a:t>bewuste)</a:t>
            </a:r>
            <a:r>
              <a:rPr spc="25"/>
              <a:t> </a:t>
            </a:r>
            <a:r>
              <a:rPr spc="-10"/>
              <a:t>betrokkenheid </a:t>
            </a:r>
            <a:r>
              <a:t>bij</a:t>
            </a:r>
            <a:r>
              <a:rPr spc="35"/>
              <a:t> </a:t>
            </a:r>
            <a:r>
              <a:t>onrechtmatig</a:t>
            </a:r>
            <a:r>
              <a:rPr spc="40"/>
              <a:t> </a:t>
            </a:r>
            <a:r>
              <a:t>gebruik</a:t>
            </a:r>
            <a:r>
              <a:rPr spc="35"/>
              <a:t> </a:t>
            </a:r>
            <a:r>
              <a:t>blijft</a:t>
            </a:r>
            <a:r>
              <a:rPr spc="40"/>
              <a:t> </a:t>
            </a:r>
            <a:r>
              <a:rPr spc="-20"/>
              <a:t>naam medewerker</a:t>
            </a:r>
            <a:r>
              <a:rPr spc="-90"/>
              <a:t> </a:t>
            </a:r>
            <a:r>
              <a:rPr spc="-20"/>
              <a:t>bekend</a:t>
            </a:r>
            <a:r>
              <a:rPr spc="-90"/>
              <a:t> </a:t>
            </a:r>
            <a:r>
              <a:t>bij</a:t>
            </a:r>
            <a:r>
              <a:rPr spc="-90"/>
              <a:t> </a:t>
            </a:r>
            <a:r>
              <a:rPr spc="-20"/>
              <a:t>diverse</a:t>
            </a:r>
            <a:r>
              <a:rPr spc="-90"/>
              <a:t> </a:t>
            </a:r>
            <a:r>
              <a:rPr spc="-20"/>
              <a:t>instanties</a:t>
            </a:r>
          </a:p>
          <a:p>
            <a:pPr marL="355600" marR="537209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Kan</a:t>
            </a:r>
            <a:r>
              <a:rPr spc="25"/>
              <a:t> </a:t>
            </a:r>
            <a:r>
              <a:t>gevolgen</a:t>
            </a:r>
            <a:r>
              <a:rPr spc="25"/>
              <a:t> </a:t>
            </a:r>
            <a:r>
              <a:t>hebben</a:t>
            </a:r>
            <a:r>
              <a:rPr spc="25"/>
              <a:t> </a:t>
            </a:r>
            <a:r>
              <a:t>voor</a:t>
            </a:r>
            <a:r>
              <a:rPr spc="25"/>
              <a:t> </a:t>
            </a:r>
            <a:r>
              <a:rPr spc="-10"/>
              <a:t>verdere </a:t>
            </a:r>
            <a:r>
              <a:t>loopbaan</a:t>
            </a:r>
            <a:r>
              <a:rPr spc="50"/>
              <a:t> </a:t>
            </a:r>
            <a:r>
              <a:t>binnen</a:t>
            </a:r>
            <a:r>
              <a:rPr spc="55"/>
              <a:t> </a:t>
            </a:r>
            <a:r>
              <a:t>de</a:t>
            </a:r>
            <a:r>
              <a:rPr spc="55"/>
              <a:t> </a:t>
            </a:r>
            <a:r>
              <a:rPr spc="-20"/>
              <a:t>zorg</a:t>
            </a:r>
          </a:p>
        </p:txBody>
      </p:sp>
      <p:sp>
        <p:nvSpPr>
          <p:cNvPr id="429" name="object 11"/>
          <p:cNvSpPr txBox="1"/>
          <p:nvPr/>
        </p:nvSpPr>
        <p:spPr>
          <a:xfrm>
            <a:off x="6917652" y="4547518"/>
            <a:ext cx="3669666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6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Gevolgen</a:t>
            </a:r>
            <a:r>
              <a:rPr spc="35"/>
              <a:t> </a:t>
            </a:r>
            <a:r>
              <a:t>voor</a:t>
            </a:r>
            <a:r>
              <a:rPr spc="35"/>
              <a:t> </a:t>
            </a:r>
            <a:r>
              <a:t>de</a:t>
            </a:r>
            <a:r>
              <a:rPr spc="35"/>
              <a:t> </a:t>
            </a:r>
            <a:r>
              <a:rPr spc="-10"/>
              <a:t>maatschappij</a:t>
            </a:r>
          </a:p>
        </p:txBody>
      </p:sp>
      <p:sp>
        <p:nvSpPr>
          <p:cNvPr id="430" name="object 12"/>
          <p:cNvSpPr txBox="1"/>
          <p:nvPr/>
        </p:nvSpPr>
        <p:spPr>
          <a:xfrm>
            <a:off x="6917652" y="4856294"/>
            <a:ext cx="3745866" cy="1157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6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Het</a:t>
            </a:r>
            <a:r>
              <a:rPr spc="25"/>
              <a:t> </a:t>
            </a:r>
            <a:r>
              <a:t>kost</a:t>
            </a:r>
            <a:r>
              <a:rPr spc="30"/>
              <a:t> </a:t>
            </a:r>
            <a:r>
              <a:t>de</a:t>
            </a:r>
            <a:r>
              <a:rPr spc="25"/>
              <a:t> </a:t>
            </a:r>
            <a:r>
              <a:t>samenleving</a:t>
            </a:r>
            <a:r>
              <a:rPr spc="30"/>
              <a:t> </a:t>
            </a:r>
            <a:r>
              <a:rPr spc="-20"/>
              <a:t>geld</a:t>
            </a:r>
          </a:p>
          <a:p>
            <a:pPr marL="355600" marR="5080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Het</a:t>
            </a:r>
            <a:r>
              <a:rPr spc="30"/>
              <a:t> </a:t>
            </a:r>
            <a:r>
              <a:t>ondermijnt</a:t>
            </a:r>
            <a:r>
              <a:rPr spc="30"/>
              <a:t> </a:t>
            </a:r>
            <a:r>
              <a:t>het</a:t>
            </a:r>
            <a:r>
              <a:rPr spc="30"/>
              <a:t> </a:t>
            </a:r>
            <a:r>
              <a:rPr spc="-10"/>
              <a:t>vertrouwen </a:t>
            </a:r>
            <a:r>
              <a:t>dat</a:t>
            </a:r>
            <a:r>
              <a:rPr spc="25"/>
              <a:t> </a:t>
            </a:r>
            <a:r>
              <a:t>wij</a:t>
            </a:r>
            <a:r>
              <a:rPr spc="30"/>
              <a:t> </a:t>
            </a:r>
            <a:r>
              <a:t>hebben</a:t>
            </a:r>
            <a:r>
              <a:rPr spc="30"/>
              <a:t> </a:t>
            </a:r>
            <a:r>
              <a:t>in</a:t>
            </a:r>
            <a:r>
              <a:rPr spc="25"/>
              <a:t> </a:t>
            </a:r>
            <a:r>
              <a:t>het</a:t>
            </a:r>
            <a:r>
              <a:rPr spc="30"/>
              <a:t> </a:t>
            </a:r>
            <a:r>
              <a:rPr spc="-10"/>
              <a:t>zorgstelsel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Maatschappelijk</a:t>
            </a:r>
            <a:r>
              <a:rPr spc="130"/>
              <a:t> </a:t>
            </a:r>
            <a:r>
              <a:rPr spc="-10"/>
              <a:t>draagvlak</a:t>
            </a:r>
          </a:p>
        </p:txBody>
      </p:sp>
      <p:sp>
        <p:nvSpPr>
          <p:cNvPr id="431" name="object 13"/>
          <p:cNvSpPr txBox="1"/>
          <p:nvPr/>
        </p:nvSpPr>
        <p:spPr>
          <a:xfrm>
            <a:off x="6917652" y="6401380"/>
            <a:ext cx="3269616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6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Gevolgen</a:t>
            </a:r>
            <a:r>
              <a:rPr spc="35"/>
              <a:t> </a:t>
            </a:r>
            <a:r>
              <a:t>voor</a:t>
            </a:r>
            <a:r>
              <a:rPr spc="35"/>
              <a:t> </a:t>
            </a:r>
            <a:r>
              <a:t>de</a:t>
            </a:r>
            <a:r>
              <a:rPr spc="35"/>
              <a:t> </a:t>
            </a:r>
            <a:r>
              <a:rPr spc="-10"/>
              <a:t>aanbieder</a:t>
            </a:r>
          </a:p>
        </p:txBody>
      </p:sp>
      <p:sp>
        <p:nvSpPr>
          <p:cNvPr id="432" name="object 14"/>
          <p:cNvSpPr txBox="1"/>
          <p:nvPr/>
        </p:nvSpPr>
        <p:spPr>
          <a:xfrm>
            <a:off x="6917652" y="6645387"/>
            <a:ext cx="4547871" cy="916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marR="5080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Er</a:t>
            </a:r>
            <a:r>
              <a:rPr spc="40"/>
              <a:t> </a:t>
            </a:r>
            <a:r>
              <a:t>kunnen</a:t>
            </a:r>
            <a:r>
              <a:rPr spc="45"/>
              <a:t> </a:t>
            </a:r>
            <a:r>
              <a:t>diverse</a:t>
            </a:r>
            <a:r>
              <a:rPr spc="40"/>
              <a:t> </a:t>
            </a:r>
            <a:r>
              <a:rPr spc="-10"/>
              <a:t>sancties/maatregelen </a:t>
            </a:r>
            <a:r>
              <a:t>worden</a:t>
            </a:r>
            <a:r>
              <a:rPr spc="60"/>
              <a:t> </a:t>
            </a:r>
            <a:r>
              <a:rPr spc="-10"/>
              <a:t>opgelegd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Bij</a:t>
            </a:r>
            <a:r>
              <a:rPr spc="30"/>
              <a:t> </a:t>
            </a:r>
            <a:r>
              <a:t>fraude</a:t>
            </a:r>
            <a:r>
              <a:rPr spc="35"/>
              <a:t> </a:t>
            </a:r>
            <a:r>
              <a:t>wordt</a:t>
            </a:r>
            <a:r>
              <a:rPr spc="30"/>
              <a:t> </a:t>
            </a:r>
            <a:r>
              <a:t>aangifte</a:t>
            </a:r>
            <a:r>
              <a:rPr spc="35"/>
              <a:t> </a:t>
            </a:r>
            <a:r>
              <a:rPr spc="-10"/>
              <a:t>gedaan</a:t>
            </a:r>
          </a:p>
        </p:txBody>
      </p:sp>
      <p:sp>
        <p:nvSpPr>
          <p:cNvPr id="433" name="object 15"/>
          <p:cNvSpPr txBox="1">
            <a:spLocks noGrp="1"/>
          </p:cNvSpPr>
          <p:nvPr>
            <p:ph type="title"/>
          </p:nvPr>
        </p:nvSpPr>
        <p:spPr>
          <a:xfrm>
            <a:off x="1017223" y="2520910"/>
            <a:ext cx="18069654" cy="1371601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b="0"/>
            </a:pPr>
            <a:r>
              <a:t>GEVOLGEN</a:t>
            </a:r>
            <a:r>
              <a:rPr spc="-100"/>
              <a:t> VAN</a:t>
            </a:r>
          </a:p>
          <a:p>
            <a:pPr indent="12700">
              <a:spcBef>
                <a:spcPts val="200"/>
              </a:spcBef>
            </a:pPr>
            <a:r>
              <a:t>FRAUDE</a:t>
            </a:r>
            <a:r>
              <a:rPr spc="-100"/>
              <a:t> </a:t>
            </a:r>
            <a:r>
              <a:t>VAN </a:t>
            </a:r>
            <a:r>
              <a:rPr spc="-100"/>
              <a:t>ZORGGELD</a:t>
            </a:r>
          </a:p>
        </p:txBody>
      </p:sp>
      <p:pic>
        <p:nvPicPr>
          <p:cNvPr id="434" name="object 16" descr="object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3940" y="2667499"/>
            <a:ext cx="5912117" cy="59121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object 2"/>
          <p:cNvSpPr/>
          <p:nvPr/>
        </p:nvSpPr>
        <p:spPr>
          <a:xfrm>
            <a:off x="-1" y="1029922"/>
            <a:ext cx="19074178" cy="10278634"/>
          </a:xfrm>
          <a:prstGeom prst="rect">
            <a:avLst/>
          </a:prstGeom>
          <a:solidFill>
            <a:srgbClr val="F9FCFD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439" name="object 3"/>
          <p:cNvGrpSpPr/>
          <p:nvPr/>
        </p:nvGrpSpPr>
        <p:grpSpPr>
          <a:xfrm>
            <a:off x="18735177" y="10278633"/>
            <a:ext cx="677963" cy="290913"/>
            <a:chOff x="0" y="0"/>
            <a:chExt cx="677962" cy="290912"/>
          </a:xfrm>
        </p:grpSpPr>
        <p:sp>
          <p:nvSpPr>
            <p:cNvPr id="437" name="object 4"/>
            <p:cNvSpPr/>
            <p:nvPr/>
          </p:nvSpPr>
          <p:spPr>
            <a:xfrm>
              <a:off x="0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38" name="object 5"/>
            <p:cNvSpPr/>
            <p:nvPr/>
          </p:nvSpPr>
          <p:spPr>
            <a:xfrm>
              <a:off x="339001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8C1D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42" name="object 6"/>
          <p:cNvGrpSpPr/>
          <p:nvPr/>
        </p:nvGrpSpPr>
        <p:grpSpPr>
          <a:xfrm>
            <a:off x="18016754" y="10278636"/>
            <a:ext cx="677977" cy="290919"/>
            <a:chOff x="0" y="0"/>
            <a:chExt cx="677976" cy="290917"/>
          </a:xfrm>
        </p:grpSpPr>
        <p:sp>
          <p:nvSpPr>
            <p:cNvPr id="440" name="Vorm"/>
            <p:cNvSpPr/>
            <p:nvPr/>
          </p:nvSpPr>
          <p:spPr>
            <a:xfrm>
              <a:off x="0" y="0"/>
              <a:ext cx="33901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5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41" name="Vorm"/>
            <p:cNvSpPr/>
            <p:nvPr/>
          </p:nvSpPr>
          <p:spPr>
            <a:xfrm>
              <a:off x="339013" y="0"/>
              <a:ext cx="33896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29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443" name="object 7"/>
          <p:cNvSpPr txBox="1"/>
          <p:nvPr/>
        </p:nvSpPr>
        <p:spPr>
          <a:xfrm>
            <a:off x="1017222" y="4547518"/>
            <a:ext cx="975995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1600" b="1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Cliënten</a:t>
            </a:r>
          </a:p>
        </p:txBody>
      </p:sp>
      <p:sp>
        <p:nvSpPr>
          <p:cNvPr id="444" name="object 8"/>
          <p:cNvSpPr txBox="1"/>
          <p:nvPr/>
        </p:nvSpPr>
        <p:spPr>
          <a:xfrm>
            <a:off x="1017222" y="4856294"/>
            <a:ext cx="4405631" cy="146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6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Goede</a:t>
            </a:r>
            <a:r>
              <a:rPr spc="55"/>
              <a:t> </a:t>
            </a:r>
            <a:r>
              <a:t>zorgplannen</a:t>
            </a:r>
            <a:r>
              <a:rPr spc="55"/>
              <a:t> </a:t>
            </a:r>
            <a:r>
              <a:t>en</a:t>
            </a:r>
            <a:r>
              <a:rPr spc="55"/>
              <a:t> </a:t>
            </a:r>
            <a:r>
              <a:rPr spc="-10"/>
              <a:t>evaluaties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Krijgen</a:t>
            </a:r>
            <a:r>
              <a:rPr spc="70"/>
              <a:t> </a:t>
            </a:r>
            <a:r>
              <a:t>goede</a:t>
            </a:r>
            <a:r>
              <a:rPr spc="75"/>
              <a:t> </a:t>
            </a:r>
            <a:r>
              <a:t>doelgerichte</a:t>
            </a:r>
            <a:r>
              <a:rPr spc="70"/>
              <a:t> </a:t>
            </a:r>
            <a:r>
              <a:rPr spc="-10"/>
              <a:t>begeleiding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Begeleiding</a:t>
            </a:r>
            <a:r>
              <a:rPr spc="30"/>
              <a:t> </a:t>
            </a:r>
            <a:r>
              <a:t>is</a:t>
            </a:r>
            <a:r>
              <a:rPr spc="35"/>
              <a:t> </a:t>
            </a:r>
            <a:r>
              <a:rPr spc="-10"/>
              <a:t>cliëntgericht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Goede</a:t>
            </a:r>
            <a:r>
              <a:rPr spc="55"/>
              <a:t> </a:t>
            </a:r>
            <a:r>
              <a:rPr spc="-10"/>
              <a:t>dagrapportage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Risicoanalyse</a:t>
            </a:r>
          </a:p>
        </p:txBody>
      </p:sp>
      <p:sp>
        <p:nvSpPr>
          <p:cNvPr id="445" name="object 9"/>
          <p:cNvSpPr txBox="1"/>
          <p:nvPr/>
        </p:nvSpPr>
        <p:spPr>
          <a:xfrm>
            <a:off x="1017222" y="6710357"/>
            <a:ext cx="1362712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1600" b="1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Organisatie</a:t>
            </a:r>
          </a:p>
        </p:txBody>
      </p:sp>
      <p:sp>
        <p:nvSpPr>
          <p:cNvPr id="446" name="object 10"/>
          <p:cNvSpPr txBox="1"/>
          <p:nvPr/>
        </p:nvSpPr>
        <p:spPr>
          <a:xfrm>
            <a:off x="1017222" y="7019132"/>
            <a:ext cx="3059432" cy="237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600"/>
              </a:spcBef>
              <a:buSzPct val="100000"/>
              <a:buChar char="•"/>
              <a:tabLst>
                <a:tab pos="355600" algn="l"/>
              </a:tabLst>
              <a:defRPr sz="1600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Privacybeleid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Calamiteitenbeleid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Klachtenprocedure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Administratie</a:t>
            </a:r>
            <a:r>
              <a:rPr spc="50"/>
              <a:t> </a:t>
            </a:r>
            <a:r>
              <a:t>op</a:t>
            </a:r>
            <a:r>
              <a:rPr spc="50"/>
              <a:t> </a:t>
            </a:r>
            <a:r>
              <a:rPr spc="-20"/>
              <a:t>orde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Transparant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Meldcode</a:t>
            </a:r>
            <a:r>
              <a:rPr spc="75"/>
              <a:t> </a:t>
            </a:r>
            <a:r>
              <a:t>huiselijk</a:t>
            </a:r>
            <a:r>
              <a:rPr spc="75"/>
              <a:t> </a:t>
            </a:r>
            <a:r>
              <a:rPr spc="-10"/>
              <a:t>geweld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Servicegericht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Financiële</a:t>
            </a:r>
            <a:r>
              <a:rPr spc="45"/>
              <a:t> </a:t>
            </a:r>
            <a:r>
              <a:t>zaken</a:t>
            </a:r>
            <a:r>
              <a:rPr spc="45"/>
              <a:t> </a:t>
            </a:r>
            <a:r>
              <a:t>op</a:t>
            </a:r>
            <a:r>
              <a:rPr spc="45"/>
              <a:t> </a:t>
            </a:r>
            <a:r>
              <a:rPr spc="-20"/>
              <a:t>orde</a:t>
            </a:r>
          </a:p>
        </p:txBody>
      </p:sp>
      <p:sp>
        <p:nvSpPr>
          <p:cNvPr id="447" name="object 11"/>
          <p:cNvSpPr txBox="1"/>
          <p:nvPr/>
        </p:nvSpPr>
        <p:spPr>
          <a:xfrm>
            <a:off x="6917652" y="4547518"/>
            <a:ext cx="1170306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1600" b="1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Personeel</a:t>
            </a:r>
          </a:p>
        </p:txBody>
      </p:sp>
      <p:sp>
        <p:nvSpPr>
          <p:cNvPr id="448" name="object 12"/>
          <p:cNvSpPr txBox="1"/>
          <p:nvPr/>
        </p:nvSpPr>
        <p:spPr>
          <a:xfrm>
            <a:off x="6917652" y="4856294"/>
            <a:ext cx="3945255" cy="2071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6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Geschikt</a:t>
            </a:r>
            <a:r>
              <a:rPr spc="25"/>
              <a:t> </a:t>
            </a:r>
            <a:r>
              <a:t>voor</a:t>
            </a:r>
            <a:r>
              <a:rPr spc="25"/>
              <a:t> </a:t>
            </a:r>
            <a:r>
              <a:t>de</a:t>
            </a:r>
            <a:r>
              <a:rPr spc="25"/>
              <a:t> </a:t>
            </a:r>
            <a:r>
              <a:t>taak</a:t>
            </a:r>
            <a:r>
              <a:rPr spc="25"/>
              <a:t> </a:t>
            </a:r>
            <a:r>
              <a:rPr spc="-10"/>
              <a:t>(bekwaam)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Bevoegd</a:t>
            </a:r>
            <a:r>
              <a:rPr spc="15"/>
              <a:t> </a:t>
            </a:r>
            <a:r>
              <a:t>voor</a:t>
            </a:r>
            <a:r>
              <a:rPr spc="20"/>
              <a:t> </a:t>
            </a:r>
            <a:r>
              <a:t>de</a:t>
            </a:r>
            <a:r>
              <a:rPr spc="20"/>
              <a:t> </a:t>
            </a:r>
            <a:r>
              <a:rPr spc="-20"/>
              <a:t>taak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Gekwalificeerd</a:t>
            </a:r>
            <a:r>
              <a:rPr spc="45"/>
              <a:t> </a:t>
            </a:r>
            <a:r>
              <a:t>(juiste</a:t>
            </a:r>
            <a:r>
              <a:rPr spc="50"/>
              <a:t> </a:t>
            </a:r>
            <a:r>
              <a:rPr spc="-10"/>
              <a:t>opleiding)</a:t>
            </a:r>
          </a:p>
          <a:p>
            <a:pPr marL="355600" marR="5080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Voldoet</a:t>
            </a:r>
            <a:r>
              <a:rPr spc="15"/>
              <a:t> </a:t>
            </a:r>
            <a:r>
              <a:t>aan</a:t>
            </a:r>
            <a:r>
              <a:rPr spc="20"/>
              <a:t> </a:t>
            </a:r>
            <a:r>
              <a:t>gestelde</a:t>
            </a:r>
            <a:r>
              <a:rPr spc="20"/>
              <a:t> </a:t>
            </a:r>
            <a:r>
              <a:rPr spc="-10"/>
              <a:t>voorwaarden </a:t>
            </a:r>
            <a:r>
              <a:t>en</a:t>
            </a:r>
            <a:r>
              <a:rPr spc="20"/>
              <a:t> </a:t>
            </a:r>
            <a:r>
              <a:rPr spc="-10"/>
              <a:t>wetgeving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 spc="-25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VOG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BIG</a:t>
            </a:r>
            <a:r>
              <a:rPr spc="25"/>
              <a:t> </a:t>
            </a:r>
            <a:r>
              <a:t>en</a:t>
            </a:r>
            <a:r>
              <a:rPr spc="30"/>
              <a:t> </a:t>
            </a:r>
            <a:r>
              <a:t>SKJ</a:t>
            </a:r>
            <a:r>
              <a:rPr spc="25"/>
              <a:t> </a:t>
            </a:r>
            <a:r>
              <a:rPr spc="-10"/>
              <a:t>registratie</a:t>
            </a:r>
          </a:p>
        </p:txBody>
      </p:sp>
      <p:sp>
        <p:nvSpPr>
          <p:cNvPr id="449" name="object 13"/>
          <p:cNvSpPr txBox="1"/>
          <p:nvPr/>
        </p:nvSpPr>
        <p:spPr>
          <a:xfrm>
            <a:off x="6917652" y="7328310"/>
            <a:ext cx="210312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sz="1600" b="1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Fysieke</a:t>
            </a:r>
            <a:r>
              <a:rPr spc="40"/>
              <a:t> </a:t>
            </a:r>
            <a:r>
              <a:rPr spc="-10"/>
              <a:t>omgeving</a:t>
            </a:r>
          </a:p>
        </p:txBody>
      </p:sp>
      <p:sp>
        <p:nvSpPr>
          <p:cNvPr id="450" name="object 14"/>
          <p:cNvSpPr txBox="1"/>
          <p:nvPr/>
        </p:nvSpPr>
        <p:spPr>
          <a:xfrm>
            <a:off x="6917652" y="7637088"/>
            <a:ext cx="3556001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6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Veilig</a:t>
            </a:r>
            <a:r>
              <a:rPr spc="-65"/>
              <a:t> </a:t>
            </a:r>
            <a:r>
              <a:rPr spc="-20"/>
              <a:t>plek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Hygiënische</a:t>
            </a:r>
            <a:r>
              <a:rPr spc="90"/>
              <a:t> </a:t>
            </a:r>
            <a:r>
              <a:rPr spc="-20"/>
              <a:t>plek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Voldoet aan</a:t>
            </a:r>
            <a:r>
              <a:rPr spc="5"/>
              <a:t> </a:t>
            </a:r>
            <a:r>
              <a:t>overige </a:t>
            </a:r>
            <a:r>
              <a:rPr spc="-10"/>
              <a:t>wetgeving</a:t>
            </a:r>
          </a:p>
        </p:txBody>
      </p:sp>
      <p:sp>
        <p:nvSpPr>
          <p:cNvPr id="451" name="object 15"/>
          <p:cNvSpPr txBox="1">
            <a:spLocks noGrp="1"/>
          </p:cNvSpPr>
          <p:nvPr>
            <p:ph type="title"/>
          </p:nvPr>
        </p:nvSpPr>
        <p:spPr>
          <a:xfrm>
            <a:off x="1017223" y="2520910"/>
            <a:ext cx="18069654" cy="1371601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b="0"/>
            </a:pPr>
            <a:r>
              <a:t>HOE</a:t>
            </a:r>
            <a:r>
              <a:rPr spc="-100"/>
              <a:t> </a:t>
            </a:r>
            <a:r>
              <a:t>WILLEN</a:t>
            </a:r>
            <a:r>
              <a:rPr spc="-100"/>
              <a:t> WIJ</a:t>
            </a:r>
          </a:p>
          <a:p>
            <a:pPr indent="12700">
              <a:spcBef>
                <a:spcPts val="200"/>
              </a:spcBef>
            </a:pPr>
            <a:r>
              <a:t>HET GRAAG</a:t>
            </a:r>
            <a:r>
              <a:rPr spc="-100"/>
              <a:t> HEBBEN?</a:t>
            </a:r>
          </a:p>
        </p:txBody>
      </p:sp>
      <p:pic>
        <p:nvPicPr>
          <p:cNvPr id="452" name="object 16" descr="object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8673" y="2059845"/>
            <a:ext cx="2946660" cy="29466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object 2"/>
          <p:cNvSpPr txBox="1"/>
          <p:nvPr/>
        </p:nvSpPr>
        <p:spPr>
          <a:xfrm>
            <a:off x="1017222" y="4482548"/>
            <a:ext cx="4803142" cy="547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lnSpc>
                <a:spcPct val="126699"/>
              </a:lnSpc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Er</a:t>
            </a:r>
            <a:r>
              <a:rPr spc="15"/>
              <a:t> </a:t>
            </a:r>
            <a:r>
              <a:t>is</a:t>
            </a:r>
            <a:r>
              <a:rPr spc="25"/>
              <a:t> </a:t>
            </a:r>
            <a:r>
              <a:t>een</a:t>
            </a:r>
            <a:r>
              <a:rPr spc="25"/>
              <a:t> </a:t>
            </a:r>
            <a:r>
              <a:t>groep</a:t>
            </a:r>
            <a:r>
              <a:rPr spc="30"/>
              <a:t> </a:t>
            </a:r>
            <a:r>
              <a:t>mensen</a:t>
            </a:r>
            <a:r>
              <a:rPr spc="25"/>
              <a:t> </a:t>
            </a:r>
            <a:r>
              <a:t>die</a:t>
            </a:r>
            <a:r>
              <a:rPr spc="25"/>
              <a:t> </a:t>
            </a:r>
            <a:r>
              <a:t>de</a:t>
            </a:r>
            <a:r>
              <a:rPr spc="25"/>
              <a:t> </a:t>
            </a:r>
            <a:r>
              <a:t>zorg</a:t>
            </a:r>
            <a:r>
              <a:rPr spc="30"/>
              <a:t> </a:t>
            </a:r>
            <a:r>
              <a:rPr spc="-10"/>
              <a:t>gebruiken </a:t>
            </a:r>
            <a:r>
              <a:t>voor</a:t>
            </a:r>
            <a:r>
              <a:rPr spc="30"/>
              <a:t> </a:t>
            </a:r>
            <a:r>
              <a:t>andere</a:t>
            </a:r>
            <a:r>
              <a:rPr spc="30"/>
              <a:t> </a:t>
            </a:r>
            <a:r>
              <a:rPr spc="-10"/>
              <a:t>doeleinden…</a:t>
            </a:r>
          </a:p>
        </p:txBody>
      </p:sp>
      <p:sp>
        <p:nvSpPr>
          <p:cNvPr id="455" name="object 3"/>
          <p:cNvSpPr txBox="1">
            <a:spLocks noGrp="1"/>
          </p:cNvSpPr>
          <p:nvPr>
            <p:ph type="title"/>
          </p:nvPr>
        </p:nvSpPr>
        <p:spPr>
          <a:xfrm>
            <a:off x="1017223" y="2520910"/>
            <a:ext cx="18069654" cy="1371601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b="0"/>
            </a:pPr>
            <a:r>
              <a:t>ONEIGENLIJK </a:t>
            </a:r>
            <a:r>
              <a:rPr spc="-100"/>
              <a:t>GEBRUIK</a:t>
            </a:r>
          </a:p>
          <a:p>
            <a:pPr indent="12700">
              <a:spcBef>
                <a:spcPts val="200"/>
              </a:spcBef>
            </a:pPr>
            <a:r>
              <a:t>VERSUS</a:t>
            </a:r>
            <a:r>
              <a:rPr spc="-100"/>
              <a:t> CRIMINALITEIT</a:t>
            </a:r>
          </a:p>
        </p:txBody>
      </p:sp>
      <p:grpSp>
        <p:nvGrpSpPr>
          <p:cNvPr id="461" name="object 4"/>
          <p:cNvGrpSpPr/>
          <p:nvPr/>
        </p:nvGrpSpPr>
        <p:grpSpPr>
          <a:xfrm>
            <a:off x="18016752" y="10278633"/>
            <a:ext cx="1396387" cy="290922"/>
            <a:chOff x="0" y="0"/>
            <a:chExt cx="1396385" cy="290921"/>
          </a:xfrm>
        </p:grpSpPr>
        <p:sp>
          <p:nvSpPr>
            <p:cNvPr id="456" name="object 5"/>
            <p:cNvSpPr/>
            <p:nvPr/>
          </p:nvSpPr>
          <p:spPr>
            <a:xfrm>
              <a:off x="718423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57" name="object 6"/>
            <p:cNvSpPr/>
            <p:nvPr/>
          </p:nvSpPr>
          <p:spPr>
            <a:xfrm>
              <a:off x="1057424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8C1D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460" name="object 7"/>
            <p:cNvGrpSpPr/>
            <p:nvPr/>
          </p:nvGrpSpPr>
          <p:grpSpPr>
            <a:xfrm>
              <a:off x="0" y="3"/>
              <a:ext cx="677977" cy="290919"/>
              <a:chOff x="0" y="0"/>
              <a:chExt cx="677976" cy="290917"/>
            </a:xfrm>
          </p:grpSpPr>
          <p:sp>
            <p:nvSpPr>
              <p:cNvPr id="458" name="Vorm"/>
              <p:cNvSpPr/>
              <p:nvPr/>
            </p:nvSpPr>
            <p:spPr>
              <a:xfrm>
                <a:off x="0" y="0"/>
                <a:ext cx="339014" cy="290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7416" y="0"/>
                    </a:lnTo>
                    <a:lnTo>
                      <a:pt x="0" y="21600"/>
                    </a:lnTo>
                    <a:lnTo>
                      <a:pt x="6765" y="21600"/>
                    </a:lnTo>
                    <a:lnTo>
                      <a:pt x="11672" y="7319"/>
                    </a:lnTo>
                    <a:lnTo>
                      <a:pt x="21600" y="7319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48515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59" name="Vorm"/>
              <p:cNvSpPr/>
              <p:nvPr/>
            </p:nvSpPr>
            <p:spPr>
              <a:xfrm>
                <a:off x="339013" y="0"/>
                <a:ext cx="338964" cy="290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4832" y="0"/>
                    </a:lnTo>
                    <a:lnTo>
                      <a:pt x="9929" y="14282"/>
                    </a:lnTo>
                    <a:lnTo>
                      <a:pt x="0" y="14282"/>
                    </a:lnTo>
                    <a:lnTo>
                      <a:pt x="0" y="21600"/>
                    </a:lnTo>
                    <a:lnTo>
                      <a:pt x="141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48515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pic>
        <p:nvPicPr>
          <p:cNvPr id="462" name="object 8" descr="object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8673" y="2059845"/>
            <a:ext cx="2946660" cy="29466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descr="Voorkomen van zorgcriminaliteit.mp4">
            <a:hlinkClick r:id="" action="ppaction://media"/>
            <a:extLst>
              <a:ext uri="{FF2B5EF4-FFF2-40B4-BE49-F238E27FC236}">
                <a16:creationId xmlns:a16="http://schemas.microsoft.com/office/drawing/2014/main" id="{694EE9BD-DBD7-5B4E-8119-6D88BCE3C7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39" y="0"/>
            <a:ext cx="20099161" cy="1130577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object 2"/>
          <p:cNvSpPr/>
          <p:nvPr/>
        </p:nvSpPr>
        <p:spPr>
          <a:xfrm>
            <a:off x="-1" y="1029922"/>
            <a:ext cx="19074178" cy="10278634"/>
          </a:xfrm>
          <a:prstGeom prst="rect">
            <a:avLst/>
          </a:prstGeom>
          <a:solidFill>
            <a:srgbClr val="FBFAF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67" name="object 3"/>
          <p:cNvSpPr txBox="1"/>
          <p:nvPr/>
        </p:nvSpPr>
        <p:spPr>
          <a:xfrm>
            <a:off x="1017222" y="4547317"/>
            <a:ext cx="3507106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600"/>
              </a:spcBef>
              <a:defRPr sz="1600" b="1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Klachten</a:t>
            </a:r>
          </a:p>
          <a:p>
            <a:pPr indent="12700">
              <a:spcBef>
                <a:spcPts val="500"/>
              </a:spcBef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Klachtenprocedure</a:t>
            </a:r>
            <a:r>
              <a:rPr spc="155"/>
              <a:t> </a:t>
            </a:r>
            <a:r>
              <a:rPr spc="-10"/>
              <a:t>zorgaanbieder</a:t>
            </a:r>
          </a:p>
        </p:txBody>
      </p:sp>
      <p:sp>
        <p:nvSpPr>
          <p:cNvPr id="468" name="object 4"/>
          <p:cNvSpPr txBox="1"/>
          <p:nvPr/>
        </p:nvSpPr>
        <p:spPr>
          <a:xfrm>
            <a:off x="1017222" y="5165271"/>
            <a:ext cx="5109212" cy="115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6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Klacht</a:t>
            </a:r>
            <a:r>
              <a:rPr spc="35"/>
              <a:t> </a:t>
            </a:r>
            <a:r>
              <a:t>bespreken</a:t>
            </a:r>
            <a:r>
              <a:rPr spc="35"/>
              <a:t> </a:t>
            </a:r>
            <a:r>
              <a:t>met</a:t>
            </a:r>
            <a:r>
              <a:rPr spc="40"/>
              <a:t> </a:t>
            </a:r>
            <a:r>
              <a:t>de</a:t>
            </a:r>
            <a:r>
              <a:rPr spc="35"/>
              <a:t> </a:t>
            </a:r>
            <a:r>
              <a:rPr spc="-10"/>
              <a:t>aanbieder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Klacht</a:t>
            </a:r>
            <a:r>
              <a:rPr spc="35"/>
              <a:t> </a:t>
            </a:r>
            <a:r>
              <a:t>bespreken</a:t>
            </a:r>
            <a:r>
              <a:rPr spc="35"/>
              <a:t> </a:t>
            </a:r>
            <a:r>
              <a:t>met</a:t>
            </a:r>
            <a:r>
              <a:rPr spc="40"/>
              <a:t> </a:t>
            </a:r>
            <a:r>
              <a:t>de</a:t>
            </a:r>
            <a:r>
              <a:rPr spc="35"/>
              <a:t> </a:t>
            </a:r>
            <a:r>
              <a:rPr spc="-10"/>
              <a:t>klachtenfunctionaris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Geschilleninstantie</a:t>
            </a:r>
          </a:p>
          <a:p>
            <a:pPr marL="355600" indent="-342900">
              <a:spcBef>
                <a:spcPts val="5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Tuchtcollege</a:t>
            </a:r>
            <a:r>
              <a:rPr spc="-15"/>
              <a:t> </a:t>
            </a:r>
            <a:r>
              <a:t>voor</a:t>
            </a:r>
            <a:r>
              <a:rPr spc="-10"/>
              <a:t> </a:t>
            </a:r>
            <a:r>
              <a:t>de</a:t>
            </a:r>
            <a:r>
              <a:rPr spc="-15"/>
              <a:t> </a:t>
            </a:r>
            <a:r>
              <a:rPr spc="-10"/>
              <a:t>gezondheidszorg</a:t>
            </a:r>
          </a:p>
        </p:txBody>
      </p:sp>
      <p:sp>
        <p:nvSpPr>
          <p:cNvPr id="469" name="object 5"/>
          <p:cNvSpPr txBox="1"/>
          <p:nvPr/>
        </p:nvSpPr>
        <p:spPr>
          <a:xfrm>
            <a:off x="6917652" y="4547518"/>
            <a:ext cx="1216026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1600" b="1" spc="-1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Meldingen</a:t>
            </a:r>
          </a:p>
        </p:txBody>
      </p:sp>
      <p:sp>
        <p:nvSpPr>
          <p:cNvPr id="470" name="object 6"/>
          <p:cNvSpPr txBox="1"/>
          <p:nvPr/>
        </p:nvSpPr>
        <p:spPr>
          <a:xfrm>
            <a:off x="6917652" y="4856294"/>
            <a:ext cx="4863466" cy="1094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55600" indent="-342900">
              <a:spcBef>
                <a:spcPts val="600"/>
              </a:spcBef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In</a:t>
            </a:r>
            <a:r>
              <a:rPr spc="40"/>
              <a:t> </a:t>
            </a:r>
            <a:r>
              <a:t>eerste</a:t>
            </a:r>
            <a:r>
              <a:rPr spc="45"/>
              <a:t> </a:t>
            </a:r>
            <a:r>
              <a:t>instantie</a:t>
            </a:r>
            <a:r>
              <a:rPr spc="45"/>
              <a:t> </a:t>
            </a:r>
            <a:r>
              <a:t>altijd</a:t>
            </a:r>
            <a:r>
              <a:rPr spc="45"/>
              <a:t> </a:t>
            </a:r>
            <a:r>
              <a:t>melden</a:t>
            </a:r>
            <a:r>
              <a:rPr spc="45"/>
              <a:t> </a:t>
            </a:r>
            <a:r>
              <a:t>aan</a:t>
            </a:r>
            <a:r>
              <a:rPr spc="45"/>
              <a:t> </a:t>
            </a:r>
            <a:r>
              <a:rPr spc="-10"/>
              <a:t>school</a:t>
            </a:r>
          </a:p>
          <a:p>
            <a:pPr marL="355600" marR="402590" indent="-343534">
              <a:lnSpc>
                <a:spcPct val="126699"/>
              </a:lnSpc>
              <a:buSzPct val="100000"/>
              <a:buChar char="•"/>
              <a:tabLst>
                <a:tab pos="355600" algn="l"/>
              </a:tabLst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Docenten</a:t>
            </a:r>
            <a:r>
              <a:rPr spc="40"/>
              <a:t> </a:t>
            </a:r>
            <a:r>
              <a:t>weten</a:t>
            </a:r>
            <a:r>
              <a:rPr spc="45"/>
              <a:t> </a:t>
            </a:r>
            <a:r>
              <a:t>de</a:t>
            </a:r>
            <a:r>
              <a:rPr spc="45"/>
              <a:t> </a:t>
            </a:r>
            <a:r>
              <a:t>weg</a:t>
            </a:r>
            <a:r>
              <a:rPr spc="45"/>
              <a:t> </a:t>
            </a:r>
            <a:r>
              <a:t>qua</a:t>
            </a:r>
            <a:r>
              <a:rPr spc="45"/>
              <a:t> </a:t>
            </a:r>
            <a:r>
              <a:rPr spc="-10"/>
              <a:t>meldingen </a:t>
            </a:r>
            <a:r>
              <a:t>richting</a:t>
            </a:r>
            <a:r>
              <a:rPr spc="60"/>
              <a:t> </a:t>
            </a:r>
            <a:r>
              <a:t>instanties</a:t>
            </a:r>
            <a:r>
              <a:rPr spc="60"/>
              <a:t> </a:t>
            </a:r>
            <a:r>
              <a:t>als</a:t>
            </a:r>
            <a:r>
              <a:rPr spc="60"/>
              <a:t> </a:t>
            </a:r>
            <a:r>
              <a:t>gemeenten,</a:t>
            </a:r>
            <a:r>
              <a:rPr spc="60"/>
              <a:t> </a:t>
            </a:r>
            <a:r>
              <a:rPr spc="-20"/>
              <a:t>IGJ, </a:t>
            </a:r>
            <a:r>
              <a:t>zorgkantoren</a:t>
            </a:r>
            <a:r>
              <a:rPr spc="60"/>
              <a:t> </a:t>
            </a:r>
            <a:r>
              <a:t>en</a:t>
            </a:r>
            <a:r>
              <a:rPr spc="65"/>
              <a:t> </a:t>
            </a:r>
            <a:r>
              <a:rPr spc="-10"/>
              <a:t>zorgverzekeraar</a:t>
            </a:r>
          </a:p>
        </p:txBody>
      </p:sp>
      <p:sp>
        <p:nvSpPr>
          <p:cNvPr id="471" name="object 7"/>
          <p:cNvSpPr txBox="1">
            <a:spLocks noGrp="1"/>
          </p:cNvSpPr>
          <p:nvPr>
            <p:ph type="title"/>
          </p:nvPr>
        </p:nvSpPr>
        <p:spPr>
          <a:xfrm>
            <a:off x="1017222" y="1834295"/>
            <a:ext cx="10222867" cy="2058036"/>
          </a:xfrm>
          <a:prstGeom prst="rect">
            <a:avLst/>
          </a:prstGeom>
        </p:spPr>
        <p:txBody>
          <a:bodyPr/>
          <a:lstStyle/>
          <a:p>
            <a:pPr marR="5080" indent="12700">
              <a:lnSpc>
                <a:spcPts val="5400"/>
              </a:lnSpc>
              <a:defRPr b="0"/>
            </a:pPr>
            <a:r>
              <a:t>KLACHTEN</a:t>
            </a:r>
            <a:r>
              <a:rPr spc="-100"/>
              <a:t> </a:t>
            </a:r>
            <a:r>
              <a:t>EN</a:t>
            </a:r>
            <a:r>
              <a:rPr spc="-100"/>
              <a:t> </a:t>
            </a:r>
            <a:r>
              <a:t>MELDINGEN</a:t>
            </a:r>
            <a:r>
              <a:rPr spc="-100"/>
              <a:t> WORDEN </a:t>
            </a:r>
            <a:r>
              <a:rPr b="1"/>
              <a:t>MET DE HOOGST </a:t>
            </a:r>
            <a:r>
              <a:rPr b="1" spc="-100"/>
              <a:t>MOGELIJKE </a:t>
            </a:r>
            <a:r>
              <a:rPr b="1"/>
              <a:t>ZORGVULDIGHEID</a:t>
            </a:r>
            <a:r>
              <a:rPr b="1" spc="-100"/>
              <a:t> BEHANDELD</a:t>
            </a:r>
          </a:p>
        </p:txBody>
      </p:sp>
      <p:grpSp>
        <p:nvGrpSpPr>
          <p:cNvPr id="477" name="object 8"/>
          <p:cNvGrpSpPr/>
          <p:nvPr/>
        </p:nvGrpSpPr>
        <p:grpSpPr>
          <a:xfrm>
            <a:off x="18016752" y="10278633"/>
            <a:ext cx="1396387" cy="290922"/>
            <a:chOff x="0" y="0"/>
            <a:chExt cx="1396385" cy="290921"/>
          </a:xfrm>
        </p:grpSpPr>
        <p:sp>
          <p:nvSpPr>
            <p:cNvPr id="472" name="object 9"/>
            <p:cNvSpPr/>
            <p:nvPr/>
          </p:nvSpPr>
          <p:spPr>
            <a:xfrm>
              <a:off x="718423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73" name="object 10"/>
            <p:cNvSpPr/>
            <p:nvPr/>
          </p:nvSpPr>
          <p:spPr>
            <a:xfrm>
              <a:off x="1057424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8C1D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476" name="object 11"/>
            <p:cNvGrpSpPr/>
            <p:nvPr/>
          </p:nvGrpSpPr>
          <p:grpSpPr>
            <a:xfrm>
              <a:off x="0" y="3"/>
              <a:ext cx="677977" cy="290919"/>
              <a:chOff x="0" y="0"/>
              <a:chExt cx="677976" cy="290917"/>
            </a:xfrm>
          </p:grpSpPr>
          <p:sp>
            <p:nvSpPr>
              <p:cNvPr id="474" name="Vorm"/>
              <p:cNvSpPr/>
              <p:nvPr/>
            </p:nvSpPr>
            <p:spPr>
              <a:xfrm>
                <a:off x="0" y="0"/>
                <a:ext cx="339014" cy="290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7416" y="0"/>
                    </a:lnTo>
                    <a:lnTo>
                      <a:pt x="0" y="21600"/>
                    </a:lnTo>
                    <a:lnTo>
                      <a:pt x="6765" y="21600"/>
                    </a:lnTo>
                    <a:lnTo>
                      <a:pt x="11672" y="7319"/>
                    </a:lnTo>
                    <a:lnTo>
                      <a:pt x="21600" y="7319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48515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75" name="Vorm"/>
              <p:cNvSpPr/>
              <p:nvPr/>
            </p:nvSpPr>
            <p:spPr>
              <a:xfrm>
                <a:off x="339013" y="0"/>
                <a:ext cx="338964" cy="290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4832" y="0"/>
                    </a:lnTo>
                    <a:lnTo>
                      <a:pt x="9929" y="14282"/>
                    </a:lnTo>
                    <a:lnTo>
                      <a:pt x="0" y="14282"/>
                    </a:lnTo>
                    <a:lnTo>
                      <a:pt x="0" y="21600"/>
                    </a:lnTo>
                    <a:lnTo>
                      <a:pt x="141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48515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pic>
        <p:nvPicPr>
          <p:cNvPr id="478" name="object 12" descr="object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8673" y="2059845"/>
            <a:ext cx="2946660" cy="29466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2" name="object 2"/>
          <p:cNvGrpSpPr/>
          <p:nvPr/>
        </p:nvGrpSpPr>
        <p:grpSpPr>
          <a:xfrm>
            <a:off x="18735177" y="10278633"/>
            <a:ext cx="677963" cy="290913"/>
            <a:chOff x="0" y="0"/>
            <a:chExt cx="677962" cy="290912"/>
          </a:xfrm>
        </p:grpSpPr>
        <p:sp>
          <p:nvSpPr>
            <p:cNvPr id="480" name="object 3"/>
            <p:cNvSpPr/>
            <p:nvPr/>
          </p:nvSpPr>
          <p:spPr>
            <a:xfrm>
              <a:off x="0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81" name="object 4"/>
            <p:cNvSpPr/>
            <p:nvPr/>
          </p:nvSpPr>
          <p:spPr>
            <a:xfrm>
              <a:off x="339001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85" name="object 5"/>
          <p:cNvGrpSpPr/>
          <p:nvPr/>
        </p:nvGrpSpPr>
        <p:grpSpPr>
          <a:xfrm>
            <a:off x="18016754" y="10278636"/>
            <a:ext cx="677977" cy="290919"/>
            <a:chOff x="0" y="0"/>
            <a:chExt cx="677976" cy="290917"/>
          </a:xfrm>
        </p:grpSpPr>
        <p:sp>
          <p:nvSpPr>
            <p:cNvPr id="483" name="Vorm"/>
            <p:cNvSpPr/>
            <p:nvPr/>
          </p:nvSpPr>
          <p:spPr>
            <a:xfrm>
              <a:off x="0" y="0"/>
              <a:ext cx="33901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5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84" name="Vorm"/>
            <p:cNvSpPr/>
            <p:nvPr/>
          </p:nvSpPr>
          <p:spPr>
            <a:xfrm>
              <a:off x="339013" y="0"/>
              <a:ext cx="33896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29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486" name="object 6"/>
          <p:cNvSpPr txBox="1">
            <a:spLocks noGrp="1"/>
          </p:cNvSpPr>
          <p:nvPr>
            <p:ph type="title"/>
          </p:nvPr>
        </p:nvSpPr>
        <p:spPr>
          <a:xfrm>
            <a:off x="1017223" y="2520910"/>
            <a:ext cx="18069654" cy="1371601"/>
          </a:xfrm>
          <a:prstGeom prst="rect">
            <a:avLst/>
          </a:prstGeom>
        </p:spPr>
        <p:txBody>
          <a:bodyPr/>
          <a:lstStyle/>
          <a:p>
            <a:pPr indent="4404995">
              <a:spcBef>
                <a:spcPts val="100"/>
              </a:spcBef>
            </a:pPr>
            <a:r>
              <a:t>DANK</a:t>
            </a:r>
            <a:r>
              <a:rPr spc="-100"/>
              <a:t> </a:t>
            </a:r>
            <a:r>
              <a:t>VOOR JE </a:t>
            </a:r>
            <a:r>
              <a:rPr spc="-100"/>
              <a:t>AANDACHT</a:t>
            </a:r>
          </a:p>
        </p:txBody>
      </p:sp>
      <p:pic>
        <p:nvPicPr>
          <p:cNvPr id="487" name="object 7" descr="object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895" y="5256255"/>
            <a:ext cx="3742310" cy="37423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object 2"/>
          <p:cNvSpPr/>
          <p:nvPr/>
        </p:nvSpPr>
        <p:spPr>
          <a:xfrm>
            <a:off x="0" y="-1"/>
            <a:ext cx="20104100" cy="11308558"/>
          </a:xfrm>
          <a:prstGeom prst="rect">
            <a:avLst/>
          </a:prstGeom>
          <a:solidFill>
            <a:srgbClr val="E1EFF6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490" name="object 3" descr="objec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9922"/>
            <a:ext cx="19075824" cy="1027863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93" name="object 4"/>
          <p:cNvGrpSpPr/>
          <p:nvPr/>
        </p:nvGrpSpPr>
        <p:grpSpPr>
          <a:xfrm>
            <a:off x="18735177" y="10278633"/>
            <a:ext cx="677963" cy="290913"/>
            <a:chOff x="0" y="0"/>
            <a:chExt cx="677962" cy="290912"/>
          </a:xfrm>
        </p:grpSpPr>
        <p:sp>
          <p:nvSpPr>
            <p:cNvPr id="491" name="object 5"/>
            <p:cNvSpPr/>
            <p:nvPr/>
          </p:nvSpPr>
          <p:spPr>
            <a:xfrm>
              <a:off x="0" y="0"/>
              <a:ext cx="339003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6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92" name="object 6"/>
            <p:cNvSpPr/>
            <p:nvPr/>
          </p:nvSpPr>
          <p:spPr>
            <a:xfrm>
              <a:off x="339001" y="0"/>
              <a:ext cx="338962" cy="29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30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851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96" name="object 7"/>
          <p:cNvGrpSpPr/>
          <p:nvPr/>
        </p:nvGrpSpPr>
        <p:grpSpPr>
          <a:xfrm>
            <a:off x="18016754" y="10278636"/>
            <a:ext cx="677977" cy="290919"/>
            <a:chOff x="0" y="0"/>
            <a:chExt cx="677976" cy="290917"/>
          </a:xfrm>
        </p:grpSpPr>
        <p:sp>
          <p:nvSpPr>
            <p:cNvPr id="494" name="Vorm"/>
            <p:cNvSpPr/>
            <p:nvPr/>
          </p:nvSpPr>
          <p:spPr>
            <a:xfrm>
              <a:off x="0" y="0"/>
              <a:ext cx="33901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7416" y="0"/>
                  </a:lnTo>
                  <a:lnTo>
                    <a:pt x="0" y="21600"/>
                  </a:lnTo>
                  <a:lnTo>
                    <a:pt x="6765" y="21600"/>
                  </a:lnTo>
                  <a:lnTo>
                    <a:pt x="11672" y="7319"/>
                  </a:lnTo>
                  <a:lnTo>
                    <a:pt x="21600" y="73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95" name="Vorm"/>
            <p:cNvSpPr/>
            <p:nvPr/>
          </p:nvSpPr>
          <p:spPr>
            <a:xfrm>
              <a:off x="339013" y="0"/>
              <a:ext cx="338964" cy="29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4832" y="0"/>
                  </a:lnTo>
                  <a:lnTo>
                    <a:pt x="9929" y="14282"/>
                  </a:lnTo>
                  <a:lnTo>
                    <a:pt x="0" y="14282"/>
                  </a:lnTo>
                  <a:lnTo>
                    <a:pt x="0" y="21600"/>
                  </a:lnTo>
                  <a:lnTo>
                    <a:pt x="1418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497" name="object 8"/>
          <p:cNvSpPr txBox="1"/>
          <p:nvPr/>
        </p:nvSpPr>
        <p:spPr>
          <a:xfrm>
            <a:off x="3609506" y="8100552"/>
            <a:ext cx="11856085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600"/>
              </a:spcBef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deze</a:t>
            </a:r>
            <a:r>
              <a:rPr spc="30"/>
              <a:t> </a:t>
            </a:r>
            <a:r>
              <a:t>workshop</a:t>
            </a:r>
            <a:r>
              <a:rPr spc="30"/>
              <a:t> </a:t>
            </a:r>
            <a:r>
              <a:t>is</a:t>
            </a:r>
            <a:r>
              <a:rPr spc="35"/>
              <a:t> </a:t>
            </a:r>
            <a:r>
              <a:t>gemaakt</a:t>
            </a:r>
            <a:r>
              <a:rPr spc="30"/>
              <a:t> </a:t>
            </a:r>
            <a:r>
              <a:t>voor:</a:t>
            </a:r>
            <a:r>
              <a:rPr spc="15"/>
              <a:t> </a:t>
            </a:r>
            <a:r>
              <a:rPr b="1"/>
              <a:t>young</a:t>
            </a:r>
            <a:r>
              <a:rPr b="1" spc="35"/>
              <a:t> </a:t>
            </a:r>
            <a:r>
              <a:rPr b="1"/>
              <a:t>professionals</a:t>
            </a:r>
            <a:r>
              <a:rPr b="1" spc="30"/>
              <a:t> </a:t>
            </a:r>
            <a:r>
              <a:rPr b="1"/>
              <a:t>in</a:t>
            </a:r>
            <a:r>
              <a:rPr b="1" spc="30"/>
              <a:t> </a:t>
            </a:r>
            <a:r>
              <a:rPr b="1"/>
              <a:t>de</a:t>
            </a:r>
            <a:r>
              <a:rPr b="1" spc="35"/>
              <a:t> </a:t>
            </a:r>
            <a:r>
              <a:rPr b="1" spc="-20"/>
              <a:t>zorg</a:t>
            </a:r>
          </a:p>
          <a:p>
            <a:pPr algn="ctr">
              <a:spcBef>
                <a:spcPts val="500"/>
              </a:spcBef>
              <a:defRPr sz="1600">
                <a:solidFill>
                  <a:srgbClr val="48515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aangeboden</a:t>
            </a:r>
            <a:r>
              <a:rPr spc="60"/>
              <a:t> </a:t>
            </a:r>
            <a:r>
              <a:t>vanuit:</a:t>
            </a:r>
            <a:r>
              <a:rPr spc="60"/>
              <a:t> </a:t>
            </a:r>
            <a:r>
              <a:rPr b="1"/>
              <a:t>Versterkte</a:t>
            </a:r>
            <a:r>
              <a:rPr b="1" spc="55"/>
              <a:t> </a:t>
            </a:r>
            <a:r>
              <a:rPr b="1"/>
              <a:t>aanpak</a:t>
            </a:r>
            <a:r>
              <a:rPr b="1" spc="60"/>
              <a:t> </a:t>
            </a:r>
            <a:r>
              <a:rPr b="1"/>
              <a:t>zorgfraude</a:t>
            </a:r>
            <a:r>
              <a:rPr b="1" spc="60"/>
              <a:t> </a:t>
            </a:r>
            <a:r>
              <a:rPr b="1"/>
              <a:t>Twente,</a:t>
            </a:r>
            <a:r>
              <a:rPr b="1" spc="60"/>
              <a:t> </a:t>
            </a:r>
            <a:r>
              <a:rPr b="1"/>
              <a:t>Veiligheidsregio</a:t>
            </a:r>
            <a:r>
              <a:rPr b="1" spc="60"/>
              <a:t> </a:t>
            </a:r>
            <a:r>
              <a:rPr b="1"/>
              <a:t>Twente/Platform</a:t>
            </a:r>
            <a:r>
              <a:rPr b="1" spc="60"/>
              <a:t> </a:t>
            </a:r>
            <a:r>
              <a:rPr b="1"/>
              <a:t>IVZ,</a:t>
            </a:r>
            <a:r>
              <a:rPr b="1" spc="55"/>
              <a:t> </a:t>
            </a:r>
            <a:r>
              <a:rPr b="1" spc="-20"/>
              <a:t>2024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34850E503BF64D9E5B3AACC7C2D6D4" ma:contentTypeVersion="20" ma:contentTypeDescription="Een nieuw document maken." ma:contentTypeScope="" ma:versionID="18453f903a836c7dc57d82b8f9858f89">
  <xsd:schema xmlns:xsd="http://www.w3.org/2001/XMLSchema" xmlns:xs="http://www.w3.org/2001/XMLSchema" xmlns:p="http://schemas.microsoft.com/office/2006/metadata/properties" xmlns:ns1="http://schemas.microsoft.com/sharepoint/v3" xmlns:ns2="8061679e-8454-4bdc-9e71-3109a5aad7d5" xmlns:ns3="3e26a712-f08e-4061-9a76-85df76813a68" targetNamespace="http://schemas.microsoft.com/office/2006/metadata/properties" ma:root="true" ma:fieldsID="b7dcc68b5ba3c858155e292cca74933e" ns1:_="" ns2:_="" ns3:_="">
    <xsd:import namespace="http://schemas.microsoft.com/sharepoint/v3"/>
    <xsd:import namespace="8061679e-8454-4bdc-9e71-3109a5aad7d5"/>
    <xsd:import namespace="3e26a712-f08e-4061-9a76-85df76813a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Eigenschappen van het geïntegreerd beleid voor naleving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Actie van de gebruikersinterface van het geïntegreerd beleid voor naleving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61679e-8454-4bdc-9e71-3109a5aad7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e495eb79-ce0f-48e3-9609-740d9e1d7d9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26a712-f08e-4061-9a76-85df76813a6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64b2f41-9e0c-4c90-bd63-d32e58f80041}" ma:internalName="TaxCatchAll" ma:showField="CatchAllData" ma:web="3e26a712-f08e-4061-9a76-85df76813a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061679e-8454-4bdc-9e71-3109a5aad7d5">
      <Terms xmlns="http://schemas.microsoft.com/office/infopath/2007/PartnerControls"/>
    </lcf76f155ced4ddcb4097134ff3c332f>
    <TaxCatchAll xmlns="3e26a712-f08e-4061-9a76-85df76813a68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D6AFA48-C025-4AD5-AE42-72B98FA69A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384561-D826-469E-9D07-B5AE9BECB54C}"/>
</file>

<file path=customXml/itemProps3.xml><?xml version="1.0" encoding="utf-8"?>
<ds:datastoreItem xmlns:ds="http://schemas.openxmlformats.org/officeDocument/2006/customXml" ds:itemID="{D13E08C7-FD66-40D9-8573-82AEEB313440}"/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1846</Words>
  <Application>Microsoft Office PowerPoint</Application>
  <PresentationFormat>Aangepast</PresentationFormat>
  <Paragraphs>199</Paragraphs>
  <Slides>25</Slides>
  <Notes>0</Notes>
  <HiddenSlides>0</HiddenSlides>
  <MMClips>4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31" baseType="lpstr">
      <vt:lpstr>Arial</vt:lpstr>
      <vt:lpstr>Calibri</vt:lpstr>
      <vt:lpstr>Helvetica</vt:lpstr>
      <vt:lpstr>Helvetica Neue</vt:lpstr>
      <vt:lpstr>Verdana</vt:lpstr>
      <vt:lpstr>Office Theme</vt:lpstr>
      <vt:lpstr>PowerPoint-presentatie</vt:lpstr>
      <vt:lpstr>AANPAK MISBRUIK EN FRAUDE IN DE ZORG</vt:lpstr>
      <vt:lpstr>PowerPoint-presentatie</vt:lpstr>
      <vt:lpstr>NAAR VOORKANT PROCES</vt:lpstr>
      <vt:lpstr>WIE KRIJGT WELKE ZORG?</vt:lpstr>
      <vt:lpstr>WELKE ZORGOMGEVING HEBBEN WE?</vt:lpstr>
      <vt:lpstr>WIE HOUDT ER TOEZICHT?</vt:lpstr>
      <vt:lpstr>CASUS VEILIGHEID</vt:lpstr>
      <vt:lpstr>TOEZICHT OP ZORGAANBIEDER:</vt:lpstr>
      <vt:lpstr>STUDENT:</vt:lpstr>
      <vt:lpstr>CASUSBESPREKING 30 MINUTEN</vt:lpstr>
      <vt:lpstr>PowerPoint-presentatie</vt:lpstr>
      <vt:lpstr>BESPREKING CASUS DAGBESTEDING</vt:lpstr>
      <vt:lpstr>BESPREKING CASUS DAGBESTEDING</vt:lpstr>
      <vt:lpstr>PowerPoint-presentatie</vt:lpstr>
      <vt:lpstr>BESPREKING CASUS WIJKVERPLEGING</vt:lpstr>
      <vt:lpstr>PowerPoint-presentatie</vt:lpstr>
      <vt:lpstr>BESPREKING CASUS WET LANGDURIGE ZORG</vt:lpstr>
      <vt:lpstr>GEVOLGEN VAN FRAUDE VAN ZORGGELD</vt:lpstr>
      <vt:lpstr>HOE WILLEN WIJ HET GRAAG HEBBEN?</vt:lpstr>
      <vt:lpstr>ONEIGENLIJK GEBRUIK VERSUS CRIMINALITEIT</vt:lpstr>
      <vt:lpstr>PowerPoint-presentatie</vt:lpstr>
      <vt:lpstr>KLACHTEN EN MELDINGEN WORDEN MET DE HOOGST MOGELIJKE ZORGVULDIGHEID BEHANDELD</vt:lpstr>
      <vt:lpstr>DANK VOOR JE AANDACHT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cp:lastModifiedBy>Sandra van der Steen</cp:lastModifiedBy>
  <cp:revision>8</cp:revision>
  <dcterms:modified xsi:type="dcterms:W3CDTF">2024-03-15T10:23:26Z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8f49481-729f-4c25-9d76-7e756a23b236_Enabled">
    <vt:lpwstr>true</vt:lpwstr>
  </property>
  <property fmtid="{D5CDD505-2E9C-101B-9397-08002B2CF9AE}" pid="3" name="MSIP_Label_e8f49481-729f-4c25-9d76-7e756a23b236_SetDate">
    <vt:lpwstr>2024-03-15T10:23:04Z</vt:lpwstr>
  </property>
  <property fmtid="{D5CDD505-2E9C-101B-9397-08002B2CF9AE}" pid="4" name="MSIP_Label_e8f49481-729f-4c25-9d76-7e756a23b236_Method">
    <vt:lpwstr>Standard</vt:lpwstr>
  </property>
  <property fmtid="{D5CDD505-2E9C-101B-9397-08002B2CF9AE}" pid="5" name="MSIP_Label_e8f49481-729f-4c25-9d76-7e756a23b236_Name">
    <vt:lpwstr>General</vt:lpwstr>
  </property>
  <property fmtid="{D5CDD505-2E9C-101B-9397-08002B2CF9AE}" pid="6" name="MSIP_Label_e8f49481-729f-4c25-9d76-7e756a23b236_SiteId">
    <vt:lpwstr>b0797616-7833-4d18-8c72-0c75eddaa9dc</vt:lpwstr>
  </property>
  <property fmtid="{D5CDD505-2E9C-101B-9397-08002B2CF9AE}" pid="7" name="MSIP_Label_e8f49481-729f-4c25-9d76-7e756a23b236_ActionId">
    <vt:lpwstr>b3080903-c3cc-4c1b-b8ef-59c659f30177</vt:lpwstr>
  </property>
  <property fmtid="{D5CDD505-2E9C-101B-9397-08002B2CF9AE}" pid="8" name="MSIP_Label_e8f49481-729f-4c25-9d76-7e756a23b236_ContentBits">
    <vt:lpwstr>0</vt:lpwstr>
  </property>
  <property fmtid="{D5CDD505-2E9C-101B-9397-08002B2CF9AE}" pid="9" name="ContentTypeId">
    <vt:lpwstr>0x0101006534850E503BF64D9E5B3AACC7C2D6D4</vt:lpwstr>
  </property>
</Properties>
</file>