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presentation.xml" ContentType="application/vnd.openxmlformats-officedocument.presentationml.presentation.main+xml"/>
  <Override PartName="/ppt/slides/slide8.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27.xml" ContentType="application/vnd.openxmlformats-officedocument.presentationml.slideLayout+xml"/>
  <Override PartName="/ppt/slideLayouts/slideLayout5.xml" ContentType="application/vnd.openxmlformats-officedocument.presentationml.slideLayout+xml"/>
  <Override PartName="/ppt/slideLayouts/slideLayout21.xml" ContentType="application/vnd.openxmlformats-officedocument.presentationml.slideLayout+xml"/>
  <Override PartName="/ppt/slideLayouts/slideLayout2.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5.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1.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6"/>
    <p:sldMasterId id="2147483742" r:id="rId7"/>
    <p:sldMasterId id="2147483774" r:id="rId8"/>
  </p:sldMasterIdLst>
  <p:notesMasterIdLst>
    <p:notesMasterId r:id="rId22"/>
  </p:notesMasterIdLst>
  <p:handoutMasterIdLst>
    <p:handoutMasterId r:id="rId23"/>
  </p:handoutMasterIdLst>
  <p:sldIdLst>
    <p:sldId id="259" r:id="rId9"/>
    <p:sldId id="260" r:id="rId10"/>
    <p:sldId id="261" r:id="rId11"/>
    <p:sldId id="262" r:id="rId12"/>
    <p:sldId id="263" r:id="rId13"/>
    <p:sldId id="264" r:id="rId14"/>
    <p:sldId id="265" r:id="rId15"/>
    <p:sldId id="266" r:id="rId16"/>
    <p:sldId id="267" r:id="rId17"/>
    <p:sldId id="268" r:id="rId18"/>
    <p:sldId id="271" r:id="rId19"/>
    <p:sldId id="274" r:id="rId20"/>
    <p:sldId id="269" r:id="rId21"/>
  </p:sldIdLst>
  <p:sldSz cx="13004800" cy="9753600"/>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649288" indent="-192088" algn="l" rtl="0" fontAlgn="base">
      <a:spcBef>
        <a:spcPct val="0"/>
      </a:spcBef>
      <a:spcAft>
        <a:spcPct val="0"/>
      </a:spcAft>
      <a:defRPr kern="1200">
        <a:solidFill>
          <a:schemeClr val="tx1"/>
        </a:solidFill>
        <a:latin typeface="Arial" charset="0"/>
        <a:ea typeface="+mn-ea"/>
        <a:cs typeface="Arial" charset="0"/>
      </a:defRPr>
    </a:lvl2pPr>
    <a:lvl3pPr marL="1300163" indent="-385763" algn="l" rtl="0" fontAlgn="base">
      <a:spcBef>
        <a:spcPct val="0"/>
      </a:spcBef>
      <a:spcAft>
        <a:spcPct val="0"/>
      </a:spcAft>
      <a:defRPr kern="1200">
        <a:solidFill>
          <a:schemeClr val="tx1"/>
        </a:solidFill>
        <a:latin typeface="Arial" charset="0"/>
        <a:ea typeface="+mn-ea"/>
        <a:cs typeface="Arial" charset="0"/>
      </a:defRPr>
    </a:lvl3pPr>
    <a:lvl4pPr marL="1949450" indent="-577850" algn="l" rtl="0" fontAlgn="base">
      <a:spcBef>
        <a:spcPct val="0"/>
      </a:spcBef>
      <a:spcAft>
        <a:spcPct val="0"/>
      </a:spcAft>
      <a:defRPr kern="1200">
        <a:solidFill>
          <a:schemeClr val="tx1"/>
        </a:solidFill>
        <a:latin typeface="Arial" charset="0"/>
        <a:ea typeface="+mn-ea"/>
        <a:cs typeface="Arial" charset="0"/>
      </a:defRPr>
    </a:lvl4pPr>
    <a:lvl5pPr marL="2600325" indent="-77152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598" autoAdjust="0"/>
  </p:normalViewPr>
  <p:slideViewPr>
    <p:cSldViewPr>
      <p:cViewPr>
        <p:scale>
          <a:sx n="75" d="100"/>
          <a:sy n="75" d="100"/>
        </p:scale>
        <p:origin x="-732" y="-84"/>
      </p:cViewPr>
      <p:guideLst>
        <p:guide orient="horz" pos="3072"/>
        <p:guide pos="409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3042"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2.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ustomXml" Target="../customXml/item7.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3.xml"/><Relationship Id="rId24" Type="http://schemas.openxmlformats.org/officeDocument/2006/relationships/presProps" Target="presProps.xml"/><Relationship Id="rId23" Type="http://schemas.openxmlformats.org/officeDocument/2006/relationships/handoutMaster" Target="handoutMasters/handoutMaster1.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slide" Target="slides/slide11.xml"/><Relationship Id="rId27" Type="http://schemas.openxmlformats.org/officeDocument/2006/relationships/tableStyles" Target="tableStyles.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32" tIns="45715" rIns="91432" bIns="45715" rtlCol="0"/>
          <a:lstStyle>
            <a:lvl1pPr algn="l">
              <a:defRPr sz="1200" dirty="0"/>
            </a:lvl1pPr>
          </a:lstStyle>
          <a:p>
            <a:pPr>
              <a:defRPr/>
            </a:pPr>
            <a:endParaRPr lang="en-US"/>
          </a:p>
        </p:txBody>
      </p:sp>
      <p:sp>
        <p:nvSpPr>
          <p:cNvPr id="3" name="Date Placeholder 2"/>
          <p:cNvSpPr>
            <a:spLocks noGrp="1"/>
          </p:cNvSpPr>
          <p:nvPr>
            <p:ph type="dt" sz="quarter" idx="1"/>
          </p:nvPr>
        </p:nvSpPr>
        <p:spPr>
          <a:xfrm>
            <a:off x="3850444" y="1"/>
            <a:ext cx="2945659" cy="496411"/>
          </a:xfrm>
          <a:prstGeom prst="rect">
            <a:avLst/>
          </a:prstGeom>
        </p:spPr>
        <p:txBody>
          <a:bodyPr vert="horz" lIns="91432" tIns="45715" rIns="91432" bIns="45715" rtlCol="0"/>
          <a:lstStyle>
            <a:lvl1pPr algn="r">
              <a:defRPr sz="1200"/>
            </a:lvl1pPr>
          </a:lstStyle>
          <a:p>
            <a:pPr>
              <a:defRPr/>
            </a:pPr>
            <a:fld id="{BB43DA00-044C-439C-89B3-4939CFA679D1}" type="datetimeFigureOut">
              <a:rPr lang="en-US"/>
              <a:pPr>
                <a:defRPr/>
              </a:pPr>
              <a:t>9/28/2015</a:t>
            </a:fld>
            <a:endParaRPr lang="en-US" dirty="0"/>
          </a:p>
        </p:txBody>
      </p:sp>
      <p:sp>
        <p:nvSpPr>
          <p:cNvPr id="4" name="Footer Placeholder 3"/>
          <p:cNvSpPr>
            <a:spLocks noGrp="1"/>
          </p:cNvSpPr>
          <p:nvPr>
            <p:ph type="ftr" sz="quarter" idx="2"/>
          </p:nvPr>
        </p:nvSpPr>
        <p:spPr>
          <a:xfrm>
            <a:off x="1" y="9430091"/>
            <a:ext cx="2945659" cy="496411"/>
          </a:xfrm>
          <a:prstGeom prst="rect">
            <a:avLst/>
          </a:prstGeom>
        </p:spPr>
        <p:txBody>
          <a:bodyPr vert="horz" lIns="91432" tIns="45715" rIns="91432" bIns="45715" rtlCol="0" anchor="b"/>
          <a:lstStyle>
            <a:lvl1pPr algn="l">
              <a:defRPr sz="1200" dirty="0"/>
            </a:lvl1pPr>
          </a:lstStyle>
          <a:p>
            <a:pPr>
              <a:defRPr/>
            </a:pPr>
            <a:endParaRPr lang="en-US"/>
          </a:p>
        </p:txBody>
      </p:sp>
      <p:sp>
        <p:nvSpPr>
          <p:cNvPr id="5" name="Slide Number Placeholder 4"/>
          <p:cNvSpPr>
            <a:spLocks noGrp="1"/>
          </p:cNvSpPr>
          <p:nvPr>
            <p:ph type="sldNum" sz="quarter" idx="3"/>
          </p:nvPr>
        </p:nvSpPr>
        <p:spPr>
          <a:xfrm>
            <a:off x="3850444" y="9430091"/>
            <a:ext cx="2945659" cy="496411"/>
          </a:xfrm>
          <a:prstGeom prst="rect">
            <a:avLst/>
          </a:prstGeom>
        </p:spPr>
        <p:txBody>
          <a:bodyPr vert="horz" lIns="91432" tIns="45715" rIns="91432" bIns="45715" rtlCol="0" anchor="b"/>
          <a:lstStyle>
            <a:lvl1pPr algn="r">
              <a:defRPr sz="1200"/>
            </a:lvl1pPr>
          </a:lstStyle>
          <a:p>
            <a:pPr>
              <a:defRPr/>
            </a:pPr>
            <a:fld id="{91A92761-9053-488D-8FC2-0162368FAF34}" type="slidenum">
              <a:rPr lang="en-US"/>
              <a:pPr>
                <a:defRPr/>
              </a:pPr>
              <a:t>‹nr.›</a:t>
            </a:fld>
            <a:endParaRPr lang="en-US" dirty="0"/>
          </a:p>
        </p:txBody>
      </p:sp>
    </p:spTree>
    <p:extLst>
      <p:ext uri="{BB962C8B-B14F-4D97-AF65-F5344CB8AC3E}">
        <p14:creationId xmlns:p14="http://schemas.microsoft.com/office/powerpoint/2010/main" val="4018813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6411"/>
          </a:xfrm>
          <a:prstGeom prst="rect">
            <a:avLst/>
          </a:prstGeom>
        </p:spPr>
        <p:txBody>
          <a:bodyPr vert="horz" lIns="91432" tIns="45715" rIns="91432" bIns="45715" rtlCol="0"/>
          <a:lstStyle>
            <a:lvl1pPr algn="l">
              <a:defRPr sz="1200" dirty="0"/>
            </a:lvl1pPr>
          </a:lstStyle>
          <a:p>
            <a:pPr>
              <a:defRPr/>
            </a:pPr>
            <a:endParaRPr lang="en-US"/>
          </a:p>
        </p:txBody>
      </p:sp>
      <p:sp>
        <p:nvSpPr>
          <p:cNvPr id="3" name="Date Placeholder 2"/>
          <p:cNvSpPr>
            <a:spLocks noGrp="1"/>
          </p:cNvSpPr>
          <p:nvPr>
            <p:ph type="dt" idx="1"/>
          </p:nvPr>
        </p:nvSpPr>
        <p:spPr>
          <a:xfrm>
            <a:off x="3850444" y="1"/>
            <a:ext cx="2945659" cy="496411"/>
          </a:xfrm>
          <a:prstGeom prst="rect">
            <a:avLst/>
          </a:prstGeom>
        </p:spPr>
        <p:txBody>
          <a:bodyPr vert="horz" lIns="91432" tIns="45715" rIns="91432" bIns="45715" rtlCol="0"/>
          <a:lstStyle>
            <a:lvl1pPr algn="r">
              <a:defRPr sz="1200"/>
            </a:lvl1pPr>
          </a:lstStyle>
          <a:p>
            <a:pPr>
              <a:defRPr/>
            </a:pPr>
            <a:fld id="{E0C92B06-1173-4C96-BDDA-62FAF4FEE281}" type="datetimeFigureOut">
              <a:rPr lang="en-US"/>
              <a:pPr>
                <a:defRPr/>
              </a:pPr>
              <a:t>9/28/2015</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5" rIns="91432" bIns="45715" rtlCol="0" anchor="ctr"/>
          <a:lstStyle/>
          <a:p>
            <a:pPr lvl="0"/>
            <a:endParaRPr lang="en-US" noProof="0" dirty="0" smtClean="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1432" tIns="45715" rIns="91432"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9430091"/>
            <a:ext cx="2945659" cy="496411"/>
          </a:xfrm>
          <a:prstGeom prst="rect">
            <a:avLst/>
          </a:prstGeom>
        </p:spPr>
        <p:txBody>
          <a:bodyPr vert="horz" lIns="91432" tIns="45715" rIns="91432" bIns="45715" rtlCol="0" anchor="b"/>
          <a:lstStyle>
            <a:lvl1pPr algn="l">
              <a:defRPr sz="1200" dirty="0"/>
            </a:lvl1pPr>
          </a:lstStyle>
          <a:p>
            <a:pPr>
              <a:defRPr/>
            </a:pPr>
            <a:endParaRPr lang="en-US"/>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32" tIns="45715" rIns="91432" bIns="45715" rtlCol="0" anchor="b"/>
          <a:lstStyle>
            <a:lvl1pPr algn="r">
              <a:defRPr sz="1200"/>
            </a:lvl1pPr>
          </a:lstStyle>
          <a:p>
            <a:pPr>
              <a:defRPr/>
            </a:pPr>
            <a:fld id="{8E120E61-24B2-488D-837A-95DF517929B4}" type="slidenum">
              <a:rPr lang="en-US"/>
              <a:pPr>
                <a:defRPr/>
              </a:pPr>
              <a:t>‹nr.›</a:t>
            </a:fld>
            <a:endParaRPr lang="en-US" dirty="0"/>
          </a:p>
        </p:txBody>
      </p:sp>
    </p:spTree>
    <p:extLst>
      <p:ext uri="{BB962C8B-B14F-4D97-AF65-F5344CB8AC3E}">
        <p14:creationId xmlns:p14="http://schemas.microsoft.com/office/powerpoint/2010/main" val="3081939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700" kern="1200">
        <a:solidFill>
          <a:schemeClr val="tx1"/>
        </a:solidFill>
        <a:latin typeface="+mn-lt"/>
        <a:ea typeface="+mn-ea"/>
        <a:cs typeface="+mn-cs"/>
      </a:defRPr>
    </a:lvl1pPr>
    <a:lvl2pPr marL="649288" algn="l" rtl="0" eaLnBrk="0" fontAlgn="base" hangingPunct="0">
      <a:spcBef>
        <a:spcPct val="30000"/>
      </a:spcBef>
      <a:spcAft>
        <a:spcPct val="0"/>
      </a:spcAft>
      <a:defRPr sz="1700" kern="1200">
        <a:solidFill>
          <a:schemeClr val="tx1"/>
        </a:solidFill>
        <a:latin typeface="+mn-lt"/>
        <a:ea typeface="+mn-ea"/>
        <a:cs typeface="+mn-cs"/>
      </a:defRPr>
    </a:lvl2pPr>
    <a:lvl3pPr marL="1300163" algn="l" rtl="0" eaLnBrk="0" fontAlgn="base" hangingPunct="0">
      <a:spcBef>
        <a:spcPct val="30000"/>
      </a:spcBef>
      <a:spcAft>
        <a:spcPct val="0"/>
      </a:spcAft>
      <a:defRPr sz="1700" kern="1200">
        <a:solidFill>
          <a:schemeClr val="tx1"/>
        </a:solidFill>
        <a:latin typeface="+mn-lt"/>
        <a:ea typeface="+mn-ea"/>
        <a:cs typeface="+mn-cs"/>
      </a:defRPr>
    </a:lvl3pPr>
    <a:lvl4pPr marL="1949450" algn="l" rtl="0" eaLnBrk="0" fontAlgn="base" hangingPunct="0">
      <a:spcBef>
        <a:spcPct val="30000"/>
      </a:spcBef>
      <a:spcAft>
        <a:spcPct val="0"/>
      </a:spcAft>
      <a:defRPr sz="1700" kern="1200">
        <a:solidFill>
          <a:schemeClr val="tx1"/>
        </a:solidFill>
        <a:latin typeface="+mn-lt"/>
        <a:ea typeface="+mn-ea"/>
        <a:cs typeface="+mn-cs"/>
      </a:defRPr>
    </a:lvl4pPr>
    <a:lvl5pPr marL="2600325" algn="l" rtl="0" eaLnBrk="0" fontAlgn="base" hangingPunct="0">
      <a:spcBef>
        <a:spcPct val="30000"/>
      </a:spcBef>
      <a:spcAft>
        <a:spcPct val="0"/>
      </a:spcAft>
      <a:defRPr sz="1700" kern="1200">
        <a:solidFill>
          <a:schemeClr val="tx1"/>
        </a:solidFill>
        <a:latin typeface="+mn-lt"/>
        <a:ea typeface="+mn-ea"/>
        <a:cs typeface="+mn-cs"/>
      </a:defRPr>
    </a:lvl5pPr>
    <a:lvl6pPr marL="3251149" algn="l" defTabSz="1300460" rtl="0" eaLnBrk="1" latinLnBrk="0" hangingPunct="1">
      <a:defRPr sz="1700" kern="1200">
        <a:solidFill>
          <a:schemeClr val="tx1"/>
        </a:solidFill>
        <a:latin typeface="+mn-lt"/>
        <a:ea typeface="+mn-ea"/>
        <a:cs typeface="+mn-cs"/>
      </a:defRPr>
    </a:lvl6pPr>
    <a:lvl7pPr marL="3901379" algn="l" defTabSz="1300460" rtl="0" eaLnBrk="1" latinLnBrk="0" hangingPunct="1">
      <a:defRPr sz="1700" kern="1200">
        <a:solidFill>
          <a:schemeClr val="tx1"/>
        </a:solidFill>
        <a:latin typeface="+mn-lt"/>
        <a:ea typeface="+mn-ea"/>
        <a:cs typeface="+mn-cs"/>
      </a:defRPr>
    </a:lvl7pPr>
    <a:lvl8pPr marL="4551609" algn="l" defTabSz="1300460" rtl="0" eaLnBrk="1" latinLnBrk="0" hangingPunct="1">
      <a:defRPr sz="1700" kern="1200">
        <a:solidFill>
          <a:schemeClr val="tx1"/>
        </a:solidFill>
        <a:latin typeface="+mn-lt"/>
        <a:ea typeface="+mn-ea"/>
        <a:cs typeface="+mn-cs"/>
      </a:defRPr>
    </a:lvl8pPr>
    <a:lvl9pPr marL="5201839" algn="l" defTabSz="130046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a:defRPr/>
            </a:pPr>
            <a:fld id="{8E120E61-24B2-488D-837A-95DF517929B4}" type="slidenum">
              <a:rPr lang="en-US" smtClean="0"/>
              <a:pPr>
                <a:defRPr/>
              </a:pPr>
              <a:t>7</a:t>
            </a:fld>
            <a:endParaRPr lang="en-US" dirty="0"/>
          </a:p>
        </p:txBody>
      </p:sp>
    </p:spTree>
    <p:extLst>
      <p:ext uri="{BB962C8B-B14F-4D97-AF65-F5344CB8AC3E}">
        <p14:creationId xmlns:p14="http://schemas.microsoft.com/office/powerpoint/2010/main" val="2962498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cherm 1">
    <p:spTree>
      <p:nvGrpSpPr>
        <p:cNvPr id="1" name=""/>
        <p:cNvGrpSpPr/>
        <p:nvPr/>
      </p:nvGrpSpPr>
      <p:grpSpPr>
        <a:xfrm>
          <a:off x="0" y="0"/>
          <a:ext cx="0" cy="0"/>
          <a:chOff x="0" y="0"/>
          <a:chExt cx="0" cy="0"/>
        </a:xfrm>
      </p:grpSpPr>
      <p:sp>
        <p:nvSpPr>
          <p:cNvPr id="2" name="Title 1"/>
          <p:cNvSpPr>
            <a:spLocks noGrp="1"/>
          </p:cNvSpPr>
          <p:nvPr>
            <p:ph type="ctrTitle"/>
          </p:nvPr>
        </p:nvSpPr>
        <p:spPr>
          <a:xfrm>
            <a:off x="2815591" y="5004000"/>
            <a:ext cx="7935281" cy="1331348"/>
          </a:xfrm>
          <a:prstGeom prst="rect">
            <a:avLst/>
          </a:prstGeom>
        </p:spPr>
        <p:txBody>
          <a:bodyPr lIns="130046" tIns="65023" rIns="130046" bIns="65023" anchor="t" anchorCtr="0"/>
          <a:lstStyle>
            <a:lvl1pPr algn="l">
              <a:lnSpc>
                <a:spcPts val="5333"/>
              </a:lnSpc>
              <a:defRPr sz="4600" baseline="0">
                <a:solidFill>
                  <a:schemeClr val="tx1"/>
                </a:solidFill>
              </a:defRPr>
            </a:lvl1pPr>
          </a:lstStyle>
          <a:p>
            <a:r>
              <a:rPr lang="nl-NL" smtClean="0"/>
              <a:t>Klik om de stijl te bewerken</a:t>
            </a:r>
            <a:endParaRPr lang="en-US" dirty="0"/>
          </a:p>
        </p:txBody>
      </p:sp>
      <p:sp>
        <p:nvSpPr>
          <p:cNvPr id="9" name="Tijdelijke aanduiding voor inhoud 2"/>
          <p:cNvSpPr>
            <a:spLocks noGrp="1"/>
          </p:cNvSpPr>
          <p:nvPr>
            <p:ph idx="1"/>
          </p:nvPr>
        </p:nvSpPr>
        <p:spPr>
          <a:xfrm>
            <a:off x="2815590" y="6804000"/>
            <a:ext cx="2457873" cy="409644"/>
          </a:xfrm>
          <a:prstGeom prst="rect">
            <a:avLst/>
          </a:prstGeom>
        </p:spPr>
        <p:txBody>
          <a:bodyPr lIns="127998" tIns="66559" rIns="130046" bIns="65023"/>
          <a:lstStyle>
            <a:lvl1pPr marL="257383" indent="-257383">
              <a:buFont typeface="Arial" pitchFamily="34" charset="0"/>
              <a:buNone/>
              <a:defRPr sz="2400"/>
            </a:lvl1pPr>
            <a:lvl2pPr marL="379301" indent="-325115">
              <a:buFont typeface="Arial" pitchFamily="34" charset="0"/>
              <a:buChar char="-"/>
              <a:defRPr/>
            </a:lvl2pPr>
            <a:lvl3pPr marL="514765" indent="-325115">
              <a:buFont typeface="Arial" pitchFamily="34" charset="0"/>
              <a:buChar char="-"/>
              <a:defRPr/>
            </a:lvl3pPr>
            <a:lvl4pPr marL="636683" indent="-325115">
              <a:buFont typeface="Arial" pitchFamily="34" charset="0"/>
              <a:buChar char="-"/>
              <a:defRPr/>
            </a:lvl4pPr>
            <a:lvl5pPr marL="772148" indent="-325115">
              <a:buFont typeface="Arial" pitchFamily="34" charset="0"/>
              <a:buChar char="-"/>
              <a:defRPr/>
            </a:lvl5pPr>
          </a:lstStyle>
          <a:p>
            <a:pPr lvl="0"/>
            <a:r>
              <a:rPr lang="nl-NL" smtClean="0"/>
              <a:t>Klik om de modelstijlen te bewerken</a:t>
            </a:r>
          </a:p>
        </p:txBody>
      </p:sp>
      <p:sp>
        <p:nvSpPr>
          <p:cNvPr id="11" name="Tijdelijke aanduiding voor inhoud 2"/>
          <p:cNvSpPr>
            <a:spLocks noGrp="1"/>
          </p:cNvSpPr>
          <p:nvPr>
            <p:ph idx="10"/>
          </p:nvPr>
        </p:nvSpPr>
        <p:spPr>
          <a:xfrm>
            <a:off x="2815590" y="7236000"/>
            <a:ext cx="2457873" cy="409646"/>
          </a:xfrm>
          <a:prstGeom prst="rect">
            <a:avLst/>
          </a:prstGeom>
        </p:spPr>
        <p:txBody>
          <a:bodyPr lIns="127998" tIns="66559" rIns="130046" bIns="65023"/>
          <a:lstStyle>
            <a:lvl1pPr marL="257383" indent="-257383">
              <a:buFont typeface="Arial" pitchFamily="34" charset="0"/>
              <a:buNone/>
              <a:defRPr sz="2400"/>
            </a:lvl1pPr>
            <a:lvl2pPr marL="379301" indent="-325115">
              <a:buFont typeface="Arial" pitchFamily="34" charset="0"/>
              <a:buChar char="-"/>
              <a:defRPr/>
            </a:lvl2pPr>
            <a:lvl3pPr marL="514765" indent="-325115">
              <a:buFont typeface="Arial" pitchFamily="34" charset="0"/>
              <a:buChar char="-"/>
              <a:defRPr/>
            </a:lvl3pPr>
            <a:lvl4pPr marL="636683" indent="-325115">
              <a:buFont typeface="Arial" pitchFamily="34" charset="0"/>
              <a:buChar char="-"/>
              <a:defRPr/>
            </a:lvl4pPr>
            <a:lvl5pPr marL="772148" indent="-325115">
              <a:buFont typeface="Arial" pitchFamily="34" charset="0"/>
              <a:buChar char="-"/>
              <a:defRPr/>
            </a:lvl5pPr>
          </a:lstStyle>
          <a:p>
            <a:pPr lvl="0"/>
            <a:r>
              <a:rPr lang="nl-NL" smtClean="0"/>
              <a:t>Klik om de modelstijlen te bewerken</a:t>
            </a:r>
          </a:p>
        </p:txBody>
      </p:sp>
      <p:sp>
        <p:nvSpPr>
          <p:cNvPr id="12" name="Tijdelijke aanduiding voor inhoud 2"/>
          <p:cNvSpPr>
            <a:spLocks noGrp="1"/>
          </p:cNvSpPr>
          <p:nvPr>
            <p:ph idx="11"/>
          </p:nvPr>
        </p:nvSpPr>
        <p:spPr>
          <a:xfrm>
            <a:off x="5273463" y="6804000"/>
            <a:ext cx="5405401" cy="409646"/>
          </a:xfrm>
          <a:prstGeom prst="rect">
            <a:avLst/>
          </a:prstGeom>
        </p:spPr>
        <p:txBody>
          <a:bodyPr lIns="127998" tIns="66559" rIns="130046" bIns="65023"/>
          <a:lstStyle>
            <a:lvl1pPr marL="257383" indent="-257383">
              <a:buFont typeface="Arial" pitchFamily="34" charset="0"/>
              <a:buNone/>
              <a:defRPr sz="2400"/>
            </a:lvl1pPr>
            <a:lvl2pPr marL="379301" indent="-325115">
              <a:buFont typeface="Arial" pitchFamily="34" charset="0"/>
              <a:buChar char="-"/>
              <a:defRPr/>
            </a:lvl2pPr>
            <a:lvl3pPr marL="514765" indent="-325115">
              <a:buFont typeface="Arial" pitchFamily="34" charset="0"/>
              <a:buChar char="-"/>
              <a:defRPr/>
            </a:lvl3pPr>
            <a:lvl4pPr marL="636683" indent="-325115">
              <a:buFont typeface="Arial" pitchFamily="34" charset="0"/>
              <a:buChar char="-"/>
              <a:defRPr/>
            </a:lvl4pPr>
            <a:lvl5pPr marL="772148" indent="-325115">
              <a:buFont typeface="Arial" pitchFamily="34" charset="0"/>
              <a:buChar char="-"/>
              <a:defRPr/>
            </a:lvl5pPr>
          </a:lstStyle>
          <a:p>
            <a:pPr lvl="0"/>
            <a:r>
              <a:rPr lang="nl-NL" smtClean="0"/>
              <a:t>Klik om de modelstijlen te bewerken</a:t>
            </a:r>
          </a:p>
        </p:txBody>
      </p:sp>
    </p:spTree>
    <p:extLst>
      <p:ext uri="{BB962C8B-B14F-4D97-AF65-F5344CB8AC3E}">
        <p14:creationId xmlns:p14="http://schemas.microsoft.com/office/powerpoint/2010/main" val="41258994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D8063206-2B44-4D0E-9467-E63B845F0753}" type="datetimeFigureOut">
              <a:rPr lang="nl-NL" smtClean="0"/>
              <a:pPr>
                <a:defRPr/>
              </a:pPr>
              <a:t>28-9-2015</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AA1191CC-F740-4191-8EAA-21844D45E606}" type="slidenum">
              <a:rPr lang="nl-NL"/>
              <a:pPr>
                <a:defRPr/>
              </a:pPr>
              <a:t>‹nr.›</a:t>
            </a:fld>
            <a:endParaRPr lang="nl-NL" dirty="0"/>
          </a:p>
        </p:txBody>
      </p:sp>
    </p:spTree>
    <p:extLst>
      <p:ext uri="{BB962C8B-B14F-4D97-AF65-F5344CB8AC3E}">
        <p14:creationId xmlns:p14="http://schemas.microsoft.com/office/powerpoint/2010/main" val="288582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80B384F2-17CD-424C-8985-08B15C720407}" type="datetimeFigureOut">
              <a:rPr lang="nl-NL" smtClean="0"/>
              <a:pPr>
                <a:defRPr/>
              </a:pPr>
              <a:t>28-9-2015</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1B7243C8-739E-461F-9E15-4C108B6C3D6D}" type="slidenum">
              <a:rPr lang="nl-NL"/>
              <a:pPr>
                <a:defRPr/>
              </a:pPr>
              <a:t>‹nr.›</a:t>
            </a:fld>
            <a:endParaRPr lang="nl-NL" dirty="0"/>
          </a:p>
        </p:txBody>
      </p:sp>
    </p:spTree>
    <p:extLst>
      <p:ext uri="{BB962C8B-B14F-4D97-AF65-F5344CB8AC3E}">
        <p14:creationId xmlns:p14="http://schemas.microsoft.com/office/powerpoint/2010/main" val="3497873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50241" y="388338"/>
            <a:ext cx="4278490" cy="1652693"/>
          </a:xfrm>
        </p:spPr>
        <p:txBody>
          <a:bodyPr anchor="b"/>
          <a:lstStyle>
            <a:lvl1pPr algn="l">
              <a:defRPr sz="2800" b="1"/>
            </a:lvl1pPr>
          </a:lstStyle>
          <a:p>
            <a:r>
              <a:rPr lang="nl-NL" smtClean="0"/>
              <a:t>Klik om de stijl te bewerken</a:t>
            </a:r>
            <a:endParaRPr lang="nl-NL"/>
          </a:p>
        </p:txBody>
      </p:sp>
      <p:sp>
        <p:nvSpPr>
          <p:cNvPr id="3" name="Tijdelijke aanduiding voor inhoud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34B16982-13F5-4671-940A-C0CA92690798}" type="datetimeFigureOut">
              <a:rPr lang="nl-NL" smtClean="0"/>
              <a:pPr>
                <a:defRPr/>
              </a:pPr>
              <a:t>28-9-2015</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B3C1013-1691-462B-A88D-76622DE7B970}" type="slidenum">
              <a:rPr lang="nl-NL"/>
              <a:pPr>
                <a:defRPr/>
              </a:pPr>
              <a:t>‹nr.›</a:t>
            </a:fld>
            <a:endParaRPr lang="nl-NL" dirty="0"/>
          </a:p>
        </p:txBody>
      </p:sp>
    </p:spTree>
    <p:extLst>
      <p:ext uri="{BB962C8B-B14F-4D97-AF65-F5344CB8AC3E}">
        <p14:creationId xmlns:p14="http://schemas.microsoft.com/office/powerpoint/2010/main" val="3224545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549032" y="6827520"/>
            <a:ext cx="7802880" cy="806027"/>
          </a:xfrm>
        </p:spPr>
        <p:txBody>
          <a:bodyPr anchor="b"/>
          <a:lstStyle>
            <a:lvl1pPr algn="l">
              <a:defRPr sz="28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549032" y="871502"/>
            <a:ext cx="7802880" cy="5852160"/>
          </a:xfrm>
        </p:spPr>
        <p:txBody>
          <a:bodyPr rtlCol="0">
            <a:normAutofit/>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nl-NL" noProof="0" dirty="0"/>
          </a:p>
        </p:txBody>
      </p:sp>
      <p:sp>
        <p:nvSpPr>
          <p:cNvPr id="4" name="Tijdelijke aanduiding voor tekst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C7955748-08DD-41DD-9486-3F733022DCD1}" type="datetimeFigureOut">
              <a:rPr lang="nl-NL" smtClean="0"/>
              <a:pPr>
                <a:defRPr/>
              </a:pPr>
              <a:t>28-9-2015</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5FCA662F-94BB-421F-9026-E8F359672F25}" type="slidenum">
              <a:rPr lang="nl-NL"/>
              <a:pPr>
                <a:defRPr/>
              </a:pPr>
              <a:t>‹nr.›</a:t>
            </a:fld>
            <a:endParaRPr lang="nl-NL" dirty="0"/>
          </a:p>
        </p:txBody>
      </p:sp>
    </p:spTree>
    <p:extLst>
      <p:ext uri="{BB962C8B-B14F-4D97-AF65-F5344CB8AC3E}">
        <p14:creationId xmlns:p14="http://schemas.microsoft.com/office/powerpoint/2010/main" val="2092470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07F0441E-84E8-4805-A9B2-4DF4A3A7486C}" type="datetimeFigureOut">
              <a:rPr lang="nl-NL" smtClean="0"/>
              <a:pPr>
                <a:defRPr/>
              </a:pPr>
              <a:t>28-9-2015</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A6F9259-DC43-4036-B9A4-4C6B6F44BA46}" type="slidenum">
              <a:rPr lang="nl-NL"/>
              <a:pPr>
                <a:defRPr/>
              </a:pPr>
              <a:t>‹nr.›</a:t>
            </a:fld>
            <a:endParaRPr lang="nl-NL" dirty="0"/>
          </a:p>
        </p:txBody>
      </p:sp>
    </p:spTree>
    <p:extLst>
      <p:ext uri="{BB962C8B-B14F-4D97-AF65-F5344CB8AC3E}">
        <p14:creationId xmlns:p14="http://schemas.microsoft.com/office/powerpoint/2010/main" val="421456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428480" y="390597"/>
            <a:ext cx="2926080" cy="8322169"/>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50240" y="390597"/>
            <a:ext cx="8561493" cy="8322169"/>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22540714-D021-45BD-AFDF-A638E49292CB}" type="datetimeFigureOut">
              <a:rPr lang="nl-NL" smtClean="0"/>
              <a:pPr>
                <a:defRPr/>
              </a:pPr>
              <a:t>28-9-2015</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A064428D-A1FD-4C4C-881A-2481BCAD7F1D}" type="slidenum">
              <a:rPr lang="nl-NL"/>
              <a:pPr>
                <a:defRPr/>
              </a:pPr>
              <a:t>‹nr.›</a:t>
            </a:fld>
            <a:endParaRPr lang="nl-NL" dirty="0"/>
          </a:p>
        </p:txBody>
      </p:sp>
    </p:spTree>
    <p:extLst>
      <p:ext uri="{BB962C8B-B14F-4D97-AF65-F5344CB8AC3E}">
        <p14:creationId xmlns:p14="http://schemas.microsoft.com/office/powerpoint/2010/main" val="15260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75360" y="3029939"/>
            <a:ext cx="11054080" cy="2090702"/>
          </a:xfrm>
        </p:spPr>
        <p:txBody>
          <a:bodyPr/>
          <a:lstStyle/>
          <a:p>
            <a:r>
              <a:rPr lang="nl-NL" smtClean="0"/>
              <a:t>Klik om de stijl te bewerken</a:t>
            </a:r>
            <a:endParaRPr lang="nl-NL"/>
          </a:p>
        </p:txBody>
      </p:sp>
      <p:sp>
        <p:nvSpPr>
          <p:cNvPr id="3" name="Ondertitel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E96EDC52-F7DA-4C4A-916C-F32952BBB3DF}"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579918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50875" y="916359"/>
            <a:ext cx="11703050" cy="720081"/>
          </a:xfrm>
        </p:spPr>
        <p:txBody>
          <a:bodyPr/>
          <a:lstStyle>
            <a:lvl1pPr algn="l">
              <a:defRPr sz="2800" b="1">
                <a:latin typeface="Arial" panose="020B0604020202020204" pitchFamily="34" charset="0"/>
                <a:cs typeface="Arial" panose="020B0604020202020204" pitchFamily="34" charset="0"/>
              </a:defRPr>
            </a:lvl1pPr>
          </a:lstStyle>
          <a:p>
            <a:r>
              <a:rPr lang="nl-NL" dirty="0" smtClean="0"/>
              <a:t>Klik om de stijl te bewerken</a:t>
            </a:r>
            <a:endParaRPr lang="nl-NL" dirty="0"/>
          </a:p>
        </p:txBody>
      </p:sp>
      <p:sp>
        <p:nvSpPr>
          <p:cNvPr id="3" name="Tijdelijke aanduiding voor inhoud 2"/>
          <p:cNvSpPr>
            <a:spLocks noGrp="1"/>
          </p:cNvSpPr>
          <p:nvPr>
            <p:ph idx="1"/>
          </p:nvPr>
        </p:nvSpPr>
        <p:spPr>
          <a:xfrm>
            <a:off x="650875" y="1852465"/>
            <a:ext cx="11703050" cy="6859736"/>
          </a:xfrm>
        </p:spPr>
        <p:txBody>
          <a:bodyPr/>
          <a:lstStyle>
            <a:lvl1pPr marL="180975" indent="-180975" algn="l">
              <a:defRPr sz="1400">
                <a:latin typeface="Arial" panose="020B0604020202020204" pitchFamily="34" charset="0"/>
                <a:cs typeface="Arial" panose="020B0604020202020204" pitchFamily="34" charset="0"/>
              </a:defRPr>
            </a:lvl1pPr>
            <a:lvl2pPr marL="650875" indent="0" algn="l">
              <a:buNone/>
              <a:defRPr sz="1400">
                <a:latin typeface="Arial" panose="020B0604020202020204" pitchFamily="34" charset="0"/>
                <a:cs typeface="Arial" panose="020B0604020202020204" pitchFamily="34" charset="0"/>
              </a:defRPr>
            </a:lvl2pPr>
            <a:lvl3pPr marL="1300163" indent="0" algn="l">
              <a:buNone/>
              <a:defRPr sz="1400">
                <a:latin typeface="Arial" panose="020B0604020202020204" pitchFamily="34" charset="0"/>
                <a:cs typeface="Arial" panose="020B0604020202020204" pitchFamily="34" charset="0"/>
              </a:defRPr>
            </a:lvl3pPr>
            <a:lvl4pPr marL="1951038" indent="0" algn="l">
              <a:buNone/>
              <a:defRPr sz="1400">
                <a:latin typeface="Arial" panose="020B0604020202020204" pitchFamily="34" charset="0"/>
                <a:cs typeface="Arial" panose="020B0604020202020204" pitchFamily="34" charset="0"/>
              </a:defRPr>
            </a:lvl4pPr>
            <a:lvl5pPr algn="l">
              <a:defRPr sz="1400">
                <a:latin typeface="Arial" panose="020B0604020202020204" pitchFamily="34" charset="0"/>
                <a:cs typeface="Arial" panose="020B0604020202020204" pitchFamily="34" charset="0"/>
              </a:defRPr>
            </a:lvl5pPr>
          </a:lstStyle>
          <a:p>
            <a:pPr lvl="0"/>
            <a:r>
              <a:rPr lang="nl-NL" dirty="0" smtClean="0"/>
              <a:t>Klik om de modelstijlen te bewerken</a:t>
            </a:r>
          </a:p>
        </p:txBody>
      </p:sp>
      <p:sp>
        <p:nvSpPr>
          <p:cNvPr id="5" name="Tijdelijke aanduiding voor voettekst 4"/>
          <p:cNvSpPr>
            <a:spLocks noGrp="1"/>
          </p:cNvSpPr>
          <p:nvPr>
            <p:ph type="ftr" sz="quarter" idx="11"/>
          </p:nvPr>
        </p:nvSpPr>
        <p:spPr>
          <a:xfrm>
            <a:off x="8518624" y="33586"/>
            <a:ext cx="4117975" cy="519112"/>
          </a:xfrm>
        </p:spPr>
        <p:txBody>
          <a:bodyPr/>
          <a:lstStyle>
            <a:lvl1pPr algn="r">
              <a:defRPr sz="1400"/>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sz="1400"/>
            </a:lvl1pPr>
          </a:lstStyle>
          <a:p>
            <a:pPr>
              <a:defRPr/>
            </a:pPr>
            <a:fld id="{F8F32F3D-476E-4A8E-AE38-9F78CF6FF178}" type="slidenum">
              <a:rPr lang="nl-NL" smtClean="0">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13037164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27290" y="6267592"/>
            <a:ext cx="11054080" cy="1937173"/>
          </a:xfrm>
        </p:spPr>
        <p:txBody>
          <a:bodyPr anchor="t"/>
          <a:lstStyle>
            <a:lvl1pPr algn="l">
              <a:defRPr sz="57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E3858A8E-146A-4D78-8786-6260411278AB}"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2294919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B2A7D95E-9549-4610-9658-59CBC38CE0F7}"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1160048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cherm 2">
    <p:spTree>
      <p:nvGrpSpPr>
        <p:cNvPr id="1" name=""/>
        <p:cNvGrpSpPr/>
        <p:nvPr/>
      </p:nvGrpSpPr>
      <p:grpSpPr>
        <a:xfrm>
          <a:off x="0" y="0"/>
          <a:ext cx="0" cy="0"/>
          <a:chOff x="0" y="0"/>
          <a:chExt cx="0" cy="0"/>
        </a:xfrm>
      </p:grpSpPr>
      <p:pic>
        <p:nvPicPr>
          <p:cNvPr id="6" name="Afbeelding 3" descr="#VRT_titelscherm_2_def.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815591" y="5004000"/>
            <a:ext cx="7935281" cy="1331348"/>
          </a:xfrm>
          <a:prstGeom prst="rect">
            <a:avLst/>
          </a:prstGeom>
        </p:spPr>
        <p:txBody>
          <a:bodyPr lIns="130046" tIns="65023" rIns="130046" bIns="65023" anchor="t" anchorCtr="0"/>
          <a:lstStyle>
            <a:lvl1pPr algn="l">
              <a:lnSpc>
                <a:spcPts val="5333"/>
              </a:lnSpc>
              <a:defRPr sz="4600" baseline="0">
                <a:solidFill>
                  <a:schemeClr val="tx1"/>
                </a:solidFill>
              </a:defRPr>
            </a:lvl1pPr>
          </a:lstStyle>
          <a:p>
            <a:r>
              <a:rPr lang="nl-NL" smtClean="0"/>
              <a:t>Klik om de stijl te bewerken</a:t>
            </a:r>
            <a:endParaRPr lang="en-US" dirty="0"/>
          </a:p>
        </p:txBody>
      </p:sp>
      <p:sp>
        <p:nvSpPr>
          <p:cNvPr id="9" name="Tijdelijke aanduiding voor inhoud 2"/>
          <p:cNvSpPr>
            <a:spLocks noGrp="1"/>
          </p:cNvSpPr>
          <p:nvPr>
            <p:ph idx="1"/>
          </p:nvPr>
        </p:nvSpPr>
        <p:spPr>
          <a:xfrm>
            <a:off x="2815590" y="6804000"/>
            <a:ext cx="2457873" cy="409644"/>
          </a:xfrm>
          <a:prstGeom prst="rect">
            <a:avLst/>
          </a:prstGeom>
        </p:spPr>
        <p:txBody>
          <a:bodyPr lIns="127998" tIns="66559" rIns="130046" bIns="65023"/>
          <a:lstStyle>
            <a:lvl1pPr marL="257383" indent="-257383">
              <a:buFont typeface="Arial" pitchFamily="34" charset="0"/>
              <a:buNone/>
              <a:defRPr sz="2400"/>
            </a:lvl1pPr>
            <a:lvl2pPr marL="379301" indent="-325115">
              <a:buFont typeface="Arial" pitchFamily="34" charset="0"/>
              <a:buChar char="-"/>
              <a:defRPr/>
            </a:lvl2pPr>
            <a:lvl3pPr marL="514765" indent="-325115">
              <a:buFont typeface="Arial" pitchFamily="34" charset="0"/>
              <a:buChar char="-"/>
              <a:defRPr/>
            </a:lvl3pPr>
            <a:lvl4pPr marL="636683" indent="-325115">
              <a:buFont typeface="Arial" pitchFamily="34" charset="0"/>
              <a:buChar char="-"/>
              <a:defRPr/>
            </a:lvl4pPr>
            <a:lvl5pPr marL="772148" indent="-325115">
              <a:buFont typeface="Arial" pitchFamily="34" charset="0"/>
              <a:buChar char="-"/>
              <a:defRPr/>
            </a:lvl5pPr>
          </a:lstStyle>
          <a:p>
            <a:pPr lvl="0"/>
            <a:r>
              <a:rPr lang="nl-NL" smtClean="0"/>
              <a:t>Klik om de modelstijlen te bewerken</a:t>
            </a:r>
          </a:p>
        </p:txBody>
      </p:sp>
      <p:sp>
        <p:nvSpPr>
          <p:cNvPr id="11" name="Tijdelijke aanduiding voor inhoud 2"/>
          <p:cNvSpPr>
            <a:spLocks noGrp="1"/>
          </p:cNvSpPr>
          <p:nvPr>
            <p:ph idx="10"/>
          </p:nvPr>
        </p:nvSpPr>
        <p:spPr>
          <a:xfrm>
            <a:off x="2815590" y="7236000"/>
            <a:ext cx="2457873" cy="409646"/>
          </a:xfrm>
          <a:prstGeom prst="rect">
            <a:avLst/>
          </a:prstGeom>
        </p:spPr>
        <p:txBody>
          <a:bodyPr lIns="127998" tIns="66559" rIns="130046" bIns="65023"/>
          <a:lstStyle>
            <a:lvl1pPr marL="257383" indent="-257383">
              <a:buFont typeface="Arial" pitchFamily="34" charset="0"/>
              <a:buNone/>
              <a:defRPr sz="2400"/>
            </a:lvl1pPr>
            <a:lvl2pPr marL="379301" indent="-325115">
              <a:buFont typeface="Arial" pitchFamily="34" charset="0"/>
              <a:buChar char="-"/>
              <a:defRPr/>
            </a:lvl2pPr>
            <a:lvl3pPr marL="514765" indent="-325115">
              <a:buFont typeface="Arial" pitchFamily="34" charset="0"/>
              <a:buChar char="-"/>
              <a:defRPr/>
            </a:lvl3pPr>
            <a:lvl4pPr marL="636683" indent="-325115">
              <a:buFont typeface="Arial" pitchFamily="34" charset="0"/>
              <a:buChar char="-"/>
              <a:defRPr/>
            </a:lvl4pPr>
            <a:lvl5pPr marL="772148" indent="-325115">
              <a:buFont typeface="Arial" pitchFamily="34" charset="0"/>
              <a:buChar char="-"/>
              <a:defRPr/>
            </a:lvl5pPr>
          </a:lstStyle>
          <a:p>
            <a:pPr lvl="0"/>
            <a:r>
              <a:rPr lang="nl-NL" smtClean="0"/>
              <a:t>Klik om de modelstijlen te bewerken</a:t>
            </a:r>
          </a:p>
        </p:txBody>
      </p:sp>
      <p:sp>
        <p:nvSpPr>
          <p:cNvPr id="12" name="Tijdelijke aanduiding voor inhoud 2"/>
          <p:cNvSpPr>
            <a:spLocks noGrp="1"/>
          </p:cNvSpPr>
          <p:nvPr>
            <p:ph idx="11"/>
          </p:nvPr>
        </p:nvSpPr>
        <p:spPr>
          <a:xfrm>
            <a:off x="5273463" y="6804000"/>
            <a:ext cx="5405401" cy="409646"/>
          </a:xfrm>
          <a:prstGeom prst="rect">
            <a:avLst/>
          </a:prstGeom>
        </p:spPr>
        <p:txBody>
          <a:bodyPr lIns="127998" tIns="66559" rIns="130046" bIns="65023"/>
          <a:lstStyle>
            <a:lvl1pPr marL="257383" indent="-257383">
              <a:buFont typeface="Arial" pitchFamily="34" charset="0"/>
              <a:buNone/>
              <a:defRPr sz="2400"/>
            </a:lvl1pPr>
            <a:lvl2pPr marL="379301" indent="-325115">
              <a:buFont typeface="Arial" pitchFamily="34" charset="0"/>
              <a:buChar char="-"/>
              <a:defRPr/>
            </a:lvl2pPr>
            <a:lvl3pPr marL="514765" indent="-325115">
              <a:buFont typeface="Arial" pitchFamily="34" charset="0"/>
              <a:buChar char="-"/>
              <a:defRPr/>
            </a:lvl3pPr>
            <a:lvl4pPr marL="636683" indent="-325115">
              <a:buFont typeface="Arial" pitchFamily="34" charset="0"/>
              <a:buChar char="-"/>
              <a:defRPr/>
            </a:lvl4pPr>
            <a:lvl5pPr marL="772148" indent="-325115">
              <a:buFont typeface="Arial" pitchFamily="34" charset="0"/>
              <a:buChar char="-"/>
              <a:defRPr/>
            </a:lvl5pPr>
          </a:lstStyle>
          <a:p>
            <a:pPr lvl="0"/>
            <a:r>
              <a:rPr lang="nl-NL" smtClean="0"/>
              <a:t>Klik om de modelstijlen te bewerken</a:t>
            </a:r>
          </a:p>
        </p:txBody>
      </p:sp>
      <p:sp>
        <p:nvSpPr>
          <p:cNvPr id="8" name="Tijdelijke aanduiding voor inhoud 2"/>
          <p:cNvSpPr>
            <a:spLocks noGrp="1"/>
          </p:cNvSpPr>
          <p:nvPr>
            <p:ph idx="12"/>
          </p:nvPr>
        </p:nvSpPr>
        <p:spPr>
          <a:xfrm>
            <a:off x="5252864" y="7240364"/>
            <a:ext cx="5405401" cy="409646"/>
          </a:xfrm>
          <a:prstGeom prst="rect">
            <a:avLst/>
          </a:prstGeom>
        </p:spPr>
        <p:txBody>
          <a:bodyPr lIns="127998" tIns="66559" rIns="130046" bIns="65023"/>
          <a:lstStyle>
            <a:lvl1pPr marL="257383" indent="-257383">
              <a:buFont typeface="Arial" pitchFamily="34" charset="0"/>
              <a:buNone/>
              <a:defRPr sz="2400"/>
            </a:lvl1pPr>
            <a:lvl2pPr marL="379301" indent="-325115">
              <a:buFont typeface="Arial" pitchFamily="34" charset="0"/>
              <a:buChar char="-"/>
              <a:defRPr/>
            </a:lvl2pPr>
            <a:lvl3pPr marL="514765" indent="-325115">
              <a:buFont typeface="Arial" pitchFamily="34" charset="0"/>
              <a:buChar char="-"/>
              <a:defRPr/>
            </a:lvl3pPr>
            <a:lvl4pPr marL="636683" indent="-325115">
              <a:buFont typeface="Arial" pitchFamily="34" charset="0"/>
              <a:buChar char="-"/>
              <a:defRPr/>
            </a:lvl4pPr>
            <a:lvl5pPr marL="772148" indent="-325115">
              <a:buFont typeface="Arial" pitchFamily="34" charset="0"/>
              <a:buChar char="-"/>
              <a:defRPr/>
            </a:lvl5pPr>
          </a:lstStyle>
          <a:p>
            <a:pPr lvl="0"/>
            <a:r>
              <a:rPr lang="nl-NL" smtClean="0"/>
              <a:t>Klik om de modelstijlen te bewerken</a:t>
            </a:r>
          </a:p>
        </p:txBody>
      </p:sp>
    </p:spTree>
    <p:extLst>
      <p:ext uri="{BB962C8B-B14F-4D97-AF65-F5344CB8AC3E}">
        <p14:creationId xmlns:p14="http://schemas.microsoft.com/office/powerpoint/2010/main" val="521523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nl-NL" smtClean="0"/>
              <a:t>Klik om de modelstijlen te bewerken</a:t>
            </a:r>
          </a:p>
        </p:txBody>
      </p:sp>
      <p:sp>
        <p:nvSpPr>
          <p:cNvPr id="4" name="Tijdelijke aanduiding voor inhoud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nl-NL" smtClean="0"/>
              <a:t>Klik om de modelstijlen te bewerken</a:t>
            </a:r>
          </a:p>
        </p:txBody>
      </p:sp>
      <p:sp>
        <p:nvSpPr>
          <p:cNvPr id="6" name="Tijdelijke aanduiding voor inhoud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8"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713BCC5B-A063-414F-964F-3437D232F828}"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2278680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4"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A1191CC-F740-4191-8EAA-21844D45E606}"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2232417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3"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1B7243C8-739E-461F-9E15-4C108B6C3D6D}"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2455047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50241" y="388338"/>
            <a:ext cx="4278490" cy="1652693"/>
          </a:xfrm>
        </p:spPr>
        <p:txBody>
          <a:bodyPr anchor="b"/>
          <a:lstStyle>
            <a:lvl1pPr algn="l">
              <a:defRPr sz="2800" b="1"/>
            </a:lvl1pPr>
          </a:lstStyle>
          <a:p>
            <a:r>
              <a:rPr lang="nl-NL" smtClean="0"/>
              <a:t>Klik om de stijl te bewerken</a:t>
            </a:r>
            <a:endParaRPr lang="nl-NL"/>
          </a:p>
        </p:txBody>
      </p:sp>
      <p:sp>
        <p:nvSpPr>
          <p:cNvPr id="3" name="Tijdelijke aanduiding voor inhoud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nl-NL" smtClean="0"/>
              <a:t>Klik om de modelstijlen te bewerken</a:t>
            </a:r>
          </a:p>
        </p:txBody>
      </p:sp>
      <p:sp>
        <p:nvSpPr>
          <p:cNvPr id="5"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3B3C1013-1691-462B-A88D-76622DE7B970}"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4596500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549032" y="6827520"/>
            <a:ext cx="7802880" cy="806027"/>
          </a:xfrm>
        </p:spPr>
        <p:txBody>
          <a:bodyPr anchor="b"/>
          <a:lstStyle>
            <a:lvl1pPr algn="l">
              <a:defRPr sz="28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2549032" y="871502"/>
            <a:ext cx="7802880" cy="5852160"/>
          </a:xfrm>
        </p:spPr>
        <p:txBody>
          <a:bodyPr rtlCol="0">
            <a:normAutofit/>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nl-NL" noProof="0" dirty="0"/>
          </a:p>
        </p:txBody>
      </p:sp>
      <p:sp>
        <p:nvSpPr>
          <p:cNvPr id="4" name="Tijdelijke aanduiding voor tekst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nl-NL" smtClean="0"/>
              <a:t>Klik om de modelstijlen te bewerken</a:t>
            </a:r>
          </a:p>
        </p:txBody>
      </p:sp>
      <p:sp>
        <p:nvSpPr>
          <p:cNvPr id="5"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6"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FCA662F-94BB-421F-9026-E8F359672F25}"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1035169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A6F9259-DC43-4036-B9A4-4C6B6F44BA46}"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1393710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428480" y="390597"/>
            <a:ext cx="2926080" cy="8322169"/>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50240" y="390597"/>
            <a:ext cx="8561493" cy="8322169"/>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650875" y="9040813"/>
            <a:ext cx="3033713" cy="519112"/>
          </a:xfrm>
          <a:prstGeom prst="rect">
            <a:avLst/>
          </a:prstGeom>
        </p:spPr>
        <p:txBody>
          <a:bodyPr/>
          <a:lstStyle>
            <a:lvl1pPr>
              <a:defRPr/>
            </a:lvl1pPr>
          </a:lstStyle>
          <a:p>
            <a:pPr>
              <a:defRPr/>
            </a:pPr>
            <a:endParaRPr lang="nl-NL" dirty="0">
              <a:solidFill>
                <a:prstClr val="black"/>
              </a:solidFill>
            </a:endParaRPr>
          </a:p>
        </p:txBody>
      </p:sp>
      <p:sp>
        <p:nvSpPr>
          <p:cNvPr id="5" name="Tijdelijke aanduiding voor voettekst 4"/>
          <p:cNvSpPr>
            <a:spLocks noGrp="1"/>
          </p:cNvSpPr>
          <p:nvPr>
            <p:ph type="ftr" sz="quarter" idx="11"/>
          </p:nvPr>
        </p:nvSpPr>
        <p:spPr/>
        <p:txBody>
          <a:bodyPr/>
          <a:lstStyle>
            <a:lvl1pPr>
              <a:defRPr/>
            </a:lvl1pPr>
          </a:lstStyle>
          <a:p>
            <a:pPr>
              <a:defRPr/>
            </a:pPr>
            <a:r>
              <a:rPr lang="nl-NL" smtClean="0">
                <a:solidFill>
                  <a:prstClr val="black">
                    <a:tint val="75000"/>
                  </a:prstClr>
                </a:solidFill>
              </a:rPr>
              <a:t>T.b.v. Dagelijks Bestuur - 10 juni '15</a:t>
            </a:r>
            <a:endParaRPr lang="nl-NL" dirty="0">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A064428D-A1FD-4C4C-881A-2481BCAD7F1D}"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26764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oettekst 2"/>
          <p:cNvSpPr>
            <a:spLocks noGrp="1"/>
          </p:cNvSpPr>
          <p:nvPr>
            <p:ph type="ftr" sz="quarter" idx="10"/>
          </p:nvPr>
        </p:nvSpPr>
        <p:spPr/>
        <p:txBody>
          <a:bodyPr/>
          <a:lstStyle/>
          <a:p>
            <a:pPr>
              <a:defRPr/>
            </a:pPr>
            <a:r>
              <a:rPr lang="nl-NL" smtClean="0">
                <a:solidFill>
                  <a:prstClr val="black">
                    <a:tint val="75000"/>
                  </a:prstClr>
                </a:solidFill>
              </a:rPr>
              <a:t>T.b.v. Dagelijks Bestuur - 10 juni '15</a:t>
            </a:r>
            <a:endParaRPr lang="nl-NL">
              <a:solidFill>
                <a:prstClr val="black">
                  <a:tint val="75000"/>
                </a:prstClr>
              </a:solidFill>
            </a:endParaRPr>
          </a:p>
        </p:txBody>
      </p:sp>
      <p:sp>
        <p:nvSpPr>
          <p:cNvPr id="4" name="Tijdelijke aanduiding voor dianummer 3"/>
          <p:cNvSpPr>
            <a:spLocks noGrp="1"/>
          </p:cNvSpPr>
          <p:nvPr>
            <p:ph type="sldNum" sz="quarter" idx="11"/>
          </p:nvPr>
        </p:nvSpPr>
        <p:spPr/>
        <p:txBody>
          <a:bodyPr/>
          <a:lstStyle/>
          <a:p>
            <a:pPr>
              <a:defRPr/>
            </a:pPr>
            <a:fld id="{6EDA98CB-CFF3-4439-8718-8CFC707B1FEC}" type="slidenum">
              <a:rPr lang="nl-NL">
                <a:solidFill>
                  <a:prstClr val="black">
                    <a:tint val="75000"/>
                  </a:prstClr>
                </a:solidFill>
              </a:rPr>
              <a:pPr>
                <a:defRPr/>
              </a:pPr>
              <a:t>‹nr.›</a:t>
            </a:fld>
            <a:endParaRPr lang="nl-NL" dirty="0">
              <a:solidFill>
                <a:prstClr val="black">
                  <a:tint val="75000"/>
                </a:prstClr>
              </a:solidFill>
            </a:endParaRPr>
          </a:p>
        </p:txBody>
      </p:sp>
    </p:spTree>
    <p:extLst>
      <p:ext uri="{BB962C8B-B14F-4D97-AF65-F5344CB8AC3E}">
        <p14:creationId xmlns:p14="http://schemas.microsoft.com/office/powerpoint/2010/main" val="868237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psomming">
    <p:spTree>
      <p:nvGrpSpPr>
        <p:cNvPr id="1" name=""/>
        <p:cNvGrpSpPr/>
        <p:nvPr/>
      </p:nvGrpSpPr>
      <p:grpSpPr>
        <a:xfrm>
          <a:off x="0" y="0"/>
          <a:ext cx="0" cy="0"/>
          <a:chOff x="0" y="0"/>
          <a:chExt cx="0" cy="0"/>
        </a:xfrm>
      </p:grpSpPr>
      <p:pic>
        <p:nvPicPr>
          <p:cNvPr id="4" name="Afbeelding 8" descr="Background_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1969200" y="1904400"/>
            <a:ext cx="10797896" cy="740152"/>
          </a:xfrm>
          <a:prstGeom prst="rect">
            <a:avLst/>
          </a:prstGeom>
        </p:spPr>
        <p:txBody>
          <a:bodyPr lIns="0" tIns="0" rIns="130046" bIns="65023"/>
          <a:lstStyle>
            <a:lvl1pPr marL="0" indent="0">
              <a:defRPr sz="4000"/>
            </a:lvl1pPr>
          </a:lstStyle>
          <a:p>
            <a:r>
              <a:rPr lang="nl-NL" smtClean="0"/>
              <a:t>Klik om de stijl te bewerken</a:t>
            </a:r>
            <a:endParaRPr lang="nl-NL" dirty="0"/>
          </a:p>
        </p:txBody>
      </p:sp>
      <p:sp>
        <p:nvSpPr>
          <p:cNvPr id="3" name="Tijdelijke aanduiding voor inhoud 2"/>
          <p:cNvSpPr>
            <a:spLocks noGrp="1"/>
          </p:cNvSpPr>
          <p:nvPr>
            <p:ph idx="1"/>
          </p:nvPr>
        </p:nvSpPr>
        <p:spPr>
          <a:xfrm>
            <a:off x="1969200" y="3150000"/>
            <a:ext cx="10797896" cy="5939860"/>
          </a:xfrm>
          <a:prstGeom prst="rect">
            <a:avLst/>
          </a:prstGeom>
        </p:spPr>
        <p:txBody>
          <a:bodyPr lIns="0" tIns="0" rIns="130046" bIns="65023"/>
          <a:lstStyle>
            <a:lvl1pPr marL="121918" indent="-121918">
              <a:buFont typeface="Arial" pitchFamily="34" charset="0"/>
              <a:buChar char="-"/>
              <a:defRPr sz="2400"/>
            </a:lvl1pPr>
            <a:lvl2pPr marL="457200" indent="-130949">
              <a:buFont typeface="Arial" pitchFamily="34" charset="0"/>
              <a:buChar char="-"/>
              <a:defRPr sz="2400"/>
            </a:lvl2pPr>
            <a:lvl3pPr marL="817200" indent="-124177">
              <a:buFont typeface="Arial" pitchFamily="34" charset="0"/>
              <a:buChar char="-"/>
              <a:defRPr sz="2400"/>
            </a:lvl3pPr>
            <a:lvl4pPr marL="1177200" indent="-130949">
              <a:buFont typeface="Arial" pitchFamily="34" charset="0"/>
              <a:buChar char="-"/>
              <a:defRPr sz="2400"/>
            </a:lvl4pPr>
            <a:lvl5pPr marL="1537200" indent="-124177">
              <a:buFont typeface="Arial" pitchFamily="34" charset="0"/>
              <a:buChar char="-"/>
              <a:defRPr sz="2400"/>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612126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afbeelding 1">
    <p:spTree>
      <p:nvGrpSpPr>
        <p:cNvPr id="1" name=""/>
        <p:cNvGrpSpPr/>
        <p:nvPr/>
      </p:nvGrpSpPr>
      <p:grpSpPr>
        <a:xfrm>
          <a:off x="0" y="0"/>
          <a:ext cx="0" cy="0"/>
          <a:chOff x="0" y="0"/>
          <a:chExt cx="0" cy="0"/>
        </a:xfrm>
      </p:grpSpPr>
      <p:pic>
        <p:nvPicPr>
          <p:cNvPr id="4" name="Afbeelding 8" descr="Background_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2"/>
          <p:cNvSpPr>
            <a:spLocks noGrp="1"/>
          </p:cNvSpPr>
          <p:nvPr>
            <p:ph type="pic" idx="1"/>
          </p:nvPr>
        </p:nvSpPr>
        <p:spPr>
          <a:xfrm>
            <a:off x="1669450" y="2726161"/>
            <a:ext cx="11335350" cy="7027440"/>
          </a:xfrm>
          <a:prstGeom prst="rect">
            <a:avLst/>
          </a:prstGeom>
        </p:spPr>
        <p:txBody>
          <a:bodyPr lIns="130046" tIns="65023" rIns="130046" bIns="65023"/>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r>
              <a:rPr lang="nl-NL" noProof="0" smtClean="0"/>
              <a:t>Klik op het pictogram als u een afbeelding wilt toevoegen</a:t>
            </a:r>
            <a:endParaRPr lang="en-US" noProof="0" dirty="0" smtClean="0"/>
          </a:p>
        </p:txBody>
      </p:sp>
      <p:sp>
        <p:nvSpPr>
          <p:cNvPr id="7" name="Titel 1"/>
          <p:cNvSpPr>
            <a:spLocks noGrp="1"/>
          </p:cNvSpPr>
          <p:nvPr>
            <p:ph type="title"/>
          </p:nvPr>
        </p:nvSpPr>
        <p:spPr>
          <a:xfrm>
            <a:off x="1969200" y="1904400"/>
            <a:ext cx="10797896" cy="740152"/>
          </a:xfrm>
          <a:prstGeom prst="rect">
            <a:avLst/>
          </a:prstGeom>
        </p:spPr>
        <p:txBody>
          <a:bodyPr lIns="0" tIns="0" rIns="130046" bIns="65023"/>
          <a:lstStyle>
            <a:lvl1pPr marL="0" indent="0">
              <a:defRPr sz="4000"/>
            </a:lvl1pPr>
          </a:lstStyle>
          <a:p>
            <a:r>
              <a:rPr lang="nl-NL" smtClean="0"/>
              <a:t>Klik om de stijl te bewerken</a:t>
            </a:r>
            <a:endParaRPr lang="nl-NL" dirty="0"/>
          </a:p>
        </p:txBody>
      </p:sp>
    </p:spTree>
    <p:extLst>
      <p:ext uri="{BB962C8B-B14F-4D97-AF65-F5344CB8AC3E}">
        <p14:creationId xmlns:p14="http://schemas.microsoft.com/office/powerpoint/2010/main" val="2566409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75360" y="3029939"/>
            <a:ext cx="11054080" cy="2090702"/>
          </a:xfrm>
        </p:spPr>
        <p:txBody>
          <a:bodyPr/>
          <a:lstStyle/>
          <a:p>
            <a:r>
              <a:rPr lang="nl-NL" smtClean="0"/>
              <a:t>Klik om de stijl te bewerken</a:t>
            </a:r>
            <a:endParaRPr lang="nl-NL"/>
          </a:p>
        </p:txBody>
      </p:sp>
      <p:sp>
        <p:nvSpPr>
          <p:cNvPr id="3" name="Ondertitel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C723DC04-4059-4519-87E7-1EE499E7D58B}" type="datetimeFigureOut">
              <a:rPr lang="nl-NL" smtClean="0"/>
              <a:pPr>
                <a:defRPr/>
              </a:pPr>
              <a:t>28-9-2015</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96EDC52-F7DA-4C4A-916C-F32952BBB3DF}" type="slidenum">
              <a:rPr lang="nl-NL"/>
              <a:pPr>
                <a:defRPr/>
              </a:pPr>
              <a:t>‹nr.›</a:t>
            </a:fld>
            <a:endParaRPr lang="nl-NL" dirty="0"/>
          </a:p>
        </p:txBody>
      </p:sp>
    </p:spTree>
    <p:extLst>
      <p:ext uri="{BB962C8B-B14F-4D97-AF65-F5344CB8AC3E}">
        <p14:creationId xmlns:p14="http://schemas.microsoft.com/office/powerpoint/2010/main" val="552833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B850C29B-C091-47D3-8139-B18E6027DEF6}" type="datetimeFigureOut">
              <a:rPr lang="nl-NL" smtClean="0"/>
              <a:pPr>
                <a:defRPr/>
              </a:pPr>
              <a:t>28-9-2015</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8F32F3D-476E-4A8E-AE38-9F78CF6FF178}" type="slidenum">
              <a:rPr lang="nl-NL"/>
              <a:pPr>
                <a:defRPr/>
              </a:pPr>
              <a:t>‹nr.›</a:t>
            </a:fld>
            <a:endParaRPr lang="nl-NL" dirty="0"/>
          </a:p>
        </p:txBody>
      </p:sp>
    </p:spTree>
    <p:extLst>
      <p:ext uri="{BB962C8B-B14F-4D97-AF65-F5344CB8AC3E}">
        <p14:creationId xmlns:p14="http://schemas.microsoft.com/office/powerpoint/2010/main" val="69418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27290" y="6267592"/>
            <a:ext cx="11054080" cy="1937173"/>
          </a:xfrm>
        </p:spPr>
        <p:txBody>
          <a:bodyPr anchor="t"/>
          <a:lstStyle>
            <a:lvl1pPr algn="l">
              <a:defRPr sz="57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1027290" y="4133993"/>
            <a:ext cx="11054080" cy="2133599"/>
          </a:xfrm>
        </p:spPr>
        <p:txBody>
          <a:bodyPr anchor="b"/>
          <a:lstStyle>
            <a:lvl1pPr marL="0" indent="0">
              <a:buNone/>
              <a:defRPr sz="2800">
                <a:solidFill>
                  <a:schemeClr val="tx1">
                    <a:tint val="75000"/>
                  </a:schemeClr>
                </a:solidFill>
              </a:defRPr>
            </a:lvl1pPr>
            <a:lvl2pPr marL="650230" indent="0">
              <a:buNone/>
              <a:defRPr sz="2600">
                <a:solidFill>
                  <a:schemeClr val="tx1">
                    <a:tint val="75000"/>
                  </a:schemeClr>
                </a:solidFill>
              </a:defRPr>
            </a:lvl2pPr>
            <a:lvl3pPr marL="1300460" indent="0">
              <a:buNone/>
              <a:defRPr sz="2300">
                <a:solidFill>
                  <a:schemeClr val="tx1">
                    <a:tint val="75000"/>
                  </a:schemeClr>
                </a:solidFill>
              </a:defRPr>
            </a:lvl3pPr>
            <a:lvl4pPr marL="1950690" indent="0">
              <a:buNone/>
              <a:defRPr sz="2000">
                <a:solidFill>
                  <a:schemeClr val="tx1">
                    <a:tint val="75000"/>
                  </a:schemeClr>
                </a:solidFill>
              </a:defRPr>
            </a:lvl4pPr>
            <a:lvl5pPr marL="2600919" indent="0">
              <a:buNone/>
              <a:defRPr sz="2000">
                <a:solidFill>
                  <a:schemeClr val="tx1">
                    <a:tint val="75000"/>
                  </a:schemeClr>
                </a:solidFill>
              </a:defRPr>
            </a:lvl5pPr>
            <a:lvl6pPr marL="3251149" indent="0">
              <a:buNone/>
              <a:defRPr sz="2000">
                <a:solidFill>
                  <a:schemeClr val="tx1">
                    <a:tint val="75000"/>
                  </a:schemeClr>
                </a:solidFill>
              </a:defRPr>
            </a:lvl6pPr>
            <a:lvl7pPr marL="3901379" indent="0">
              <a:buNone/>
              <a:defRPr sz="2000">
                <a:solidFill>
                  <a:schemeClr val="tx1">
                    <a:tint val="75000"/>
                  </a:schemeClr>
                </a:solidFill>
              </a:defRPr>
            </a:lvl7pPr>
            <a:lvl8pPr marL="4551609" indent="0">
              <a:buNone/>
              <a:defRPr sz="2000">
                <a:solidFill>
                  <a:schemeClr val="tx1">
                    <a:tint val="75000"/>
                  </a:schemeClr>
                </a:solidFill>
              </a:defRPr>
            </a:lvl8pPr>
            <a:lvl9pPr marL="5201839" indent="0">
              <a:buNone/>
              <a:defRPr sz="20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29237E57-C5FD-4D0E-8CC1-4EF26BC3067C}" type="datetimeFigureOut">
              <a:rPr lang="nl-NL" smtClean="0"/>
              <a:pPr>
                <a:defRPr/>
              </a:pPr>
              <a:t>28-9-2015</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E3858A8E-146A-4D78-8786-6260411278AB}" type="slidenum">
              <a:rPr lang="nl-NL"/>
              <a:pPr>
                <a:defRPr/>
              </a:pPr>
              <a:t>‹nr.›</a:t>
            </a:fld>
            <a:endParaRPr lang="nl-NL" dirty="0"/>
          </a:p>
        </p:txBody>
      </p:sp>
    </p:spTree>
    <p:extLst>
      <p:ext uri="{BB962C8B-B14F-4D97-AF65-F5344CB8AC3E}">
        <p14:creationId xmlns:p14="http://schemas.microsoft.com/office/powerpoint/2010/main" val="267418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50240"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610773" y="2275841"/>
            <a:ext cx="5743787" cy="6436925"/>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422A9324-463A-4CB4-927D-2416FEA8D047}" type="datetimeFigureOut">
              <a:rPr lang="nl-NL" smtClean="0"/>
              <a:pPr>
                <a:defRPr/>
              </a:pPr>
              <a:t>28-9-2015</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B2A7D95E-9549-4610-9658-59CBC38CE0F7}" type="slidenum">
              <a:rPr lang="nl-NL"/>
              <a:pPr>
                <a:defRPr/>
              </a:pPr>
              <a:t>‹nr.›</a:t>
            </a:fld>
            <a:endParaRPr lang="nl-NL" dirty="0"/>
          </a:p>
        </p:txBody>
      </p:sp>
    </p:spTree>
    <p:extLst>
      <p:ext uri="{BB962C8B-B14F-4D97-AF65-F5344CB8AC3E}">
        <p14:creationId xmlns:p14="http://schemas.microsoft.com/office/powerpoint/2010/main" val="192179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nl-NL" smtClean="0"/>
              <a:t>Klik om de modelstijlen te bewerken</a:t>
            </a:r>
          </a:p>
        </p:txBody>
      </p:sp>
      <p:sp>
        <p:nvSpPr>
          <p:cNvPr id="4" name="Tijdelijke aanduiding voor inhoud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nl-NL" smtClean="0"/>
              <a:t>Klik om de modelstijlen te bewerken</a:t>
            </a:r>
          </a:p>
        </p:txBody>
      </p:sp>
      <p:sp>
        <p:nvSpPr>
          <p:cNvPr id="6" name="Tijdelijke aanduiding voor inhoud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117AEF48-709C-44F4-9CB0-18356E8DCC52}" type="datetimeFigureOut">
              <a:rPr lang="nl-NL" smtClean="0"/>
              <a:pPr>
                <a:defRPr/>
              </a:pPr>
              <a:t>28-9-2015</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713BCC5B-A063-414F-964F-3437D232F828}" type="slidenum">
              <a:rPr lang="nl-NL"/>
              <a:pPr>
                <a:defRPr/>
              </a:pPr>
              <a:t>‹nr.›</a:t>
            </a:fld>
            <a:endParaRPr lang="nl-NL" dirty="0"/>
          </a:p>
        </p:txBody>
      </p:sp>
    </p:spTree>
    <p:extLst>
      <p:ext uri="{BB962C8B-B14F-4D97-AF65-F5344CB8AC3E}">
        <p14:creationId xmlns:p14="http://schemas.microsoft.com/office/powerpoint/2010/main" val="2052921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Background_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5"/>
          <p:cNvSpPr txBox="1">
            <a:spLocks noChangeArrowheads="1"/>
          </p:cNvSpPr>
          <p:nvPr/>
        </p:nvSpPr>
        <p:spPr bwMode="auto">
          <a:xfrm>
            <a:off x="4945063" y="6719888"/>
            <a:ext cx="4117975" cy="409575"/>
          </a:xfrm>
          <a:prstGeom prst="rect">
            <a:avLst/>
          </a:prstGeom>
          <a:noFill/>
          <a:ln w="9525">
            <a:noFill/>
            <a:miter lim="800000"/>
            <a:headEnd/>
            <a:tailEnd/>
          </a:ln>
          <a:effectLst/>
        </p:spPr>
        <p:txBody>
          <a:bodyPr lIns="130046" tIns="65023" rIns="130046" bIns="65023"/>
          <a:lstStyle>
            <a:lvl1pPr algn="l">
              <a:defRPr sz="1400" dirty="0" err="1" smtClean="0">
                <a:solidFill>
                  <a:schemeClr val="tx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Lst>
  <p:hf sldNum="0" hdr="0"/>
  <p:txStyles>
    <p:titleStyle>
      <a:lvl1pPr algn="l" rtl="0" eaLnBrk="1" fontAlgn="base" hangingPunct="1">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4000" b="1">
          <a:solidFill>
            <a:schemeClr val="tx2"/>
          </a:solidFill>
          <a:latin typeface="Arial" charset="0"/>
          <a:cs typeface="Arial" charset="0"/>
        </a:defRPr>
      </a:lvl2pPr>
      <a:lvl3pPr algn="l" rtl="0" eaLnBrk="1" fontAlgn="base" hangingPunct="1">
        <a:spcBef>
          <a:spcPct val="0"/>
        </a:spcBef>
        <a:spcAft>
          <a:spcPct val="0"/>
        </a:spcAft>
        <a:defRPr sz="4000" b="1">
          <a:solidFill>
            <a:schemeClr val="tx2"/>
          </a:solidFill>
          <a:latin typeface="Arial" charset="0"/>
          <a:cs typeface="Arial" charset="0"/>
        </a:defRPr>
      </a:lvl3pPr>
      <a:lvl4pPr algn="l" rtl="0" eaLnBrk="1" fontAlgn="base" hangingPunct="1">
        <a:spcBef>
          <a:spcPct val="0"/>
        </a:spcBef>
        <a:spcAft>
          <a:spcPct val="0"/>
        </a:spcAft>
        <a:defRPr sz="4000" b="1">
          <a:solidFill>
            <a:schemeClr val="tx2"/>
          </a:solidFill>
          <a:latin typeface="Arial" charset="0"/>
          <a:cs typeface="Arial" charset="0"/>
        </a:defRPr>
      </a:lvl4pPr>
      <a:lvl5pPr algn="l" rtl="0" eaLnBrk="1" fontAlgn="base" hangingPunct="1">
        <a:spcBef>
          <a:spcPct val="0"/>
        </a:spcBef>
        <a:spcAft>
          <a:spcPct val="0"/>
        </a:spcAft>
        <a:defRPr sz="4000" b="1">
          <a:solidFill>
            <a:schemeClr val="tx2"/>
          </a:solidFill>
          <a:latin typeface="Arial" charset="0"/>
          <a:cs typeface="Arial" charset="0"/>
        </a:defRPr>
      </a:lvl5pPr>
      <a:lvl6pPr marL="650230" algn="ctr" rtl="0" eaLnBrk="1" fontAlgn="base" hangingPunct="1">
        <a:spcBef>
          <a:spcPct val="0"/>
        </a:spcBef>
        <a:spcAft>
          <a:spcPct val="0"/>
        </a:spcAft>
        <a:defRPr sz="6300">
          <a:solidFill>
            <a:schemeClr val="tx2"/>
          </a:solidFill>
          <a:latin typeface="Arial" charset="0"/>
          <a:cs typeface="Arial" charset="0"/>
        </a:defRPr>
      </a:lvl6pPr>
      <a:lvl7pPr marL="1300460" algn="ctr" rtl="0" eaLnBrk="1" fontAlgn="base" hangingPunct="1">
        <a:spcBef>
          <a:spcPct val="0"/>
        </a:spcBef>
        <a:spcAft>
          <a:spcPct val="0"/>
        </a:spcAft>
        <a:defRPr sz="6300">
          <a:solidFill>
            <a:schemeClr val="tx2"/>
          </a:solidFill>
          <a:latin typeface="Arial" charset="0"/>
          <a:cs typeface="Arial" charset="0"/>
        </a:defRPr>
      </a:lvl7pPr>
      <a:lvl8pPr marL="1950690" algn="ctr" rtl="0" eaLnBrk="1" fontAlgn="base" hangingPunct="1">
        <a:spcBef>
          <a:spcPct val="0"/>
        </a:spcBef>
        <a:spcAft>
          <a:spcPct val="0"/>
        </a:spcAft>
        <a:defRPr sz="6300">
          <a:solidFill>
            <a:schemeClr val="tx2"/>
          </a:solidFill>
          <a:latin typeface="Arial" charset="0"/>
          <a:cs typeface="Arial" charset="0"/>
        </a:defRPr>
      </a:lvl8pPr>
      <a:lvl9pPr marL="2600919" algn="ctr" rtl="0" eaLnBrk="1" fontAlgn="base" hangingPunct="1">
        <a:spcBef>
          <a:spcPct val="0"/>
        </a:spcBef>
        <a:spcAft>
          <a:spcPct val="0"/>
        </a:spcAft>
        <a:defRPr sz="6300">
          <a:solidFill>
            <a:schemeClr val="tx2"/>
          </a:solidFill>
          <a:latin typeface="Arial" charset="0"/>
          <a:cs typeface="Arial" charset="0"/>
        </a:defRPr>
      </a:lvl9pPr>
    </p:titleStyle>
    <p:bodyStyle>
      <a:lvl1pPr marL="487363" indent="-487363" algn="l" rtl="0" eaLnBrk="1" fontAlgn="base" hangingPunct="1">
        <a:spcBef>
          <a:spcPct val="20000"/>
        </a:spcBef>
        <a:spcAft>
          <a:spcPct val="0"/>
        </a:spcAft>
        <a:buFont typeface="Arial" charset="0"/>
        <a:defRPr>
          <a:solidFill>
            <a:schemeClr val="tx1"/>
          </a:solidFill>
          <a:latin typeface="+mn-lt"/>
          <a:ea typeface="+mn-ea"/>
          <a:cs typeface="+mn-cs"/>
        </a:defRPr>
      </a:lvl1pPr>
      <a:lvl2pPr marL="1055688" indent="-404813" algn="l" rtl="0" eaLnBrk="1" fontAlgn="base" hangingPunct="1">
        <a:spcBef>
          <a:spcPct val="20000"/>
        </a:spcBef>
        <a:spcAft>
          <a:spcPct val="0"/>
        </a:spcAft>
        <a:buFont typeface="Arial" charset="0"/>
        <a:buChar char="&gt;"/>
        <a:defRPr>
          <a:solidFill>
            <a:schemeClr val="tx1"/>
          </a:solidFill>
          <a:latin typeface="+mn-lt"/>
          <a:cs typeface="+mn-cs"/>
        </a:defRPr>
      </a:lvl2pPr>
      <a:lvl3pPr marL="1624013" indent="-323850" algn="l" rtl="0" eaLnBrk="1" fontAlgn="base" hangingPunct="1">
        <a:spcBef>
          <a:spcPct val="20000"/>
        </a:spcBef>
        <a:spcAft>
          <a:spcPct val="0"/>
        </a:spcAft>
        <a:buFont typeface="Arial" charset="0"/>
        <a:buChar char="&gt;"/>
        <a:defRPr>
          <a:solidFill>
            <a:schemeClr val="tx1"/>
          </a:solidFill>
          <a:latin typeface="+mn-lt"/>
          <a:cs typeface="+mn-cs"/>
        </a:defRPr>
      </a:lvl3pPr>
      <a:lvl4pPr marL="2274888" indent="-323850" algn="l" rtl="0" eaLnBrk="1" fontAlgn="base" hangingPunct="1">
        <a:spcBef>
          <a:spcPct val="20000"/>
        </a:spcBef>
        <a:spcAft>
          <a:spcPct val="0"/>
        </a:spcAft>
        <a:buFont typeface="Arial" charset="0"/>
        <a:buChar char="&gt;"/>
        <a:defRPr>
          <a:solidFill>
            <a:schemeClr val="tx1"/>
          </a:solidFill>
          <a:latin typeface="+mn-lt"/>
          <a:cs typeface="+mn-cs"/>
        </a:defRPr>
      </a:lvl4pPr>
      <a:lvl5pPr marL="2925763" indent="-323850" algn="l" rtl="0" eaLnBrk="1" fontAlgn="base" hangingPunct="1">
        <a:spcBef>
          <a:spcPct val="20000"/>
        </a:spcBef>
        <a:spcAft>
          <a:spcPct val="0"/>
        </a:spcAft>
        <a:buFont typeface="Arial" charset="0"/>
        <a:buChar char="&gt;"/>
        <a:defRPr>
          <a:solidFill>
            <a:schemeClr val="tx1"/>
          </a:solidFill>
          <a:latin typeface="+mn-lt"/>
          <a:cs typeface="+mn-cs"/>
        </a:defRPr>
      </a:lvl5pPr>
      <a:lvl6pPr marL="3576264" indent="-325115" algn="l" rtl="0" eaLnBrk="1" fontAlgn="base" hangingPunct="1">
        <a:spcBef>
          <a:spcPct val="20000"/>
        </a:spcBef>
        <a:spcAft>
          <a:spcPct val="0"/>
        </a:spcAft>
        <a:buChar char="»"/>
        <a:defRPr sz="2800">
          <a:solidFill>
            <a:schemeClr val="tx1"/>
          </a:solidFill>
          <a:latin typeface="+mn-lt"/>
          <a:cs typeface="+mn-cs"/>
        </a:defRPr>
      </a:lvl6pPr>
      <a:lvl7pPr marL="4226494" indent="-325115" algn="l" rtl="0" eaLnBrk="1" fontAlgn="base" hangingPunct="1">
        <a:spcBef>
          <a:spcPct val="20000"/>
        </a:spcBef>
        <a:spcAft>
          <a:spcPct val="0"/>
        </a:spcAft>
        <a:buChar char="»"/>
        <a:defRPr sz="2800">
          <a:solidFill>
            <a:schemeClr val="tx1"/>
          </a:solidFill>
          <a:latin typeface="+mn-lt"/>
          <a:cs typeface="+mn-cs"/>
        </a:defRPr>
      </a:lvl7pPr>
      <a:lvl8pPr marL="4876724" indent="-325115" algn="l" rtl="0" eaLnBrk="1" fontAlgn="base" hangingPunct="1">
        <a:spcBef>
          <a:spcPct val="20000"/>
        </a:spcBef>
        <a:spcAft>
          <a:spcPct val="0"/>
        </a:spcAft>
        <a:buChar char="»"/>
        <a:defRPr sz="2800">
          <a:solidFill>
            <a:schemeClr val="tx1"/>
          </a:solidFill>
          <a:latin typeface="+mn-lt"/>
          <a:cs typeface="+mn-cs"/>
        </a:defRPr>
      </a:lvl8pPr>
      <a:lvl9pPr marL="5526954" indent="-325115" algn="l" rtl="0" eaLnBrk="1" fontAlgn="base" hangingPunct="1">
        <a:spcBef>
          <a:spcPct val="20000"/>
        </a:spcBef>
        <a:spcAft>
          <a:spcPct val="0"/>
        </a:spcAft>
        <a:buChar char="»"/>
        <a:defRPr sz="2800">
          <a:solidFill>
            <a:schemeClr val="tx1"/>
          </a:solidFill>
          <a:latin typeface="+mn-lt"/>
          <a:cs typeface="+mn-cs"/>
        </a:defRPr>
      </a:lvl9pPr>
    </p:bodyStyle>
    <p:otherStyle>
      <a:defPPr>
        <a:defRPr lang="en-US"/>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650875" y="390525"/>
            <a:ext cx="1170305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ctr" anchorCtr="0" compatLnSpc="1">
            <a:prstTxWarp prst="textNoShape">
              <a:avLst/>
            </a:prstTxWarp>
          </a:bodyPr>
          <a:lstStyle/>
          <a:p>
            <a:pPr lvl="0"/>
            <a:r>
              <a:rPr lang="nl-NL" smtClean="0"/>
              <a:t>Klik om de stijl te bewerken</a:t>
            </a:r>
          </a:p>
        </p:txBody>
      </p:sp>
      <p:sp>
        <p:nvSpPr>
          <p:cNvPr id="2051" name="Tijdelijke aanduiding voor tekst 2"/>
          <p:cNvSpPr>
            <a:spLocks noGrp="1"/>
          </p:cNvSpPr>
          <p:nvPr>
            <p:ph type="body" idx="1"/>
          </p:nvPr>
        </p:nvSpPr>
        <p:spPr bwMode="auto">
          <a:xfrm>
            <a:off x="650875" y="2276475"/>
            <a:ext cx="11703050" cy="643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650875" y="9040813"/>
            <a:ext cx="3033713" cy="519112"/>
          </a:xfrm>
          <a:prstGeom prst="rect">
            <a:avLst/>
          </a:prstGeom>
        </p:spPr>
        <p:txBody>
          <a:bodyPr vert="horz" lIns="130046" tIns="65023" rIns="130046" bIns="65023" rtlCol="0" anchor="ctr"/>
          <a:lstStyle>
            <a:lvl1pPr algn="l">
              <a:defRPr sz="1700" smtClean="0">
                <a:solidFill>
                  <a:schemeClr val="tx1">
                    <a:tint val="75000"/>
                  </a:schemeClr>
                </a:solidFill>
              </a:defRPr>
            </a:lvl1pPr>
          </a:lstStyle>
          <a:p>
            <a:pPr>
              <a:defRPr/>
            </a:pPr>
            <a:fld id="{5D4DBAD7-C4E0-41B1-BE15-5EBD59C78BB3}" type="datetimeFigureOut">
              <a:rPr lang="nl-NL" smtClean="0"/>
              <a:pPr>
                <a:defRPr/>
              </a:pPr>
              <a:t>28-9-2015</a:t>
            </a:fld>
            <a:endParaRPr lang="nl-NL" dirty="0"/>
          </a:p>
        </p:txBody>
      </p:sp>
      <p:sp>
        <p:nvSpPr>
          <p:cNvPr id="5" name="Tijdelijke aanduiding voor voettekst 4"/>
          <p:cNvSpPr>
            <a:spLocks noGrp="1"/>
          </p:cNvSpPr>
          <p:nvPr>
            <p:ph type="ftr" sz="quarter" idx="3"/>
          </p:nvPr>
        </p:nvSpPr>
        <p:spPr>
          <a:xfrm>
            <a:off x="4443413" y="9040813"/>
            <a:ext cx="4117975" cy="519112"/>
          </a:xfrm>
          <a:prstGeom prst="rect">
            <a:avLst/>
          </a:prstGeom>
        </p:spPr>
        <p:txBody>
          <a:bodyPr vert="horz" lIns="130046" tIns="65023" rIns="130046" bIns="65023" rtlCol="0" anchor="ctr"/>
          <a:lstStyle>
            <a:lvl1pPr algn="ctr">
              <a:defRPr sz="1700" dirty="0">
                <a:solidFill>
                  <a:schemeClr val="tx1">
                    <a:tint val="75000"/>
                  </a:schemeClr>
                </a:solidFill>
              </a:defRPr>
            </a:lvl1pPr>
          </a:lstStyle>
          <a:p>
            <a:pPr>
              <a:defRPr/>
            </a:pPr>
            <a:endParaRPr lang="nl-NL"/>
          </a:p>
        </p:txBody>
      </p:sp>
      <p:sp>
        <p:nvSpPr>
          <p:cNvPr id="6" name="Tijdelijke aanduiding voor dianummer 5"/>
          <p:cNvSpPr>
            <a:spLocks noGrp="1"/>
          </p:cNvSpPr>
          <p:nvPr>
            <p:ph type="sldNum" sz="quarter" idx="4"/>
          </p:nvPr>
        </p:nvSpPr>
        <p:spPr>
          <a:xfrm>
            <a:off x="9320213" y="9040813"/>
            <a:ext cx="3033712" cy="519112"/>
          </a:xfrm>
          <a:prstGeom prst="rect">
            <a:avLst/>
          </a:prstGeom>
        </p:spPr>
        <p:txBody>
          <a:bodyPr vert="horz" lIns="130046" tIns="65023" rIns="130046" bIns="65023" rtlCol="0" anchor="ctr"/>
          <a:lstStyle>
            <a:lvl1pPr algn="r">
              <a:defRPr sz="1700" smtClean="0">
                <a:solidFill>
                  <a:schemeClr val="tx1">
                    <a:tint val="75000"/>
                  </a:schemeClr>
                </a:solidFill>
              </a:defRPr>
            </a:lvl1pPr>
          </a:lstStyle>
          <a:p>
            <a:pPr>
              <a:defRPr/>
            </a:pPr>
            <a:fld id="{6EDA98CB-CFF3-4439-8718-8CFC707B1FEC}" type="slidenum">
              <a:rPr lang="nl-NL"/>
              <a:pPr>
                <a:defRPr/>
              </a:pPr>
              <a:t>‹nr.›</a:t>
            </a:fld>
            <a:endParaRPr lang="nl-NL" dirty="0"/>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1300163" rtl="0" fontAlgn="base">
        <a:spcBef>
          <a:spcPct val="0"/>
        </a:spcBef>
        <a:spcAft>
          <a:spcPct val="0"/>
        </a:spcAft>
        <a:defRPr sz="6300" kern="1200">
          <a:solidFill>
            <a:schemeClr val="tx1"/>
          </a:solidFill>
          <a:latin typeface="+mj-lt"/>
          <a:ea typeface="+mj-ea"/>
          <a:cs typeface="+mj-cs"/>
        </a:defRPr>
      </a:lvl1pPr>
      <a:lvl2pPr algn="ctr" defTabSz="1300163" rtl="0" fontAlgn="base">
        <a:spcBef>
          <a:spcPct val="0"/>
        </a:spcBef>
        <a:spcAft>
          <a:spcPct val="0"/>
        </a:spcAft>
        <a:defRPr sz="6300">
          <a:solidFill>
            <a:schemeClr val="tx1"/>
          </a:solidFill>
          <a:latin typeface="Calibri" pitchFamily="34" charset="0"/>
        </a:defRPr>
      </a:lvl2pPr>
      <a:lvl3pPr algn="ctr" defTabSz="1300163" rtl="0" fontAlgn="base">
        <a:spcBef>
          <a:spcPct val="0"/>
        </a:spcBef>
        <a:spcAft>
          <a:spcPct val="0"/>
        </a:spcAft>
        <a:defRPr sz="6300">
          <a:solidFill>
            <a:schemeClr val="tx1"/>
          </a:solidFill>
          <a:latin typeface="Calibri" pitchFamily="34" charset="0"/>
        </a:defRPr>
      </a:lvl3pPr>
      <a:lvl4pPr algn="ctr" defTabSz="1300163" rtl="0" fontAlgn="base">
        <a:spcBef>
          <a:spcPct val="0"/>
        </a:spcBef>
        <a:spcAft>
          <a:spcPct val="0"/>
        </a:spcAft>
        <a:defRPr sz="6300">
          <a:solidFill>
            <a:schemeClr val="tx1"/>
          </a:solidFill>
          <a:latin typeface="Calibri" pitchFamily="34" charset="0"/>
        </a:defRPr>
      </a:lvl4pPr>
      <a:lvl5pPr algn="ctr" defTabSz="1300163" rtl="0" fontAlgn="base">
        <a:spcBef>
          <a:spcPct val="0"/>
        </a:spcBef>
        <a:spcAft>
          <a:spcPct val="0"/>
        </a:spcAft>
        <a:defRPr sz="6300">
          <a:solidFill>
            <a:schemeClr val="tx1"/>
          </a:solidFill>
          <a:latin typeface="Calibri" pitchFamily="34" charset="0"/>
        </a:defRPr>
      </a:lvl5pPr>
      <a:lvl6pPr marL="457200" algn="ctr" defTabSz="1300163" rtl="0" fontAlgn="base">
        <a:spcBef>
          <a:spcPct val="0"/>
        </a:spcBef>
        <a:spcAft>
          <a:spcPct val="0"/>
        </a:spcAft>
        <a:defRPr sz="6300">
          <a:solidFill>
            <a:schemeClr val="tx1"/>
          </a:solidFill>
          <a:latin typeface="Calibri" pitchFamily="34" charset="0"/>
        </a:defRPr>
      </a:lvl6pPr>
      <a:lvl7pPr marL="914400" algn="ctr" defTabSz="1300163" rtl="0" fontAlgn="base">
        <a:spcBef>
          <a:spcPct val="0"/>
        </a:spcBef>
        <a:spcAft>
          <a:spcPct val="0"/>
        </a:spcAft>
        <a:defRPr sz="6300">
          <a:solidFill>
            <a:schemeClr val="tx1"/>
          </a:solidFill>
          <a:latin typeface="Calibri" pitchFamily="34" charset="0"/>
        </a:defRPr>
      </a:lvl7pPr>
      <a:lvl8pPr marL="1371600" algn="ctr" defTabSz="1300163" rtl="0" fontAlgn="base">
        <a:spcBef>
          <a:spcPct val="0"/>
        </a:spcBef>
        <a:spcAft>
          <a:spcPct val="0"/>
        </a:spcAft>
        <a:defRPr sz="6300">
          <a:solidFill>
            <a:schemeClr val="tx1"/>
          </a:solidFill>
          <a:latin typeface="Calibri" pitchFamily="34" charset="0"/>
        </a:defRPr>
      </a:lvl8pPr>
      <a:lvl9pPr marL="1828800" algn="ctr" defTabSz="1300163" rtl="0" fontAlgn="base">
        <a:spcBef>
          <a:spcPct val="0"/>
        </a:spcBef>
        <a:spcAft>
          <a:spcPct val="0"/>
        </a:spcAft>
        <a:defRPr sz="6300">
          <a:solidFill>
            <a:schemeClr val="tx1"/>
          </a:solidFill>
          <a:latin typeface="Calibri" pitchFamily="34" charset="0"/>
        </a:defRPr>
      </a:lvl9pPr>
    </p:titleStyle>
    <p:bodyStyle>
      <a:lvl1pPr marL="487363" indent="-487363" algn="l" defTabSz="1300163" rtl="0" fontAlgn="base">
        <a:spcBef>
          <a:spcPct val="20000"/>
        </a:spcBef>
        <a:spcAft>
          <a:spcPct val="0"/>
        </a:spcAft>
        <a:buFont typeface="Arial" charset="0"/>
        <a:buChar char="•"/>
        <a:defRPr sz="4600" kern="1200">
          <a:solidFill>
            <a:schemeClr val="tx1"/>
          </a:solidFill>
          <a:latin typeface="+mn-lt"/>
          <a:ea typeface="+mn-ea"/>
          <a:cs typeface="+mn-cs"/>
        </a:defRPr>
      </a:lvl1pPr>
      <a:lvl2pPr marL="1055688" indent="-404813" algn="l" defTabSz="1300163" rtl="0" fontAlgn="base">
        <a:spcBef>
          <a:spcPct val="20000"/>
        </a:spcBef>
        <a:spcAft>
          <a:spcPct val="0"/>
        </a:spcAft>
        <a:buFont typeface="Arial" charset="0"/>
        <a:buChar char="–"/>
        <a:defRPr sz="4000" kern="1200">
          <a:solidFill>
            <a:schemeClr val="tx1"/>
          </a:solidFill>
          <a:latin typeface="+mn-lt"/>
          <a:ea typeface="+mn-ea"/>
          <a:cs typeface="+mn-cs"/>
        </a:defRPr>
      </a:lvl2pPr>
      <a:lvl3pPr marL="1624013" indent="-323850" algn="l" defTabSz="1300163" rtl="0" fontAlgn="base">
        <a:spcBef>
          <a:spcPct val="20000"/>
        </a:spcBef>
        <a:spcAft>
          <a:spcPct val="0"/>
        </a:spcAft>
        <a:buFont typeface="Arial" charset="0"/>
        <a:buChar char="•"/>
        <a:defRPr sz="3400" kern="1200">
          <a:solidFill>
            <a:schemeClr val="tx1"/>
          </a:solidFill>
          <a:latin typeface="+mn-lt"/>
          <a:ea typeface="+mn-ea"/>
          <a:cs typeface="+mn-cs"/>
        </a:defRPr>
      </a:lvl3pPr>
      <a:lvl4pPr marL="2274888" indent="-323850" algn="l" defTabSz="1300163" rtl="0" fontAlgn="base">
        <a:spcBef>
          <a:spcPct val="20000"/>
        </a:spcBef>
        <a:spcAft>
          <a:spcPct val="0"/>
        </a:spcAft>
        <a:buFont typeface="Arial" charset="0"/>
        <a:buChar char="–"/>
        <a:defRPr sz="2800" kern="1200">
          <a:solidFill>
            <a:schemeClr val="tx1"/>
          </a:solidFill>
          <a:latin typeface="+mn-lt"/>
          <a:ea typeface="+mn-ea"/>
          <a:cs typeface="+mn-cs"/>
        </a:defRPr>
      </a:lvl4pPr>
      <a:lvl5pPr marL="2925763" indent="-323850" algn="l" defTabSz="1300163" rtl="0" fontAlgn="base">
        <a:spcBef>
          <a:spcPct val="20000"/>
        </a:spcBef>
        <a:spcAft>
          <a:spcPct val="0"/>
        </a:spcAft>
        <a:buFont typeface="Arial"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l-NL"/>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jdelijke aanduiding voor titel 1"/>
          <p:cNvSpPr>
            <a:spLocks noGrp="1"/>
          </p:cNvSpPr>
          <p:nvPr>
            <p:ph type="title"/>
          </p:nvPr>
        </p:nvSpPr>
        <p:spPr bwMode="auto">
          <a:xfrm>
            <a:off x="650875" y="916359"/>
            <a:ext cx="11703050" cy="64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ctr" anchorCtr="0" compatLnSpc="1">
            <a:prstTxWarp prst="textNoShape">
              <a:avLst/>
            </a:prstTxWarp>
          </a:bodyPr>
          <a:lstStyle/>
          <a:p>
            <a:pPr lvl="0"/>
            <a:r>
              <a:rPr lang="nl-NL" dirty="0" smtClean="0"/>
              <a:t>Klik om de stijl te bewerken</a:t>
            </a:r>
          </a:p>
        </p:txBody>
      </p:sp>
      <p:sp>
        <p:nvSpPr>
          <p:cNvPr id="2051" name="Tijdelijke aanduiding voor tekst 2"/>
          <p:cNvSpPr>
            <a:spLocks noGrp="1"/>
          </p:cNvSpPr>
          <p:nvPr>
            <p:ph type="body" idx="1"/>
          </p:nvPr>
        </p:nvSpPr>
        <p:spPr bwMode="auto">
          <a:xfrm>
            <a:off x="650875" y="1780457"/>
            <a:ext cx="11703050" cy="693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p>
            <a:pPr lvl="0"/>
            <a:r>
              <a:rPr lang="nl-NL" dirty="0" smtClean="0"/>
              <a:t>Klik om de modelstijlen te bewerken</a:t>
            </a:r>
          </a:p>
        </p:txBody>
      </p:sp>
      <p:sp>
        <p:nvSpPr>
          <p:cNvPr id="5" name="Tijdelijke aanduiding voor voettekst 4"/>
          <p:cNvSpPr>
            <a:spLocks noGrp="1"/>
          </p:cNvSpPr>
          <p:nvPr>
            <p:ph type="ftr" sz="quarter" idx="3"/>
          </p:nvPr>
        </p:nvSpPr>
        <p:spPr>
          <a:xfrm>
            <a:off x="597744" y="9053264"/>
            <a:ext cx="4117975" cy="519112"/>
          </a:xfrm>
          <a:prstGeom prst="rect">
            <a:avLst/>
          </a:prstGeom>
        </p:spPr>
        <p:txBody>
          <a:bodyPr vert="horz" lIns="130046" tIns="65023" rIns="130046" bIns="65023" rtlCol="0" anchor="ctr"/>
          <a:lstStyle>
            <a:lvl1pPr algn="ctr">
              <a:defRPr sz="1400" dirty="0">
                <a:solidFill>
                  <a:schemeClr val="tx1">
                    <a:tint val="75000"/>
                  </a:schemeClr>
                </a:solidFill>
              </a:defRPr>
            </a:lvl1pPr>
          </a:lstStyle>
          <a:p>
            <a:pPr algn="l">
              <a:defRPr/>
            </a:pPr>
            <a:r>
              <a:rPr lang="nl-NL" smtClean="0">
                <a:solidFill>
                  <a:prstClr val="black">
                    <a:tint val="75000"/>
                  </a:prstClr>
                </a:solidFill>
              </a:rPr>
              <a:t>T.b.v. Dagelijks Bestuur - 10 juni '15</a:t>
            </a:r>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9320213" y="9040813"/>
            <a:ext cx="3033712" cy="519112"/>
          </a:xfrm>
          <a:prstGeom prst="rect">
            <a:avLst/>
          </a:prstGeom>
        </p:spPr>
        <p:txBody>
          <a:bodyPr vert="horz" lIns="130046" tIns="65023" rIns="130046" bIns="65023" rtlCol="0" anchor="ctr"/>
          <a:lstStyle>
            <a:lvl1pPr algn="r">
              <a:defRPr sz="1700" smtClean="0">
                <a:solidFill>
                  <a:schemeClr val="tx1">
                    <a:tint val="75000"/>
                  </a:schemeClr>
                </a:solidFill>
              </a:defRPr>
            </a:lvl1pPr>
          </a:lstStyle>
          <a:p>
            <a:pPr>
              <a:defRPr/>
            </a:pPr>
            <a:fld id="{6EDA98CB-CFF3-4439-8718-8CFC707B1FEC}" type="slidenum">
              <a:rPr lang="nl-NL">
                <a:solidFill>
                  <a:prstClr val="black">
                    <a:tint val="75000"/>
                  </a:prstClr>
                </a:solidFill>
              </a:rPr>
              <a:pPr>
                <a:defRPr/>
              </a:pPr>
              <a:t>‹nr.›</a:t>
            </a:fld>
            <a:endParaRPr lang="nl-NL" dirty="0">
              <a:solidFill>
                <a:prstClr val="black">
                  <a:tint val="75000"/>
                </a:prstClr>
              </a:solidFill>
            </a:endParaRPr>
          </a:p>
        </p:txBody>
      </p:sp>
      <p:pic>
        <p:nvPicPr>
          <p:cNvPr id="2" name="Afbeelding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7704" y="196280"/>
            <a:ext cx="3448820" cy="576000"/>
          </a:xfrm>
          <a:prstGeom prst="rect">
            <a:avLst/>
          </a:prstGeom>
        </p:spPr>
      </p:pic>
    </p:spTree>
    <p:extLst>
      <p:ext uri="{BB962C8B-B14F-4D97-AF65-F5344CB8AC3E}">
        <p14:creationId xmlns:p14="http://schemas.microsoft.com/office/powerpoint/2010/main" val="30305367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Lst>
  <p:timing>
    <p:tnLst>
      <p:par>
        <p:cTn id="1" dur="indefinite" restart="never" nodeType="tmRoot"/>
      </p:par>
    </p:tnLst>
  </p:timing>
  <p:hf sldNum="0" hdr="0" ftr="0" dt="0"/>
  <p:txStyles>
    <p:titleStyle>
      <a:lvl1pPr algn="l" defTabSz="1300163" rtl="0" fontAlgn="base">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defTabSz="1300163" rtl="0" fontAlgn="base">
        <a:spcBef>
          <a:spcPct val="0"/>
        </a:spcBef>
        <a:spcAft>
          <a:spcPct val="0"/>
        </a:spcAft>
        <a:defRPr sz="6300">
          <a:solidFill>
            <a:schemeClr val="tx1"/>
          </a:solidFill>
          <a:latin typeface="Calibri" pitchFamily="34" charset="0"/>
        </a:defRPr>
      </a:lvl2pPr>
      <a:lvl3pPr algn="ctr" defTabSz="1300163" rtl="0" fontAlgn="base">
        <a:spcBef>
          <a:spcPct val="0"/>
        </a:spcBef>
        <a:spcAft>
          <a:spcPct val="0"/>
        </a:spcAft>
        <a:defRPr sz="6300">
          <a:solidFill>
            <a:schemeClr val="tx1"/>
          </a:solidFill>
          <a:latin typeface="Calibri" pitchFamily="34" charset="0"/>
        </a:defRPr>
      </a:lvl3pPr>
      <a:lvl4pPr algn="ctr" defTabSz="1300163" rtl="0" fontAlgn="base">
        <a:spcBef>
          <a:spcPct val="0"/>
        </a:spcBef>
        <a:spcAft>
          <a:spcPct val="0"/>
        </a:spcAft>
        <a:defRPr sz="6300">
          <a:solidFill>
            <a:schemeClr val="tx1"/>
          </a:solidFill>
          <a:latin typeface="Calibri" pitchFamily="34" charset="0"/>
        </a:defRPr>
      </a:lvl4pPr>
      <a:lvl5pPr algn="ctr" defTabSz="1300163" rtl="0" fontAlgn="base">
        <a:spcBef>
          <a:spcPct val="0"/>
        </a:spcBef>
        <a:spcAft>
          <a:spcPct val="0"/>
        </a:spcAft>
        <a:defRPr sz="6300">
          <a:solidFill>
            <a:schemeClr val="tx1"/>
          </a:solidFill>
          <a:latin typeface="Calibri" pitchFamily="34" charset="0"/>
        </a:defRPr>
      </a:lvl5pPr>
      <a:lvl6pPr marL="457200" algn="ctr" defTabSz="1300163" rtl="0" fontAlgn="base">
        <a:spcBef>
          <a:spcPct val="0"/>
        </a:spcBef>
        <a:spcAft>
          <a:spcPct val="0"/>
        </a:spcAft>
        <a:defRPr sz="6300">
          <a:solidFill>
            <a:schemeClr val="tx1"/>
          </a:solidFill>
          <a:latin typeface="Calibri" pitchFamily="34" charset="0"/>
        </a:defRPr>
      </a:lvl6pPr>
      <a:lvl7pPr marL="914400" algn="ctr" defTabSz="1300163" rtl="0" fontAlgn="base">
        <a:spcBef>
          <a:spcPct val="0"/>
        </a:spcBef>
        <a:spcAft>
          <a:spcPct val="0"/>
        </a:spcAft>
        <a:defRPr sz="6300">
          <a:solidFill>
            <a:schemeClr val="tx1"/>
          </a:solidFill>
          <a:latin typeface="Calibri" pitchFamily="34" charset="0"/>
        </a:defRPr>
      </a:lvl7pPr>
      <a:lvl8pPr marL="1371600" algn="ctr" defTabSz="1300163" rtl="0" fontAlgn="base">
        <a:spcBef>
          <a:spcPct val="0"/>
        </a:spcBef>
        <a:spcAft>
          <a:spcPct val="0"/>
        </a:spcAft>
        <a:defRPr sz="6300">
          <a:solidFill>
            <a:schemeClr val="tx1"/>
          </a:solidFill>
          <a:latin typeface="Calibri" pitchFamily="34" charset="0"/>
        </a:defRPr>
      </a:lvl8pPr>
      <a:lvl9pPr marL="1828800" algn="ctr" defTabSz="1300163" rtl="0" fontAlgn="base">
        <a:spcBef>
          <a:spcPct val="0"/>
        </a:spcBef>
        <a:spcAft>
          <a:spcPct val="0"/>
        </a:spcAft>
        <a:defRPr sz="6300">
          <a:solidFill>
            <a:schemeClr val="tx1"/>
          </a:solidFill>
          <a:latin typeface="Calibri" pitchFamily="34" charset="0"/>
        </a:defRPr>
      </a:lvl9pPr>
    </p:titleStyle>
    <p:bodyStyle>
      <a:lvl1pPr marL="214313" indent="-214313" algn="l" defTabSz="1300163" rtl="0" fontAlgn="base">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1pPr>
      <a:lvl2pPr marL="1055688" indent="-404813" algn="l" defTabSz="1300163" rtl="0" fontAlgn="base">
        <a:spcBef>
          <a:spcPct val="20000"/>
        </a:spcBef>
        <a:spcAft>
          <a:spcPct val="0"/>
        </a:spcAft>
        <a:buFont typeface="Arial" charset="0"/>
        <a:buChar char="–"/>
        <a:defRPr sz="4000" kern="1200">
          <a:solidFill>
            <a:schemeClr val="tx1"/>
          </a:solidFill>
          <a:latin typeface="+mn-lt"/>
          <a:ea typeface="+mn-ea"/>
          <a:cs typeface="+mn-cs"/>
        </a:defRPr>
      </a:lvl2pPr>
      <a:lvl3pPr marL="1624013" indent="-323850" algn="l" defTabSz="1300163" rtl="0" fontAlgn="base">
        <a:spcBef>
          <a:spcPct val="20000"/>
        </a:spcBef>
        <a:spcAft>
          <a:spcPct val="0"/>
        </a:spcAft>
        <a:buFont typeface="Arial" charset="0"/>
        <a:buChar char="•"/>
        <a:defRPr sz="3400" kern="1200">
          <a:solidFill>
            <a:schemeClr val="tx1"/>
          </a:solidFill>
          <a:latin typeface="+mn-lt"/>
          <a:ea typeface="+mn-ea"/>
          <a:cs typeface="+mn-cs"/>
        </a:defRPr>
      </a:lvl3pPr>
      <a:lvl4pPr marL="2274888" indent="-323850" algn="l" defTabSz="1300163" rtl="0" fontAlgn="base">
        <a:spcBef>
          <a:spcPct val="20000"/>
        </a:spcBef>
        <a:spcAft>
          <a:spcPct val="0"/>
        </a:spcAft>
        <a:buFont typeface="Arial" charset="0"/>
        <a:buChar char="–"/>
        <a:defRPr sz="2800" kern="1200">
          <a:solidFill>
            <a:schemeClr val="tx1"/>
          </a:solidFill>
          <a:latin typeface="+mn-lt"/>
          <a:ea typeface="+mn-ea"/>
          <a:cs typeface="+mn-cs"/>
        </a:defRPr>
      </a:lvl4pPr>
      <a:lvl5pPr marL="2925763" indent="-323850" algn="l" defTabSz="1300163" rtl="0" fontAlgn="base">
        <a:spcBef>
          <a:spcPct val="20000"/>
        </a:spcBef>
        <a:spcAft>
          <a:spcPct val="0"/>
        </a:spcAft>
        <a:buFont typeface="Arial"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nl-NL"/>
      </a:defPPr>
      <a:lvl1pPr marL="0" algn="l" defTabSz="1300460" rtl="0" eaLnBrk="1" latinLnBrk="0" hangingPunct="1">
        <a:defRPr sz="2600" kern="1200">
          <a:solidFill>
            <a:schemeClr val="tx1"/>
          </a:solidFill>
          <a:latin typeface="+mn-lt"/>
          <a:ea typeface="+mn-ea"/>
          <a:cs typeface="+mn-cs"/>
        </a:defRPr>
      </a:lvl1pPr>
      <a:lvl2pPr marL="650230" algn="l" defTabSz="1300460" rtl="0" eaLnBrk="1" latinLnBrk="0" hangingPunct="1">
        <a:defRPr sz="2600" kern="1200">
          <a:solidFill>
            <a:schemeClr val="tx1"/>
          </a:solidFill>
          <a:latin typeface="+mn-lt"/>
          <a:ea typeface="+mn-ea"/>
          <a:cs typeface="+mn-cs"/>
        </a:defRPr>
      </a:lvl2pPr>
      <a:lvl3pPr marL="1300460" algn="l" defTabSz="1300460" rtl="0" eaLnBrk="1" latinLnBrk="0" hangingPunct="1">
        <a:defRPr sz="2600" kern="1200">
          <a:solidFill>
            <a:schemeClr val="tx1"/>
          </a:solidFill>
          <a:latin typeface="+mn-lt"/>
          <a:ea typeface="+mn-ea"/>
          <a:cs typeface="+mn-cs"/>
        </a:defRPr>
      </a:lvl3pPr>
      <a:lvl4pPr marL="1950690" algn="l" defTabSz="1300460" rtl="0" eaLnBrk="1" latinLnBrk="0" hangingPunct="1">
        <a:defRPr sz="2600" kern="1200">
          <a:solidFill>
            <a:schemeClr val="tx1"/>
          </a:solidFill>
          <a:latin typeface="+mn-lt"/>
          <a:ea typeface="+mn-ea"/>
          <a:cs typeface="+mn-cs"/>
        </a:defRPr>
      </a:lvl4pPr>
      <a:lvl5pPr marL="2600919" algn="l" defTabSz="1300460" rtl="0" eaLnBrk="1" latinLnBrk="0" hangingPunct="1">
        <a:defRPr sz="2600" kern="1200">
          <a:solidFill>
            <a:schemeClr val="tx1"/>
          </a:solidFill>
          <a:latin typeface="+mn-lt"/>
          <a:ea typeface="+mn-ea"/>
          <a:cs typeface="+mn-cs"/>
        </a:defRPr>
      </a:lvl5pPr>
      <a:lvl6pPr marL="3251149" algn="l" defTabSz="1300460" rtl="0" eaLnBrk="1" latinLnBrk="0" hangingPunct="1">
        <a:defRPr sz="2600" kern="1200">
          <a:solidFill>
            <a:schemeClr val="tx1"/>
          </a:solidFill>
          <a:latin typeface="+mn-lt"/>
          <a:ea typeface="+mn-ea"/>
          <a:cs typeface="+mn-cs"/>
        </a:defRPr>
      </a:lvl6pPr>
      <a:lvl7pPr marL="3901379" algn="l" defTabSz="1300460" rtl="0" eaLnBrk="1" latinLnBrk="0" hangingPunct="1">
        <a:defRPr sz="2600" kern="1200">
          <a:solidFill>
            <a:schemeClr val="tx1"/>
          </a:solidFill>
          <a:latin typeface="+mn-lt"/>
          <a:ea typeface="+mn-ea"/>
          <a:cs typeface="+mn-cs"/>
        </a:defRPr>
      </a:lvl7pPr>
      <a:lvl8pPr marL="4551609" algn="l" defTabSz="1300460" rtl="0" eaLnBrk="1" latinLnBrk="0" hangingPunct="1">
        <a:defRPr sz="2600" kern="1200">
          <a:solidFill>
            <a:schemeClr val="tx1"/>
          </a:solidFill>
          <a:latin typeface="+mn-lt"/>
          <a:ea typeface="+mn-ea"/>
          <a:cs typeface="+mn-cs"/>
        </a:defRPr>
      </a:lvl8pPr>
      <a:lvl9pPr marL="5201839" algn="l" defTabSz="130046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7.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a:spLocks noGrp="1"/>
          </p:cNvSpPr>
          <p:nvPr>
            <p:ph type="ctrTitle"/>
          </p:nvPr>
        </p:nvSpPr>
        <p:spPr>
          <a:xfrm>
            <a:off x="2815591" y="5004000"/>
            <a:ext cx="7935281" cy="1331348"/>
          </a:xfrm>
        </p:spPr>
        <p:txBody>
          <a:bodyPr/>
          <a:lstStyle/>
          <a:p>
            <a:r>
              <a:rPr lang="nl-NL" sz="4000" dirty="0" smtClean="0"/>
              <a:t>Bestuursrapportage VRT </a:t>
            </a:r>
            <a:br>
              <a:rPr lang="nl-NL" sz="4000" dirty="0" smtClean="0"/>
            </a:br>
            <a:r>
              <a:rPr lang="nl-NL" sz="4000" dirty="0" smtClean="0"/>
              <a:t>september 2015</a:t>
            </a:r>
            <a:r>
              <a:rPr lang="nl-NL" sz="4000" dirty="0"/>
              <a:t/>
            </a:r>
            <a:br>
              <a:rPr lang="nl-NL" sz="4000" dirty="0"/>
            </a:br>
            <a:r>
              <a:rPr lang="nl-NL" sz="4000" dirty="0" smtClean="0"/>
              <a:t/>
            </a:r>
            <a:br>
              <a:rPr lang="nl-NL" sz="4000" dirty="0" smtClean="0"/>
            </a:br>
            <a:r>
              <a:rPr lang="nl-NL" sz="4000" dirty="0" smtClean="0"/>
              <a:t/>
            </a:r>
            <a:br>
              <a:rPr lang="nl-NL" sz="4000" dirty="0" smtClean="0"/>
            </a:br>
            <a:endParaRPr lang="en-US" sz="4000" dirty="0"/>
          </a:p>
        </p:txBody>
      </p:sp>
      <p:graphicFrame>
        <p:nvGraphicFramePr>
          <p:cNvPr id="14" name="Tabel 13"/>
          <p:cNvGraphicFramePr>
            <a:graphicFrameLocks noGrp="1"/>
          </p:cNvGraphicFramePr>
          <p:nvPr>
            <p:extLst>
              <p:ext uri="{D42A27DB-BD31-4B8C-83A1-F6EECF244321}">
                <p14:modId xmlns:p14="http://schemas.microsoft.com/office/powerpoint/2010/main" val="1745183089"/>
              </p:ext>
            </p:extLst>
          </p:nvPr>
        </p:nvGraphicFramePr>
        <p:xfrm>
          <a:off x="2902000" y="6532984"/>
          <a:ext cx="7776864" cy="1058418"/>
        </p:xfrm>
        <a:graphic>
          <a:graphicData uri="http://schemas.openxmlformats.org/drawingml/2006/table">
            <a:tbl>
              <a:tblPr firstRow="1" firstCol="1" bandRow="1"/>
              <a:tblGrid>
                <a:gridCol w="1354730"/>
                <a:gridCol w="2838677"/>
                <a:gridCol w="1524875"/>
                <a:gridCol w="2058582"/>
              </a:tblGrid>
              <a:tr h="0">
                <a:tc>
                  <a:txBody>
                    <a:bodyPr/>
                    <a:lstStyle/>
                    <a:p>
                      <a:pPr>
                        <a:lnSpc>
                          <a:spcPct val="105000"/>
                        </a:lnSpc>
                        <a:spcBef>
                          <a:spcPts val="250"/>
                        </a:spcBef>
                        <a:spcAft>
                          <a:spcPts val="0"/>
                        </a:spcAft>
                      </a:pPr>
                      <a:r>
                        <a:rPr lang="nl-NL" sz="600" cap="all" noProof="0" dirty="0" smtClean="0">
                          <a:effectLst/>
                          <a:latin typeface="Arial"/>
                          <a:ea typeface="Calibri"/>
                          <a:cs typeface="Arial"/>
                        </a:rPr>
                        <a:t>Onderwerp</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err="1" smtClean="0">
                          <a:effectLst/>
                          <a:latin typeface="Arial"/>
                          <a:ea typeface="Calibri"/>
                          <a:cs typeface="Arial"/>
                        </a:rPr>
                        <a:t>Bestuursrapportage</a:t>
                      </a:r>
                      <a:r>
                        <a:rPr lang="nl-NL" sz="900" noProof="0" dirty="0" smtClean="0">
                          <a:effectLst/>
                          <a:latin typeface="Arial"/>
                          <a:ea typeface="Calibri"/>
                          <a:cs typeface="Arial"/>
                        </a:rPr>
                        <a:t> VRT</a:t>
                      </a:r>
                      <a:endParaRPr lang="nl-NL" sz="900"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Bef>
                          <a:spcPts val="250"/>
                        </a:spcBef>
                        <a:spcAft>
                          <a:spcPts val="0"/>
                        </a:spcAft>
                      </a:pPr>
                      <a:r>
                        <a:rPr lang="nl-NL" sz="600" cap="all" noProof="0" dirty="0" smtClean="0">
                          <a:effectLst/>
                          <a:latin typeface="Arial"/>
                          <a:ea typeface="Calibri"/>
                          <a:cs typeface="Arial"/>
                        </a:rPr>
                        <a:t>Agendapunt</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05000"/>
                        </a:lnSpc>
                        <a:spcBef>
                          <a:spcPts val="250"/>
                        </a:spcBef>
                        <a:spcAft>
                          <a:spcPts val="0"/>
                        </a:spcAft>
                      </a:pPr>
                      <a:r>
                        <a:rPr lang="nl-NL" sz="600" cap="all" noProof="0" dirty="0" smtClean="0">
                          <a:effectLst/>
                          <a:latin typeface="Arial"/>
                          <a:ea typeface="Calibri"/>
                          <a:cs typeface="Arial"/>
                        </a:rPr>
                        <a:t>Datum</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smtClean="0">
                          <a:solidFill>
                            <a:schemeClr val="tx1"/>
                          </a:solidFill>
                          <a:effectLst/>
                          <a:latin typeface="Arial"/>
                          <a:ea typeface="Calibri"/>
                          <a:cs typeface="Arial"/>
                        </a:rPr>
                        <a:t>15-09-2015</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Bef>
                          <a:spcPts val="250"/>
                        </a:spcBef>
                        <a:spcAft>
                          <a:spcPts val="0"/>
                        </a:spcAft>
                      </a:pPr>
                      <a:r>
                        <a:rPr lang="nl-NL" sz="600" cap="all" noProof="0" dirty="0" smtClean="0">
                          <a:effectLst/>
                          <a:latin typeface="Arial"/>
                          <a:ea typeface="Calibri"/>
                          <a:cs typeface="Arial"/>
                        </a:rPr>
                        <a:t> </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smtClean="0">
                          <a:solidFill>
                            <a:schemeClr val="tx1"/>
                          </a:solidFill>
                          <a:effectLst/>
                          <a:latin typeface="Arial"/>
                          <a:ea typeface="Calibri"/>
                          <a:cs typeface="Arial"/>
                        </a:rPr>
                        <a:t> </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144145">
                <a:tc>
                  <a:txBody>
                    <a:bodyPr/>
                    <a:lstStyle/>
                    <a:p>
                      <a:pPr>
                        <a:lnSpc>
                          <a:spcPct val="105000"/>
                        </a:lnSpc>
                        <a:spcBef>
                          <a:spcPts val="250"/>
                        </a:spcBef>
                        <a:spcAft>
                          <a:spcPts val="0"/>
                        </a:spcAft>
                      </a:pPr>
                      <a:r>
                        <a:rPr lang="nl-NL" sz="600" cap="all" noProof="0" dirty="0" smtClean="0">
                          <a:effectLst/>
                          <a:latin typeface="Arial"/>
                          <a:ea typeface="Calibri"/>
                          <a:cs typeface="Arial"/>
                        </a:rPr>
                        <a:t> </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smtClean="0">
                          <a:solidFill>
                            <a:schemeClr val="tx1"/>
                          </a:solidFill>
                          <a:effectLst/>
                          <a:latin typeface="Arial"/>
                          <a:ea typeface="Calibri"/>
                          <a:cs typeface="Arial"/>
                        </a:rPr>
                        <a:t> </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Bef>
                          <a:spcPts val="250"/>
                        </a:spcBef>
                        <a:spcAft>
                          <a:spcPts val="0"/>
                        </a:spcAft>
                      </a:pPr>
                      <a:r>
                        <a:rPr lang="nl-NL" sz="600" cap="all" noProof="0" dirty="0" smtClean="0">
                          <a:effectLst/>
                          <a:latin typeface="Arial"/>
                          <a:ea typeface="Calibri"/>
                          <a:cs typeface="Arial"/>
                        </a:rPr>
                        <a:t> </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smtClean="0">
                          <a:solidFill>
                            <a:schemeClr val="tx1"/>
                          </a:solidFill>
                          <a:effectLst/>
                          <a:latin typeface="Arial"/>
                          <a:ea typeface="Calibri"/>
                          <a:cs typeface="Arial"/>
                        </a:rPr>
                        <a:t> </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05000"/>
                        </a:lnSpc>
                        <a:spcBef>
                          <a:spcPts val="250"/>
                        </a:spcBef>
                        <a:spcAft>
                          <a:spcPts val="0"/>
                        </a:spcAft>
                      </a:pPr>
                      <a:r>
                        <a:rPr lang="nl-NL" sz="600" cap="all" noProof="0" dirty="0" smtClean="0">
                          <a:effectLst/>
                          <a:latin typeface="Arial"/>
                          <a:ea typeface="Calibri"/>
                          <a:cs typeface="Arial"/>
                        </a:rPr>
                        <a:t>Openbaar</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smtClean="0">
                          <a:solidFill>
                            <a:schemeClr val="tx1"/>
                          </a:solidFill>
                          <a:effectLst/>
                          <a:latin typeface="Arial"/>
                          <a:ea typeface="Calibri"/>
                          <a:cs typeface="Arial"/>
                        </a:rPr>
                        <a:t>Ja</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Bef>
                          <a:spcPts val="250"/>
                        </a:spcBef>
                        <a:spcAft>
                          <a:spcPts val="0"/>
                        </a:spcAft>
                      </a:pPr>
                      <a:r>
                        <a:rPr lang="nl-NL" sz="600" cap="all" noProof="0" dirty="0" smtClean="0">
                          <a:effectLst/>
                          <a:latin typeface="Arial"/>
                          <a:ea typeface="Calibri"/>
                          <a:cs typeface="Arial"/>
                        </a:rPr>
                        <a:t>Behandeld door</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smtClean="0">
                          <a:solidFill>
                            <a:schemeClr val="tx1"/>
                          </a:solidFill>
                          <a:effectLst/>
                          <a:latin typeface="Arial"/>
                          <a:ea typeface="Calibri"/>
                          <a:cs typeface="Arial"/>
                        </a:rPr>
                        <a:t>R.</a:t>
                      </a:r>
                      <a:r>
                        <a:rPr lang="nl-NL" sz="900" baseline="0" noProof="0" dirty="0" smtClean="0">
                          <a:solidFill>
                            <a:schemeClr val="tx1"/>
                          </a:solidFill>
                          <a:effectLst/>
                          <a:latin typeface="Arial"/>
                          <a:ea typeface="Calibri"/>
                          <a:cs typeface="Arial"/>
                        </a:rPr>
                        <a:t> De Wit</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05000"/>
                        </a:lnSpc>
                        <a:spcBef>
                          <a:spcPts val="250"/>
                        </a:spcBef>
                        <a:spcAft>
                          <a:spcPts val="0"/>
                        </a:spcAft>
                      </a:pPr>
                      <a:r>
                        <a:rPr lang="nl-NL" sz="600" cap="all" noProof="0" dirty="0" smtClean="0">
                          <a:effectLst/>
                          <a:latin typeface="Arial"/>
                          <a:ea typeface="Calibri"/>
                          <a:cs typeface="Arial"/>
                        </a:rPr>
                        <a:t>Registratienummer</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smtClean="0">
                          <a:solidFill>
                            <a:schemeClr val="tx1"/>
                          </a:solidFill>
                          <a:effectLst/>
                          <a:latin typeface="Arial"/>
                          <a:ea typeface="Calibri"/>
                          <a:cs typeface="Arial"/>
                        </a:rPr>
                        <a:t>-</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Bef>
                          <a:spcPts val="250"/>
                        </a:spcBef>
                        <a:spcAft>
                          <a:spcPts val="0"/>
                        </a:spcAft>
                      </a:pPr>
                      <a:r>
                        <a:rPr lang="nl-NL" sz="600" cap="all" noProof="0" dirty="0" smtClean="0">
                          <a:effectLst/>
                          <a:latin typeface="Arial"/>
                          <a:ea typeface="Calibri"/>
                          <a:cs typeface="Arial"/>
                        </a:rPr>
                        <a:t>Telefoonnummer</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5000"/>
                        </a:lnSpc>
                        <a:spcAft>
                          <a:spcPts val="0"/>
                        </a:spcAft>
                      </a:pPr>
                      <a:r>
                        <a:rPr lang="nl-NL" sz="900" noProof="0" dirty="0" smtClean="0">
                          <a:solidFill>
                            <a:schemeClr val="tx1"/>
                          </a:solidFill>
                          <a:effectLst/>
                          <a:latin typeface="Arial"/>
                          <a:ea typeface="Calibri"/>
                          <a:cs typeface="Arial"/>
                        </a:rPr>
                        <a:t>088-2568144</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0">
                <a:tc>
                  <a:txBody>
                    <a:bodyPr/>
                    <a:lstStyle/>
                    <a:p>
                      <a:pPr>
                        <a:lnSpc>
                          <a:spcPct val="105000"/>
                        </a:lnSpc>
                        <a:spcBef>
                          <a:spcPts val="250"/>
                        </a:spcBef>
                        <a:spcAft>
                          <a:spcPts val="0"/>
                        </a:spcAft>
                      </a:pPr>
                      <a:r>
                        <a:rPr lang="nl-NL" sz="600" cap="all" noProof="0" dirty="0" smtClean="0">
                          <a:effectLst/>
                          <a:latin typeface="Arial"/>
                          <a:ea typeface="Calibri"/>
                          <a:cs typeface="Arial"/>
                        </a:rPr>
                        <a:t>portefeuillehouder</a:t>
                      </a:r>
                      <a:endParaRPr lang="nl-NL" sz="600" cap="all"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nSpc>
                          <a:spcPct val="105000"/>
                        </a:lnSpc>
                        <a:spcAft>
                          <a:spcPts val="0"/>
                        </a:spcAft>
                      </a:pPr>
                      <a:r>
                        <a:rPr lang="nl-NL" sz="900" noProof="0" dirty="0" smtClean="0">
                          <a:solidFill>
                            <a:schemeClr val="tx1"/>
                          </a:solidFill>
                          <a:effectLst/>
                          <a:latin typeface="Arial"/>
                          <a:ea typeface="Calibri"/>
                          <a:cs typeface="Arial"/>
                        </a:rPr>
                        <a:t>A.</a:t>
                      </a:r>
                      <a:r>
                        <a:rPr lang="nl-NL" sz="900" baseline="0" noProof="0" dirty="0" smtClean="0">
                          <a:solidFill>
                            <a:schemeClr val="tx1"/>
                          </a:solidFill>
                          <a:effectLst/>
                          <a:latin typeface="Arial"/>
                          <a:ea typeface="Calibri"/>
                          <a:cs typeface="Arial"/>
                        </a:rPr>
                        <a:t> Hofland</a:t>
                      </a:r>
                      <a:endParaRPr lang="nl-NL" sz="900" noProof="0" dirty="0">
                        <a:solidFill>
                          <a:schemeClr val="tx1"/>
                        </a:solidFill>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nSpc>
                          <a:spcPct val="105000"/>
                        </a:lnSpc>
                        <a:spcAft>
                          <a:spcPts val="0"/>
                        </a:spcAft>
                      </a:pPr>
                      <a:r>
                        <a:rPr lang="nl-NL" sz="900" noProof="0" dirty="0" smtClean="0">
                          <a:effectLst/>
                          <a:latin typeface="Arial"/>
                          <a:ea typeface="Calibri"/>
                          <a:cs typeface="Arial"/>
                        </a:rPr>
                        <a:t> </a:t>
                      </a:r>
                      <a:endParaRPr lang="nl-NL" sz="900" noProof="0" dirty="0">
                        <a:effectLst/>
                        <a:latin typeface="Arial"/>
                        <a:ea typeface="Calibri"/>
                        <a:cs typeface="Arial"/>
                      </a:endParaRPr>
                    </a:p>
                  </a:txBody>
                  <a:tcPr marL="53975" marR="53975" marT="25400" marB="698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Recap</a:t>
            </a:r>
            <a:r>
              <a:rPr lang="nl-NL" dirty="0" smtClean="0"/>
              <a:t> resultaten per programma</a:t>
            </a:r>
            <a:endParaRPr lang="nl-NL" dirty="0"/>
          </a:p>
        </p:txBody>
      </p:sp>
      <p:graphicFrame>
        <p:nvGraphicFramePr>
          <p:cNvPr id="5" name="Tijdelijke aanduiding voor inhoud 11"/>
          <p:cNvGraphicFramePr>
            <a:graphicFrameLocks/>
          </p:cNvGraphicFramePr>
          <p:nvPr>
            <p:extLst>
              <p:ext uri="{D42A27DB-BD31-4B8C-83A1-F6EECF244321}">
                <p14:modId xmlns:p14="http://schemas.microsoft.com/office/powerpoint/2010/main" val="344115079"/>
              </p:ext>
            </p:extLst>
          </p:nvPr>
        </p:nvGraphicFramePr>
        <p:xfrm>
          <a:off x="650874" y="2070968"/>
          <a:ext cx="9667950" cy="6080760"/>
        </p:xfrm>
        <a:graphic>
          <a:graphicData uri="http://schemas.openxmlformats.org/drawingml/2006/table">
            <a:tbl>
              <a:tblPr firstRow="1" bandRow="1">
                <a:tableStyleId>{5940675A-B579-460E-94D1-54222C63F5DA}</a:tableStyleId>
              </a:tblPr>
              <a:tblGrid>
                <a:gridCol w="6456992"/>
                <a:gridCol w="3210958"/>
              </a:tblGrid>
              <a:tr h="360040">
                <a:tc>
                  <a:txBody>
                    <a:bodyPr/>
                    <a:lstStyle/>
                    <a:p>
                      <a:r>
                        <a:rPr lang="nl-NL" sz="1800" b="1" noProof="0" dirty="0" smtClean="0">
                          <a:solidFill>
                            <a:schemeClr val="tx1"/>
                          </a:solidFill>
                          <a:latin typeface="Arial" panose="020B0604020202020204" pitchFamily="34" charset="0"/>
                          <a:cs typeface="Arial" panose="020B0604020202020204" pitchFamily="34" charset="0"/>
                        </a:rPr>
                        <a:t>Programma</a:t>
                      </a:r>
                      <a:endParaRPr lang="nl-NL" sz="1800" b="1" noProof="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pPr algn="ctr"/>
                      <a:r>
                        <a:rPr lang="nl-NL" sz="1800" b="1" noProof="0" dirty="0" smtClean="0">
                          <a:latin typeface="Arial" panose="020B0604020202020204" pitchFamily="34" charset="0"/>
                          <a:cs typeface="Arial" panose="020B0604020202020204" pitchFamily="34" charset="0"/>
                        </a:rPr>
                        <a:t>Prognose</a:t>
                      </a:r>
                      <a:r>
                        <a:rPr lang="nl-NL" sz="1800" b="1" baseline="0" noProof="0" dirty="0" smtClean="0">
                          <a:latin typeface="Arial" panose="020B0604020202020204" pitchFamily="34" charset="0"/>
                          <a:cs typeface="Arial" panose="020B0604020202020204" pitchFamily="34" charset="0"/>
                        </a:rPr>
                        <a:t> </a:t>
                      </a:r>
                    </a:p>
                    <a:p>
                      <a:pPr algn="ctr"/>
                      <a:r>
                        <a:rPr lang="nl-NL" sz="1800" b="1" baseline="0" noProof="0" dirty="0" smtClean="0">
                          <a:latin typeface="Arial" panose="020B0604020202020204" pitchFamily="34" charset="0"/>
                          <a:cs typeface="Arial" panose="020B0604020202020204" pitchFamily="34" charset="0"/>
                        </a:rPr>
                        <a:t>eindresultaat</a:t>
                      </a:r>
                      <a:endParaRPr lang="nl-NL" sz="1800" b="1" noProof="0" dirty="0">
                        <a:latin typeface="Arial" panose="020B0604020202020204" pitchFamily="34" charset="0"/>
                        <a:cs typeface="Arial" panose="020B0604020202020204" pitchFamily="34" charset="0"/>
                      </a:endParaRPr>
                    </a:p>
                  </a:txBody>
                  <a:tcPr>
                    <a:solidFill>
                      <a:srgbClr val="FFFF99"/>
                    </a:solidFill>
                  </a:tcPr>
                </a:tc>
              </a:tr>
              <a:tr h="339060">
                <a:tc>
                  <a:txBody>
                    <a:bodyPr/>
                    <a:lstStyle/>
                    <a:p>
                      <a:pPr>
                        <a:lnSpc>
                          <a:spcPct val="150000"/>
                        </a:lnSpc>
                      </a:pPr>
                      <a:r>
                        <a:rPr lang="nl-NL" sz="1800" noProof="0" dirty="0" smtClean="0">
                          <a:latin typeface="Arial" panose="020B0604020202020204" pitchFamily="34" charset="0"/>
                          <a:cs typeface="Arial" panose="020B0604020202020204" pitchFamily="34" charset="0"/>
                        </a:rPr>
                        <a:t>Multidisciplinaire onderwerpen</a:t>
                      </a:r>
                      <a:endParaRPr lang="nl-NL" sz="1800" noProof="0" dirty="0">
                        <a:latin typeface="Arial" panose="020B0604020202020204" pitchFamily="34" charset="0"/>
                        <a:cs typeface="Arial" panose="020B0604020202020204" pitchFamily="34" charset="0"/>
                      </a:endParaRPr>
                    </a:p>
                  </a:txBody>
                  <a:tcPr/>
                </a:tc>
                <a:tc>
                  <a:txBody>
                    <a:bodyPr/>
                    <a:lstStyle/>
                    <a:p>
                      <a:pPr marL="0" indent="0" algn="r">
                        <a:lnSpc>
                          <a:spcPct val="150000"/>
                        </a:lnSpc>
                        <a:buFont typeface="Arial" panose="020B0604020202020204" pitchFamily="34" charset="0"/>
                        <a:buNone/>
                      </a:pPr>
                      <a:r>
                        <a:rPr lang="nl-NL" sz="1800" b="0" noProof="0" dirty="0" smtClean="0">
                          <a:latin typeface="Arial" panose="020B0604020202020204" pitchFamily="34" charset="0"/>
                          <a:cs typeface="Arial" panose="020B0604020202020204" pitchFamily="34" charset="0"/>
                        </a:rPr>
                        <a:t>101</a:t>
                      </a:r>
                      <a:endParaRPr lang="nl-NL" sz="1800" b="0" noProof="0" dirty="0">
                        <a:latin typeface="Arial" panose="020B0604020202020204" pitchFamily="34" charset="0"/>
                        <a:cs typeface="Arial" panose="020B0604020202020204" pitchFamily="34" charset="0"/>
                      </a:endParaRPr>
                    </a:p>
                  </a:txBody>
                  <a:tcPr/>
                </a:tc>
              </a:tr>
              <a:tr h="0">
                <a:tc>
                  <a:txBody>
                    <a:bodyPr/>
                    <a:lstStyle/>
                    <a:p>
                      <a:pPr>
                        <a:lnSpc>
                          <a:spcPct val="150000"/>
                        </a:lnSpc>
                      </a:pPr>
                      <a:r>
                        <a:rPr lang="nl-NL" sz="1800" noProof="0" dirty="0" smtClean="0">
                          <a:latin typeface="Arial" panose="020B0604020202020204" pitchFamily="34" charset="0"/>
                          <a:cs typeface="Arial" panose="020B0604020202020204" pitchFamily="34" charset="0"/>
                        </a:rPr>
                        <a:t>Brandweer</a:t>
                      </a:r>
                      <a:endParaRPr lang="nl-NL" sz="1800" noProof="0" dirty="0">
                        <a:latin typeface="Arial" panose="020B0604020202020204" pitchFamily="34" charset="0"/>
                        <a:cs typeface="Arial" panose="020B0604020202020204" pitchFamily="34" charset="0"/>
                      </a:endParaRPr>
                    </a:p>
                  </a:txBody>
                  <a:tcPr/>
                </a:tc>
                <a:tc>
                  <a:txBody>
                    <a:bodyPr/>
                    <a:lstStyle/>
                    <a:p>
                      <a:pPr marL="0" indent="0" algn="r">
                        <a:lnSpc>
                          <a:spcPct val="150000"/>
                        </a:lnSpc>
                        <a:buFont typeface="Arial" panose="020B0604020202020204" pitchFamily="34" charset="0"/>
                        <a:buNone/>
                      </a:pPr>
                      <a:r>
                        <a:rPr lang="nl-NL" sz="1800" baseline="0" noProof="0" dirty="0" smtClean="0">
                          <a:solidFill>
                            <a:schemeClr val="tx1"/>
                          </a:solidFill>
                          <a:latin typeface="Arial" panose="020B0604020202020204" pitchFamily="34" charset="0"/>
                          <a:cs typeface="Arial" panose="020B0604020202020204" pitchFamily="34" charset="0"/>
                        </a:rPr>
                        <a:t>605</a:t>
                      </a:r>
                      <a:endParaRPr lang="nl-NL" sz="1800" baseline="0" noProof="0" dirty="0">
                        <a:solidFill>
                          <a:schemeClr val="tx1"/>
                        </a:solidFill>
                        <a:latin typeface="Arial" panose="020B0604020202020204" pitchFamily="34" charset="0"/>
                        <a:cs typeface="Arial" panose="020B0604020202020204" pitchFamily="34" charset="0"/>
                      </a:endParaRPr>
                    </a:p>
                  </a:txBody>
                  <a:tcPr/>
                </a:tc>
              </a:tr>
              <a:tr h="0">
                <a:tc>
                  <a:txBody>
                    <a:bodyPr/>
                    <a:lstStyle/>
                    <a:p>
                      <a:pPr>
                        <a:lnSpc>
                          <a:spcPct val="150000"/>
                        </a:lnSpc>
                      </a:pPr>
                      <a:r>
                        <a:rPr lang="nl-NL" sz="1800" noProof="0" dirty="0" smtClean="0">
                          <a:latin typeface="Arial" panose="020B0604020202020204" pitchFamily="34" charset="0"/>
                          <a:cs typeface="Arial" panose="020B0604020202020204" pitchFamily="34" charset="0"/>
                        </a:rPr>
                        <a:t>GHOR</a:t>
                      </a:r>
                      <a:endParaRPr lang="nl-NL" sz="1800" noProof="0" dirty="0">
                        <a:latin typeface="Arial" panose="020B0604020202020204" pitchFamily="34" charset="0"/>
                        <a:cs typeface="Arial" panose="020B0604020202020204" pitchFamily="34" charset="0"/>
                      </a:endParaRPr>
                    </a:p>
                  </a:txBody>
                  <a:tcPr/>
                </a:tc>
                <a:tc>
                  <a:txBody>
                    <a:bodyPr/>
                    <a:lstStyle/>
                    <a:p>
                      <a:pPr algn="r">
                        <a:lnSpc>
                          <a:spcPct val="150000"/>
                        </a:lnSpc>
                      </a:pPr>
                      <a:r>
                        <a:rPr lang="nl-NL" sz="1800" kern="1200" noProof="0" dirty="0" smtClean="0">
                          <a:solidFill>
                            <a:schemeClr val="tx1"/>
                          </a:solidFill>
                          <a:effectLst/>
                          <a:latin typeface="Arial" panose="020B0604020202020204" pitchFamily="34" charset="0"/>
                          <a:ea typeface="+mn-ea"/>
                          <a:cs typeface="Arial" panose="020B0604020202020204" pitchFamily="34" charset="0"/>
                        </a:rPr>
                        <a:t>103</a:t>
                      </a:r>
                    </a:p>
                  </a:txBody>
                  <a:tcPr/>
                </a:tc>
              </a:tr>
              <a:tr h="0">
                <a:tc>
                  <a:txBody>
                    <a:bodyPr/>
                    <a:lstStyle/>
                    <a:p>
                      <a:pPr>
                        <a:lnSpc>
                          <a:spcPct val="150000"/>
                        </a:lnSpc>
                      </a:pPr>
                      <a:r>
                        <a:rPr lang="nl-NL" sz="1800" noProof="0" dirty="0" smtClean="0">
                          <a:latin typeface="Arial" panose="020B0604020202020204" pitchFamily="34" charset="0"/>
                          <a:cs typeface="Arial" panose="020B0604020202020204" pitchFamily="34" charset="0"/>
                        </a:rPr>
                        <a:t>Gemeenten</a:t>
                      </a:r>
                      <a:endParaRPr lang="nl-NL" sz="1800" noProof="0" dirty="0">
                        <a:latin typeface="Arial" panose="020B0604020202020204" pitchFamily="34" charset="0"/>
                        <a:cs typeface="Arial" panose="020B0604020202020204" pitchFamily="34" charset="0"/>
                      </a:endParaRPr>
                    </a:p>
                  </a:txBody>
                  <a:tcPr/>
                </a:tc>
                <a:tc>
                  <a:txBody>
                    <a:bodyPr/>
                    <a:lstStyle/>
                    <a:p>
                      <a:pPr algn="r">
                        <a:lnSpc>
                          <a:spcPct val="150000"/>
                        </a:lnSpc>
                      </a:pPr>
                      <a:r>
                        <a:rPr lang="nl-NL" sz="1800" kern="1200" noProof="0" dirty="0" smtClean="0">
                          <a:solidFill>
                            <a:schemeClr val="tx1"/>
                          </a:solidFill>
                          <a:effectLst/>
                          <a:latin typeface="Arial" panose="020B0604020202020204" pitchFamily="34" charset="0"/>
                          <a:ea typeface="+mn-ea"/>
                          <a:cs typeface="Arial" panose="020B0604020202020204" pitchFamily="34" charset="0"/>
                        </a:rPr>
                        <a:t>5</a:t>
                      </a:r>
                    </a:p>
                  </a:txBody>
                  <a:tcPr/>
                </a:tc>
              </a:tr>
              <a:tr h="0">
                <a:tc>
                  <a:txBody>
                    <a:bodyPr/>
                    <a:lstStyle/>
                    <a:p>
                      <a:pPr>
                        <a:lnSpc>
                          <a:spcPct val="150000"/>
                        </a:lnSpc>
                      </a:pPr>
                      <a:r>
                        <a:rPr lang="nl-NL" sz="1800" noProof="0" dirty="0" smtClean="0">
                          <a:latin typeface="Arial" panose="020B0604020202020204" pitchFamily="34" charset="0"/>
                          <a:cs typeface="Arial" panose="020B0604020202020204" pitchFamily="34" charset="0"/>
                        </a:rPr>
                        <a:t>Financieringsresultaat</a:t>
                      </a:r>
                      <a:endParaRPr lang="nl-NL" sz="1800" noProof="0" dirty="0">
                        <a:latin typeface="Arial" panose="020B0604020202020204" pitchFamily="34" charset="0"/>
                        <a:cs typeface="Arial" panose="020B0604020202020204" pitchFamily="34" charset="0"/>
                      </a:endParaRPr>
                    </a:p>
                  </a:txBody>
                  <a:tcPr/>
                </a:tc>
                <a:tc>
                  <a:txBody>
                    <a:bodyPr/>
                    <a:lstStyle/>
                    <a:p>
                      <a:pPr algn="r">
                        <a:lnSpc>
                          <a:spcPct val="150000"/>
                        </a:lnSpc>
                      </a:pPr>
                      <a:r>
                        <a:rPr lang="nl-NL" sz="1800" kern="1200" noProof="0" dirty="0" smtClean="0">
                          <a:solidFill>
                            <a:schemeClr val="tx1"/>
                          </a:solidFill>
                          <a:effectLst/>
                          <a:latin typeface="Arial" panose="020B0604020202020204" pitchFamily="34" charset="0"/>
                          <a:ea typeface="+mn-ea"/>
                          <a:cs typeface="Arial" panose="020B0604020202020204" pitchFamily="34" charset="0"/>
                        </a:rPr>
                        <a:t>271</a:t>
                      </a:r>
                    </a:p>
                  </a:txBody>
                  <a:tcPr/>
                </a:tc>
              </a:tr>
              <a:tr h="0">
                <a:tc>
                  <a:txBody>
                    <a:bodyPr/>
                    <a:lstStyle/>
                    <a:p>
                      <a:pPr>
                        <a:lnSpc>
                          <a:spcPct val="150000"/>
                        </a:lnSpc>
                      </a:pPr>
                      <a:r>
                        <a:rPr lang="nl-NL" sz="1800" noProof="0" dirty="0" smtClean="0">
                          <a:latin typeface="Arial" panose="020B0604020202020204" pitchFamily="34" charset="0"/>
                          <a:cs typeface="Arial" panose="020B0604020202020204" pitchFamily="34" charset="0"/>
                        </a:rPr>
                        <a:t>Concern</a:t>
                      </a:r>
                      <a:r>
                        <a:rPr lang="nl-NL" sz="1800" baseline="0" noProof="0" dirty="0" smtClean="0">
                          <a:latin typeface="Arial" panose="020B0604020202020204" pitchFamily="34" charset="0"/>
                          <a:cs typeface="Arial" panose="020B0604020202020204" pitchFamily="34" charset="0"/>
                        </a:rPr>
                        <a:t> incl. beleidslijn rekeningsaldo</a:t>
                      </a:r>
                      <a:endParaRPr lang="nl-NL" sz="1800" noProof="0" dirty="0">
                        <a:latin typeface="Arial" panose="020B0604020202020204" pitchFamily="34" charset="0"/>
                        <a:cs typeface="Arial" panose="020B0604020202020204" pitchFamily="34" charset="0"/>
                      </a:endParaRPr>
                    </a:p>
                  </a:txBody>
                  <a:tcPr/>
                </a:tc>
                <a:tc>
                  <a:txBody>
                    <a:bodyPr/>
                    <a:lstStyle/>
                    <a:p>
                      <a:pPr algn="r">
                        <a:lnSpc>
                          <a:spcPct val="150000"/>
                        </a:lnSpc>
                      </a:pPr>
                      <a:r>
                        <a:rPr lang="nl-NL" sz="1800" kern="1200" noProof="0" dirty="0" smtClean="0">
                          <a:solidFill>
                            <a:schemeClr val="tx1"/>
                          </a:solidFill>
                          <a:effectLst/>
                          <a:latin typeface="Arial" panose="020B0604020202020204" pitchFamily="34" charset="0"/>
                          <a:ea typeface="+mn-ea"/>
                          <a:cs typeface="Arial" panose="020B0604020202020204" pitchFamily="34" charset="0"/>
                        </a:rPr>
                        <a:t>-145</a:t>
                      </a:r>
                    </a:p>
                  </a:txBody>
                  <a:tcPr/>
                </a:tc>
              </a:tr>
              <a:tr h="0">
                <a:tc>
                  <a:txBody>
                    <a:bodyPr/>
                    <a:lstStyle/>
                    <a:p>
                      <a:pPr>
                        <a:lnSpc>
                          <a:spcPct val="150000"/>
                        </a:lnSpc>
                      </a:pPr>
                      <a:r>
                        <a:rPr lang="nl-NL" sz="1800" b="0" noProof="0" dirty="0" smtClean="0">
                          <a:latin typeface="Arial" panose="020B0604020202020204" pitchFamily="34" charset="0"/>
                          <a:cs typeface="Arial" panose="020B0604020202020204" pitchFamily="34" charset="0"/>
                        </a:rPr>
                        <a:t>Twente Safety</a:t>
                      </a:r>
                      <a:r>
                        <a:rPr lang="nl-NL" sz="1800" b="0" baseline="0" noProof="0" dirty="0" smtClean="0">
                          <a:latin typeface="Arial" panose="020B0604020202020204" pitchFamily="34" charset="0"/>
                          <a:cs typeface="Arial" panose="020B0604020202020204" pitchFamily="34" charset="0"/>
                        </a:rPr>
                        <a:t> Campus*</a:t>
                      </a:r>
                      <a:endParaRPr lang="nl-NL" sz="1800" b="0" noProof="0" dirty="0">
                        <a:latin typeface="Arial" panose="020B0604020202020204" pitchFamily="34" charset="0"/>
                        <a:cs typeface="Arial" panose="020B0604020202020204" pitchFamily="34" charset="0"/>
                      </a:endParaRPr>
                    </a:p>
                  </a:txBody>
                  <a:tcPr/>
                </a:tc>
                <a:tc>
                  <a:txBody>
                    <a:bodyPr/>
                    <a:lstStyle/>
                    <a:p>
                      <a:pPr algn="r">
                        <a:lnSpc>
                          <a:spcPct val="150000"/>
                        </a:lnSpc>
                      </a:pPr>
                      <a:r>
                        <a:rPr lang="nl-NL" sz="1800" b="0" kern="1200" noProof="0" dirty="0" smtClean="0">
                          <a:solidFill>
                            <a:schemeClr val="tx1"/>
                          </a:solidFill>
                          <a:effectLst/>
                          <a:latin typeface="Arial" panose="020B0604020202020204" pitchFamily="34" charset="0"/>
                          <a:ea typeface="+mn-ea"/>
                          <a:cs typeface="Arial" panose="020B0604020202020204" pitchFamily="34" charset="0"/>
                        </a:rPr>
                        <a:t>0</a:t>
                      </a:r>
                    </a:p>
                  </a:txBody>
                  <a:tcPr/>
                </a:tc>
              </a:tr>
              <a:tr h="0">
                <a:tc>
                  <a:txBody>
                    <a:bodyPr/>
                    <a:lstStyle/>
                    <a:p>
                      <a:pPr>
                        <a:lnSpc>
                          <a:spcPct val="150000"/>
                        </a:lnSpc>
                      </a:pPr>
                      <a:r>
                        <a:rPr lang="nl-NL" sz="1800" b="1" noProof="0" dirty="0" smtClean="0">
                          <a:latin typeface="Arial" panose="020B0604020202020204" pitchFamily="34" charset="0"/>
                          <a:cs typeface="Arial" panose="020B0604020202020204" pitchFamily="34" charset="0"/>
                        </a:rPr>
                        <a:t>Totaal</a:t>
                      </a:r>
                      <a:endParaRPr lang="nl-NL" sz="1800" b="1" noProof="0" dirty="0">
                        <a:latin typeface="Arial" panose="020B0604020202020204" pitchFamily="34" charset="0"/>
                        <a:cs typeface="Arial" panose="020B0604020202020204" pitchFamily="34" charset="0"/>
                      </a:endParaRPr>
                    </a:p>
                  </a:txBody>
                  <a:tcPr/>
                </a:tc>
                <a:tc>
                  <a:txBody>
                    <a:bodyPr/>
                    <a:lstStyle/>
                    <a:p>
                      <a:pPr algn="r">
                        <a:lnSpc>
                          <a:spcPct val="150000"/>
                        </a:lnSpc>
                      </a:pPr>
                      <a:r>
                        <a:rPr lang="nl-NL" sz="1800" b="1" kern="1200" noProof="0" dirty="0" smtClean="0">
                          <a:solidFill>
                            <a:schemeClr val="tx1"/>
                          </a:solidFill>
                          <a:effectLst/>
                          <a:latin typeface="Arial" panose="020B0604020202020204" pitchFamily="34" charset="0"/>
                          <a:ea typeface="+mn-ea"/>
                          <a:cs typeface="Arial" panose="020B0604020202020204" pitchFamily="34" charset="0"/>
                        </a:rPr>
                        <a:t>940</a:t>
                      </a:r>
                    </a:p>
                  </a:txBody>
                  <a:tcPr/>
                </a:tc>
              </a:tr>
              <a:tr h="0">
                <a:tc>
                  <a:txBody>
                    <a:bodyPr/>
                    <a:lstStyle/>
                    <a:p>
                      <a:pPr>
                        <a:lnSpc>
                          <a:spcPct val="150000"/>
                        </a:lnSpc>
                      </a:pPr>
                      <a:endParaRPr lang="nl-NL" sz="1800" b="1" noProof="0" dirty="0">
                        <a:latin typeface="Arial" panose="020B0604020202020204" pitchFamily="34" charset="0"/>
                        <a:cs typeface="Arial" panose="020B0604020202020204" pitchFamily="34" charset="0"/>
                      </a:endParaRPr>
                    </a:p>
                  </a:txBody>
                  <a:tcPr/>
                </a:tc>
                <a:tc>
                  <a:txBody>
                    <a:bodyPr/>
                    <a:lstStyle/>
                    <a:p>
                      <a:pPr algn="r">
                        <a:lnSpc>
                          <a:spcPct val="150000"/>
                        </a:lnSpc>
                      </a:pPr>
                      <a:endParaRPr lang="nl-NL" sz="1800" b="1" kern="1200" noProof="0" dirty="0" smtClean="0">
                        <a:solidFill>
                          <a:schemeClr val="tx1"/>
                        </a:solidFill>
                        <a:effectLst/>
                        <a:latin typeface="Arial" panose="020B0604020202020204" pitchFamily="34" charset="0"/>
                        <a:ea typeface="+mn-ea"/>
                        <a:cs typeface="Arial" panose="020B0604020202020204" pitchFamily="34" charset="0"/>
                      </a:endParaRPr>
                    </a:p>
                  </a:txBody>
                  <a:tcPr/>
                </a:tc>
              </a:tr>
              <a:tr h="0">
                <a:tc gridSpan="2">
                  <a:txBody>
                    <a:bodyPr/>
                    <a:lstStyle/>
                    <a:p>
                      <a:pPr>
                        <a:lnSpc>
                          <a:spcPct val="150000"/>
                        </a:lnSpc>
                      </a:pPr>
                      <a:r>
                        <a:rPr lang="nl-NL" sz="1200" b="0" noProof="0" dirty="0" smtClean="0">
                          <a:latin typeface="Arial" panose="020B0604020202020204" pitchFamily="34" charset="0"/>
                          <a:cs typeface="Arial" panose="020B0604020202020204" pitchFamily="34" charset="0"/>
                        </a:rPr>
                        <a:t>*</a:t>
                      </a:r>
                      <a:r>
                        <a:rPr lang="nl-NL" sz="1200" b="0" baseline="0" noProof="0" dirty="0" smtClean="0">
                          <a:latin typeface="Arial" panose="020B0604020202020204" pitchFamily="34" charset="0"/>
                          <a:cs typeface="Arial" panose="020B0604020202020204" pitchFamily="34" charset="0"/>
                        </a:rPr>
                        <a:t> De exploitatiecijfers van TSC zijn voor boekjaar 2015 nagenoeg break-even (licht negatief). De TSC-resultaten worden in enig jaar conform AB-besluit vereffend met de reserve bedrijfsvoering TSC (gesloten systeem van lasten en baten). Om die reden is de invloed van de TSC-cijfers op het rekeningresultaat nihil. </a:t>
                      </a:r>
                      <a:endParaRPr lang="nl-NL" sz="1200" b="0" noProof="0" dirty="0">
                        <a:latin typeface="Arial" panose="020B0604020202020204" pitchFamily="34" charset="0"/>
                        <a:cs typeface="Arial" panose="020B0604020202020204" pitchFamily="34" charset="0"/>
                      </a:endParaRPr>
                    </a:p>
                  </a:txBody>
                  <a:tcPr/>
                </a:tc>
                <a:tc hMerge="1">
                  <a:txBody>
                    <a:bodyPr/>
                    <a:lstStyle/>
                    <a:p>
                      <a:pPr algn="r">
                        <a:lnSpc>
                          <a:spcPct val="150000"/>
                        </a:lnSpc>
                      </a:pPr>
                      <a:endParaRPr lang="nl-NL" sz="1800" b="1" kern="1200" noProof="0" dirty="0" smtClean="0">
                        <a:solidFill>
                          <a:schemeClr val="tx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4105402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7744" y="916360"/>
            <a:ext cx="11703050" cy="720081"/>
          </a:xfrm>
        </p:spPr>
        <p:txBody>
          <a:bodyPr/>
          <a:lstStyle/>
          <a:p>
            <a:r>
              <a:rPr lang="nl-NL" dirty="0" err="1" smtClean="0"/>
              <a:t>Stavaza</a:t>
            </a:r>
            <a:r>
              <a:rPr lang="nl-NL" dirty="0" smtClean="0"/>
              <a:t> lopende bezuinigingsoperatie (geformaliseerd v.a. 2014)</a:t>
            </a:r>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68" y="1708448"/>
            <a:ext cx="9725025" cy="709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77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Stavaza</a:t>
            </a:r>
            <a:r>
              <a:rPr lang="nl-NL" dirty="0"/>
              <a:t> lopende bezuinigingsoperatie (geformaliseerd v.a. 2014)</a:t>
            </a:r>
          </a:p>
        </p:txBody>
      </p:sp>
      <p:sp>
        <p:nvSpPr>
          <p:cNvPr id="3" name="Tijdelijke aanduiding voor inhoud 2"/>
          <p:cNvSpPr>
            <a:spLocks noGrp="1"/>
          </p:cNvSpPr>
          <p:nvPr>
            <p:ph idx="1"/>
          </p:nvPr>
        </p:nvSpPr>
        <p:spPr/>
        <p:txBody>
          <a:bodyPr/>
          <a:lstStyle/>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pPr marL="0" indent="0">
              <a:buNone/>
            </a:pPr>
            <a:endParaRPr lang="nl-NL" dirty="0" smtClean="0"/>
          </a:p>
          <a:p>
            <a:pPr marL="0" indent="0">
              <a:buNone/>
            </a:pPr>
            <a:r>
              <a:rPr lang="nl-NL" sz="1800" dirty="0" smtClean="0"/>
              <a:t>Conclusie: realisatiegraad van vastgestelde bezuinigingsmaatregelen is hoog. Een deel van de bezuinigingsmaatregelen ingaande 2016 (c.a. € 0,35 mln. is reeds verwezenlijkt en draagt bij aan een positief rekeningsaldo in 2015.</a:t>
            </a:r>
            <a:endParaRPr lang="nl-NL" sz="1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768" y="1571129"/>
            <a:ext cx="9725025" cy="691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159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0875" y="628328"/>
            <a:ext cx="11703050" cy="720081"/>
          </a:xfrm>
        </p:spPr>
        <p:txBody>
          <a:bodyPr/>
          <a:lstStyle/>
          <a:p>
            <a:r>
              <a:rPr lang="nl-NL" dirty="0" smtClean="0"/>
              <a:t>3	Paragrafen </a:t>
            </a:r>
            <a:r>
              <a:rPr lang="nl-NL" dirty="0"/>
              <a:t>programmabegroting (verplichte paragrafen</a:t>
            </a:r>
            <a:r>
              <a:rPr lang="nl-NL" dirty="0" smtClean="0"/>
              <a:t>)</a:t>
            </a:r>
            <a:endParaRPr lang="en-US" dirty="0">
              <a:solidFill>
                <a:srgbClr val="FF0000"/>
              </a:solidFill>
            </a:endParaRPr>
          </a:p>
        </p:txBody>
      </p:sp>
      <p:graphicFrame>
        <p:nvGraphicFramePr>
          <p:cNvPr id="12" name="Tijdelijke aanduiding voor inhoud 11"/>
          <p:cNvGraphicFramePr>
            <a:graphicFrameLocks noGrp="1"/>
          </p:cNvGraphicFramePr>
          <p:nvPr>
            <p:ph idx="1"/>
            <p:extLst>
              <p:ext uri="{D42A27DB-BD31-4B8C-83A1-F6EECF244321}">
                <p14:modId xmlns:p14="http://schemas.microsoft.com/office/powerpoint/2010/main" val="1926632002"/>
              </p:ext>
            </p:extLst>
          </p:nvPr>
        </p:nvGraphicFramePr>
        <p:xfrm>
          <a:off x="650874" y="1276400"/>
          <a:ext cx="11972206" cy="8262704"/>
        </p:xfrm>
        <a:graphic>
          <a:graphicData uri="http://schemas.openxmlformats.org/drawingml/2006/table">
            <a:tbl>
              <a:tblPr firstRow="1" bandRow="1">
                <a:tableStyleId>{5940675A-B579-460E-94D1-54222C63F5DA}</a:tableStyleId>
              </a:tblPr>
              <a:tblGrid>
                <a:gridCol w="1819078"/>
                <a:gridCol w="10153128"/>
              </a:tblGrid>
              <a:tr h="347589">
                <a:tc>
                  <a:txBody>
                    <a:bodyPr/>
                    <a:lstStyle/>
                    <a:p>
                      <a:r>
                        <a:rPr lang="nl-NL" sz="1000" b="1" dirty="0" smtClean="0">
                          <a:solidFill>
                            <a:schemeClr val="tx1"/>
                          </a:solidFill>
                          <a:latin typeface="Arial" panose="020B0604020202020204" pitchFamily="34" charset="0"/>
                          <a:cs typeface="Arial" panose="020B0604020202020204" pitchFamily="34" charset="0"/>
                        </a:rPr>
                        <a:t>Verplichte</a:t>
                      </a:r>
                      <a:r>
                        <a:rPr lang="nl-NL" sz="1000" b="1" baseline="0" dirty="0" smtClean="0">
                          <a:solidFill>
                            <a:schemeClr val="tx1"/>
                          </a:solidFill>
                          <a:latin typeface="Arial" panose="020B0604020202020204" pitchFamily="34" charset="0"/>
                          <a:cs typeface="Arial" panose="020B0604020202020204" pitchFamily="34" charset="0"/>
                        </a:rPr>
                        <a:t> paragraaf</a:t>
                      </a:r>
                      <a:endParaRPr lang="en-US" sz="1000" b="1"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nl-NL" sz="1000" b="1" dirty="0" smtClean="0">
                          <a:latin typeface="Arial" panose="020B0604020202020204" pitchFamily="34" charset="0"/>
                          <a:cs typeface="Arial" panose="020B0604020202020204" pitchFamily="34" charset="0"/>
                        </a:rPr>
                        <a:t>Stand van zaken</a:t>
                      </a:r>
                      <a:endParaRPr lang="en-US" sz="1000" b="1" dirty="0">
                        <a:latin typeface="Arial" panose="020B0604020202020204" pitchFamily="34" charset="0"/>
                        <a:cs typeface="Arial" panose="020B0604020202020204" pitchFamily="34" charset="0"/>
                      </a:endParaRPr>
                    </a:p>
                  </a:txBody>
                  <a:tcPr>
                    <a:solidFill>
                      <a:srgbClr val="FFFF99"/>
                    </a:solidFill>
                  </a:tcPr>
                </a:tc>
              </a:tr>
              <a:tr h="2748755">
                <a:tc>
                  <a:txBody>
                    <a:bodyPr/>
                    <a:lstStyle/>
                    <a:p>
                      <a:pPr>
                        <a:lnSpc>
                          <a:spcPct val="150000"/>
                        </a:lnSpc>
                      </a:pPr>
                      <a:r>
                        <a:rPr lang="nl-NL" sz="1000" dirty="0" smtClean="0">
                          <a:latin typeface="Arial" panose="020B0604020202020204" pitchFamily="34" charset="0"/>
                          <a:cs typeface="Arial" panose="020B0604020202020204" pitchFamily="34" charset="0"/>
                        </a:rPr>
                        <a:t>Risico’s / weerstand</a:t>
                      </a:r>
                      <a:endParaRPr lang="en-US" sz="1000" dirty="0">
                        <a:latin typeface="Arial" panose="020B0604020202020204" pitchFamily="34" charset="0"/>
                        <a:cs typeface="Arial" panose="020B0604020202020204" pitchFamily="34" charset="0"/>
                      </a:endParaRPr>
                    </a:p>
                  </a:txBody>
                  <a:tcPr/>
                </a:tc>
                <a:tc>
                  <a:txBody>
                    <a:bodyPr/>
                    <a:lstStyle/>
                    <a:p>
                      <a:pPr marL="185738" lvl="0" indent="-185738">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Voor de programmabegroting 2015 waren alleen de majeure risico’s in beeld gebracht (deels nog niet van een</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a:t>
                      </a:r>
                      <a:r>
                        <a:rPr lang="nl-NL" sz="1000" kern="1200" dirty="0" smtClean="0">
                          <a:solidFill>
                            <a:schemeClr val="tx1"/>
                          </a:solidFill>
                          <a:effectLst/>
                          <a:latin typeface="Arial" panose="020B0604020202020204" pitchFamily="34" charset="0"/>
                          <a:ea typeface="+mn-ea"/>
                          <a:cs typeface="Arial" panose="020B0604020202020204" pitchFamily="34" charset="0"/>
                        </a:rPr>
                        <a:t>bedrag voorzien)</a:t>
                      </a:r>
                    </a:p>
                    <a:p>
                      <a:pPr marL="185738" lvl="0" indent="-185738">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Eind 2014 is het beleidskader risicomanagement en weerstandsvermogen vastgesteld. Hierin is bepaald dat de weerstandsratio (omvang van de risico’s ÷ beschikbare reserves) is gemaximeerd op 70%. De methodiek van risicomanagement is nog niet optimaal cyclisch</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a:t>
                      </a:r>
                      <a:r>
                        <a:rPr lang="nl-NL" sz="1000" kern="1200" dirty="0" smtClean="0">
                          <a:solidFill>
                            <a:schemeClr val="tx1"/>
                          </a:solidFill>
                          <a:effectLst/>
                          <a:latin typeface="Arial" panose="020B0604020202020204" pitchFamily="34" charset="0"/>
                          <a:ea typeface="+mn-ea"/>
                          <a:cs typeface="Arial" panose="020B0604020202020204" pitchFamily="34" charset="0"/>
                        </a:rPr>
                        <a:t>ingebed. </a:t>
                      </a:r>
                    </a:p>
                    <a:p>
                      <a:pPr marL="185738" lvl="0" indent="-185738">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Begin 2015 is het financiële risicobeeld geactualiseerd en uitgebreid. Via de jaarrekening 2014 is de reservepositie in evenwicht gebracht met de som</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van gekwantificeerde risico’s. </a:t>
                      </a:r>
                      <a:endParaRPr lang="nl-NL" sz="10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nSpc>
                          <a:spcPct val="150000"/>
                        </a:lnSpc>
                        <a:buFont typeface="Arial" panose="020B0604020202020204" pitchFamily="34" charset="0"/>
                        <a:buNone/>
                      </a:pPr>
                      <a:endParaRPr lang="nl-NL" sz="300" kern="1200" dirty="0" smtClean="0">
                        <a:solidFill>
                          <a:schemeClr val="tx1"/>
                        </a:solidFill>
                        <a:effectLst/>
                        <a:latin typeface="Arial" panose="020B0604020202020204" pitchFamily="34" charset="0"/>
                        <a:ea typeface="+mn-ea"/>
                        <a:cs typeface="Arial" panose="020B0604020202020204" pitchFamily="34" charset="0"/>
                      </a:endParaRPr>
                    </a:p>
                    <a:p>
                      <a:pPr marL="0" lvl="0" indent="0">
                        <a:lnSpc>
                          <a:spcPct val="150000"/>
                        </a:lnSpc>
                        <a:buFont typeface="Arial" panose="020B0604020202020204" pitchFamily="34" charset="0"/>
                        <a:buNone/>
                      </a:pPr>
                      <a:r>
                        <a:rPr lang="nl-NL" sz="1000" u="sng" kern="1200" dirty="0" smtClean="0">
                          <a:solidFill>
                            <a:schemeClr val="tx1"/>
                          </a:solidFill>
                          <a:effectLst/>
                          <a:latin typeface="Arial" panose="020B0604020202020204" pitchFamily="34" charset="0"/>
                          <a:ea typeface="+mn-ea"/>
                          <a:cs typeface="Arial" panose="020B0604020202020204" pitchFamily="34" charset="0"/>
                        </a:rPr>
                        <a:t>Wijzigingen</a:t>
                      </a:r>
                      <a:r>
                        <a:rPr lang="nl-NL" sz="1000" u="sng" kern="1200" baseline="0" dirty="0" smtClean="0">
                          <a:solidFill>
                            <a:schemeClr val="tx1"/>
                          </a:solidFill>
                          <a:effectLst/>
                          <a:latin typeface="Arial" panose="020B0604020202020204" pitchFamily="34" charset="0"/>
                          <a:ea typeface="+mn-ea"/>
                          <a:cs typeface="Arial" panose="020B0604020202020204" pitchFamily="34" charset="0"/>
                        </a:rPr>
                        <a:t> risicobeeld t.o.v. de update begin 2015: </a:t>
                      </a:r>
                      <a:endParaRPr lang="nl-NL" sz="1000" u="sng" kern="1200" dirty="0" smtClean="0">
                        <a:solidFill>
                          <a:schemeClr val="tx1"/>
                        </a:solidFill>
                        <a:effectLst/>
                        <a:latin typeface="Arial" panose="020B0604020202020204" pitchFamily="34" charset="0"/>
                        <a:ea typeface="+mn-ea"/>
                        <a:cs typeface="Arial" panose="020B0604020202020204" pitchFamily="34" charset="0"/>
                      </a:endParaRPr>
                    </a:p>
                    <a:p>
                      <a:pPr marL="185738" lvl="0" indent="-185738">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Herijking BDUR: herijking leidt tot een structurele verlaging van de rijksbijdrage van c.a. 150.000,- met ingang 2016.</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a:t>
                      </a:r>
                    </a:p>
                    <a:p>
                      <a:pPr marL="185738" lvl="0" indent="-185738">
                        <a:lnSpc>
                          <a:spcPct val="150000"/>
                        </a:lnSpc>
                        <a:buFont typeface="Arial" panose="020B0604020202020204" pitchFamily="34" charset="0"/>
                        <a:buChar char="•"/>
                      </a:pPr>
                      <a:r>
                        <a:rPr lang="nl-NL" sz="1000" kern="1200" baseline="0" dirty="0" smtClean="0">
                          <a:solidFill>
                            <a:schemeClr val="tx1"/>
                          </a:solidFill>
                          <a:effectLst/>
                          <a:latin typeface="Arial" panose="020B0604020202020204" pitchFamily="34" charset="0"/>
                          <a:ea typeface="+mn-ea"/>
                          <a:cs typeface="Arial" panose="020B0604020202020204" pitchFamily="34" charset="0"/>
                        </a:rPr>
                        <a:t>Twente Safety Campus: additionele lasten voorzien door nieuwe locatie op de vliegbasis. (onderhandelingen zijn gaande)</a:t>
                      </a:r>
                    </a:p>
                    <a:p>
                      <a:pPr marL="185738" lvl="0" indent="-185738">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Individueel keuzebudget: zeer waarschijnlijk uitstel tot 2017</a:t>
                      </a:r>
                    </a:p>
                    <a:p>
                      <a:pPr>
                        <a:lnSpc>
                          <a:spcPct val="150000"/>
                        </a:lnSpc>
                      </a:pPr>
                      <a:endParaRPr lang="nl-NL" sz="300" kern="1200" dirty="0" smtClean="0">
                        <a:solidFill>
                          <a:schemeClr val="tx1"/>
                        </a:solidFill>
                        <a:effectLst/>
                        <a:latin typeface="Arial" panose="020B0604020202020204" pitchFamily="34" charset="0"/>
                        <a:ea typeface="+mn-ea"/>
                        <a:cs typeface="Arial" panose="020B0604020202020204" pitchFamily="34" charset="0"/>
                      </a:endParaRPr>
                    </a:p>
                    <a:p>
                      <a:pPr>
                        <a:lnSpc>
                          <a:spcPct val="150000"/>
                        </a:lnSpc>
                      </a:pPr>
                      <a:r>
                        <a:rPr lang="nl-NL" sz="1000" u="sng" kern="1200" dirty="0" smtClean="0">
                          <a:solidFill>
                            <a:schemeClr val="tx1"/>
                          </a:solidFill>
                          <a:effectLst/>
                          <a:latin typeface="Arial" panose="020B0604020202020204" pitchFamily="34" charset="0"/>
                          <a:ea typeface="+mn-ea"/>
                          <a:cs typeface="Arial" panose="020B0604020202020204" pitchFamily="34" charset="0"/>
                        </a:rPr>
                        <a:t>Voornaamste risico voor de organisatie:  </a:t>
                      </a:r>
                      <a:r>
                        <a:rPr lang="nl-NL" sz="1000" kern="1200" dirty="0" smtClean="0">
                          <a:solidFill>
                            <a:schemeClr val="tx1"/>
                          </a:solidFill>
                          <a:effectLst/>
                          <a:latin typeface="Arial" panose="020B0604020202020204" pitchFamily="34" charset="0"/>
                          <a:ea typeface="+mn-ea"/>
                          <a:cs typeface="Arial" panose="020B0604020202020204" pitchFamily="34" charset="0"/>
                        </a:rPr>
                        <a:t>Vorming</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Landelijke Meldkamerorganisatie (LMO): </a:t>
                      </a:r>
                      <a:r>
                        <a:rPr lang="nl-NL" sz="1000" kern="1200" dirty="0" smtClean="0">
                          <a:solidFill>
                            <a:schemeClr val="tx1"/>
                          </a:solidFill>
                          <a:effectLst/>
                          <a:latin typeface="Arial" panose="020B0604020202020204" pitchFamily="34" charset="0"/>
                          <a:ea typeface="+mn-ea"/>
                          <a:cs typeface="Arial" panose="020B0604020202020204" pitchFamily="34" charset="0"/>
                        </a:rPr>
                        <a:t>planning voor meldkamer Oost Nederland is dat deze medio 2019 gereed is. Nog geen duidelijkheid over de mate waarin de frictiekosten op het Rijk kunnen worden verhaald.</a:t>
                      </a:r>
                      <a:endParaRPr lang="nl-NL" sz="1000" baseline="0" dirty="0" smtClean="0">
                        <a:latin typeface="Arial" panose="020B0604020202020204" pitchFamily="34" charset="0"/>
                        <a:cs typeface="Arial" panose="020B0604020202020204" pitchFamily="34" charset="0"/>
                      </a:endParaRPr>
                    </a:p>
                  </a:txBody>
                  <a:tcPr/>
                </a:tc>
              </a:tr>
              <a:tr h="1385167">
                <a:tc>
                  <a:txBody>
                    <a:bodyPr/>
                    <a:lstStyle/>
                    <a:p>
                      <a:pPr>
                        <a:lnSpc>
                          <a:spcPct val="150000"/>
                        </a:lnSpc>
                      </a:pPr>
                      <a:r>
                        <a:rPr lang="nl-NL" sz="1000" kern="1200" dirty="0" smtClean="0">
                          <a:solidFill>
                            <a:schemeClr val="tx1"/>
                          </a:solidFill>
                          <a:latin typeface="Arial" panose="020B0604020202020204" pitchFamily="34" charset="0"/>
                          <a:ea typeface="+mn-ea"/>
                          <a:cs typeface="Arial" panose="020B0604020202020204" pitchFamily="34" charset="0"/>
                        </a:rPr>
                        <a:t>Bedrijfsvoering</a:t>
                      </a:r>
                      <a:endParaRPr lang="en-US" sz="1000" kern="1200" dirty="0">
                        <a:solidFill>
                          <a:schemeClr val="tx1"/>
                        </a:solidFill>
                        <a:latin typeface="Arial" panose="020B0604020202020204" pitchFamily="34" charset="0"/>
                        <a:ea typeface="+mn-ea"/>
                        <a:cs typeface="Arial" panose="020B0604020202020204" pitchFamily="34" charset="0"/>
                      </a:endParaRPr>
                    </a:p>
                  </a:txBody>
                  <a:tcPr/>
                </a:tc>
                <a:tc>
                  <a:txBody>
                    <a:bodyPr/>
                    <a:lstStyle/>
                    <a:p>
                      <a:pPr marL="185738" marR="0" indent="-185738" algn="l" defTabSz="130046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000" kern="1200" dirty="0" smtClean="0">
                          <a:solidFill>
                            <a:schemeClr val="tx1"/>
                          </a:solidFill>
                          <a:latin typeface="Arial" panose="020B0604020202020204" pitchFamily="34" charset="0"/>
                          <a:ea typeface="+mn-ea"/>
                          <a:cs typeface="Arial" panose="020B0604020202020204" pitchFamily="34" charset="0"/>
                        </a:rPr>
                        <a:t>De dienstverleningsovereenkomst (DVO) met Regio Twente geactualiseerd en verlengd voor de periode 2015 - 2016. </a:t>
                      </a:r>
                    </a:p>
                    <a:p>
                      <a:pPr marL="185738" marR="0" indent="-185738" algn="l" defTabSz="130046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000" kern="1200" dirty="0" smtClean="0">
                          <a:solidFill>
                            <a:schemeClr val="tx1"/>
                          </a:solidFill>
                          <a:latin typeface="Arial" panose="020B0604020202020204" pitchFamily="34" charset="0"/>
                          <a:ea typeface="+mn-ea"/>
                          <a:cs typeface="Arial" panose="020B0604020202020204" pitchFamily="34" charset="0"/>
                        </a:rPr>
                        <a:t>Thema’s HRM conform planning opgepakt (vaststelling werving- en selectiebeleid, management </a:t>
                      </a:r>
                      <a:r>
                        <a:rPr lang="nl-NL" sz="1000" kern="1200" dirty="0" err="1" smtClean="0">
                          <a:solidFill>
                            <a:schemeClr val="tx1"/>
                          </a:solidFill>
                          <a:latin typeface="Arial" panose="020B0604020202020204" pitchFamily="34" charset="0"/>
                          <a:ea typeface="+mn-ea"/>
                          <a:cs typeface="Arial" panose="020B0604020202020204" pitchFamily="34" charset="0"/>
                        </a:rPr>
                        <a:t>development</a:t>
                      </a:r>
                      <a:r>
                        <a:rPr lang="nl-NL" sz="1000" kern="1200" dirty="0" smtClean="0">
                          <a:solidFill>
                            <a:schemeClr val="tx1"/>
                          </a:solidFill>
                          <a:latin typeface="Arial" panose="020B0604020202020204" pitchFamily="34" charset="0"/>
                          <a:ea typeface="+mn-ea"/>
                          <a:cs typeface="Arial" panose="020B0604020202020204" pitchFamily="34" charset="0"/>
                        </a:rPr>
                        <a:t>)</a:t>
                      </a:r>
                    </a:p>
                    <a:p>
                      <a:pPr marL="185738" marR="0" indent="-185738" algn="l" defTabSz="130046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000" kern="1200" dirty="0" smtClean="0">
                          <a:solidFill>
                            <a:schemeClr val="tx1"/>
                          </a:solidFill>
                          <a:latin typeface="Arial" panose="020B0604020202020204" pitchFamily="34" charset="0"/>
                          <a:ea typeface="+mn-ea"/>
                          <a:cs typeface="Arial" panose="020B0604020202020204" pitchFamily="34" charset="0"/>
                        </a:rPr>
                        <a:t>Thema’s financiën conform planning (bezuinigingen, aanbevelingen accountant, traject financieringssystematiek).</a:t>
                      </a:r>
                    </a:p>
                    <a:p>
                      <a:pPr marL="185738" marR="0" indent="-185738" algn="l" defTabSz="130046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000" kern="1200" dirty="0" smtClean="0">
                          <a:solidFill>
                            <a:schemeClr val="tx1"/>
                          </a:solidFill>
                          <a:latin typeface="Arial" panose="020B0604020202020204" pitchFamily="34" charset="0"/>
                          <a:ea typeface="+mn-ea"/>
                          <a:cs typeface="Arial" panose="020B0604020202020204" pitchFamily="34" charset="0"/>
                        </a:rPr>
                        <a:t>In Q1 aandacht voor professionalisering van de inkooporganisatie. (investering in capaciteit en kennisoverdracht) </a:t>
                      </a:r>
                    </a:p>
                    <a:p>
                      <a:pPr marL="185738" marR="0" indent="-185738" algn="l" defTabSz="130046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000" kern="1200" dirty="0" smtClean="0">
                          <a:solidFill>
                            <a:schemeClr val="tx1"/>
                          </a:solidFill>
                          <a:latin typeface="Arial" panose="020B0604020202020204" pitchFamily="34" charset="0"/>
                          <a:ea typeface="+mn-ea"/>
                          <a:cs typeface="Arial" panose="020B0604020202020204" pitchFamily="34" charset="0"/>
                        </a:rPr>
                        <a:t>Personeelsverloop: Het eerste half jaar zijn er 16 vacatures ingevuld waarvan  7 met interne medewerkers.</a:t>
                      </a:r>
                    </a:p>
                    <a:p>
                      <a:pPr marL="185738" marR="0" indent="-185738" algn="l" defTabSz="130046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nl-NL" sz="1000" kern="1200" dirty="0" smtClean="0">
                          <a:solidFill>
                            <a:schemeClr val="tx1"/>
                          </a:solidFill>
                          <a:latin typeface="Arial" panose="020B0604020202020204" pitchFamily="34" charset="0"/>
                          <a:ea typeface="+mn-ea"/>
                          <a:cs typeface="Arial" panose="020B0604020202020204" pitchFamily="34" charset="0"/>
                        </a:rPr>
                        <a:t>Ziekteverzuim: Q1 5,58%, gemiddelde verzuimduur 5,36 dagen Q2  7,56%, gemiddelde verzuimduur 34,98  dagen. Deze stijging wordt met name veroorzaakt door een aantal langdurige zieken (niet werk gerelateerd)</a:t>
                      </a:r>
                      <a:endParaRPr lang="en-US" sz="1000" kern="1200" dirty="0" smtClean="0">
                        <a:solidFill>
                          <a:schemeClr val="tx1"/>
                        </a:solidFill>
                        <a:latin typeface="Arial" panose="020B0604020202020204" pitchFamily="34" charset="0"/>
                        <a:ea typeface="+mn-ea"/>
                        <a:cs typeface="Arial" panose="020B0604020202020204" pitchFamily="34" charset="0"/>
                      </a:endParaRPr>
                    </a:p>
                  </a:txBody>
                  <a:tcPr/>
                </a:tc>
              </a:tr>
              <a:tr h="502388">
                <a:tc>
                  <a:txBody>
                    <a:bodyPr/>
                    <a:lstStyle/>
                    <a:p>
                      <a:pPr>
                        <a:lnSpc>
                          <a:spcPct val="150000"/>
                        </a:lnSpc>
                      </a:pPr>
                      <a:r>
                        <a:rPr lang="en-US" sz="1000" dirty="0" smtClean="0">
                          <a:latin typeface="Arial" panose="020B0604020202020204" pitchFamily="34" charset="0"/>
                          <a:cs typeface="Arial" panose="020B0604020202020204" pitchFamily="34" charset="0"/>
                        </a:rPr>
                        <a:t>Financiering</a:t>
                      </a:r>
                      <a:endParaRPr lang="en-US" sz="1000" dirty="0">
                        <a:latin typeface="Arial" panose="020B0604020202020204" pitchFamily="34" charset="0"/>
                        <a:cs typeface="Arial" panose="020B0604020202020204" pitchFamily="34" charset="0"/>
                      </a:endParaRPr>
                    </a:p>
                  </a:txBody>
                  <a:tcPr/>
                </a:tc>
                <a:tc>
                  <a:txBody>
                    <a:bodyPr/>
                    <a:lstStyle/>
                    <a:p>
                      <a:pPr marL="171450" lvl="0" indent="-171450">
                        <a:lnSpc>
                          <a:spcPct val="150000"/>
                        </a:lnSpc>
                        <a:buFont typeface="Arial" panose="020B0604020202020204" pitchFamily="34" charset="0"/>
                        <a:buChar char="•"/>
                      </a:pPr>
                      <a:r>
                        <a:rPr lang="nl-NL" sz="1000" kern="1200" dirty="0" err="1" smtClean="0">
                          <a:solidFill>
                            <a:schemeClr val="tx1"/>
                          </a:solidFill>
                          <a:effectLst/>
                          <a:latin typeface="Arial" panose="020B0604020202020204" pitchFamily="34" charset="0"/>
                          <a:ea typeface="+mn-ea"/>
                          <a:cs typeface="Arial" panose="020B0604020202020204" pitchFamily="34" charset="0"/>
                        </a:rPr>
                        <a:t>Treasurystatuut</a:t>
                      </a:r>
                      <a:r>
                        <a:rPr lang="nl-NL" sz="1000" kern="1200" dirty="0" smtClean="0">
                          <a:solidFill>
                            <a:schemeClr val="tx1"/>
                          </a:solidFill>
                          <a:effectLst/>
                          <a:latin typeface="Arial" panose="020B0604020202020204" pitchFamily="34" charset="0"/>
                          <a:ea typeface="+mn-ea"/>
                          <a:cs typeface="Arial" panose="020B0604020202020204" pitchFamily="34" charset="0"/>
                        </a:rPr>
                        <a:t> vastgesteld in februari 2015.</a:t>
                      </a:r>
                    </a:p>
                    <a:p>
                      <a:pPr marL="171450" lvl="0" indent="-171450">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Liquiditeitsprognose voor 2015 opgesteld met een investeringsplanning. Planning moet nog verder worden verfijnd. </a:t>
                      </a:r>
                    </a:p>
                    <a:p>
                      <a:pPr marL="171450" lvl="0" indent="-171450">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Uit maandelijkse vergelijking blijkt dat bestedingen achterlopen op de planning. </a:t>
                      </a:r>
                    </a:p>
                    <a:p>
                      <a:pPr marL="171450" lvl="0" indent="-171450">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Gezien de ontwikkeling</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van de liquiditeitspositie is het aantrekken van langlopende middelen op termijn noodzakelijk (kasgeldlimiet vermoedelijk in Q2 </a:t>
                      </a:r>
                      <a:r>
                        <a:rPr lang="nl-NL" sz="1000" kern="1200" baseline="0" smtClean="0">
                          <a:solidFill>
                            <a:schemeClr val="tx1"/>
                          </a:solidFill>
                          <a:effectLst/>
                          <a:latin typeface="Arial" panose="020B0604020202020204" pitchFamily="34" charset="0"/>
                          <a:ea typeface="+mn-ea"/>
                          <a:cs typeface="Arial" panose="020B0604020202020204" pitchFamily="34" charset="0"/>
                        </a:rPr>
                        <a:t>van 2016 bereikt</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 </a:t>
                      </a:r>
                      <a:r>
                        <a:rPr lang="nl-NL" sz="1000" kern="1200" dirty="0" smtClean="0">
                          <a:solidFill>
                            <a:schemeClr val="tx1"/>
                          </a:solidFill>
                          <a:effectLst/>
                          <a:latin typeface="Arial" panose="020B0604020202020204" pitchFamily="34" charset="0"/>
                          <a:ea typeface="+mn-ea"/>
                          <a:cs typeface="Arial" panose="020B0604020202020204" pitchFamily="34" charset="0"/>
                        </a:rPr>
                        <a:t>In onderzoek of, gezien de huidige lage rente, de</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lening eerder </a:t>
                      </a:r>
                      <a:r>
                        <a:rPr lang="nl-NL" sz="1000" kern="1200" dirty="0" smtClean="0">
                          <a:solidFill>
                            <a:schemeClr val="tx1"/>
                          </a:solidFill>
                          <a:effectLst/>
                          <a:latin typeface="Arial" panose="020B0604020202020204" pitchFamily="34" charset="0"/>
                          <a:ea typeface="+mn-ea"/>
                          <a:cs typeface="Arial" panose="020B0604020202020204" pitchFamily="34" charset="0"/>
                        </a:rPr>
                        <a:t>moet worden afgesloten.</a:t>
                      </a:r>
                    </a:p>
                    <a:p>
                      <a:pPr marL="171450" indent="-171450">
                        <a:lnSpc>
                          <a:spcPct val="150000"/>
                        </a:lnSpc>
                        <a:buFont typeface="Arial" panose="020B0604020202020204" pitchFamily="34" charset="0"/>
                        <a:buChar char="•"/>
                      </a:pPr>
                      <a:r>
                        <a:rPr lang="nl-NL" sz="1000" kern="1200" dirty="0" smtClean="0">
                          <a:solidFill>
                            <a:schemeClr val="tx1"/>
                          </a:solidFill>
                          <a:effectLst/>
                          <a:latin typeface="Arial" panose="020B0604020202020204" pitchFamily="34" charset="0"/>
                          <a:ea typeface="+mn-ea"/>
                          <a:cs typeface="Arial" panose="020B0604020202020204" pitchFamily="34" charset="0"/>
                        </a:rPr>
                        <a:t>Schatkistbankieren: wettelijke drempel is in het 1</a:t>
                      </a:r>
                      <a:r>
                        <a:rPr lang="nl-NL" sz="1000" kern="1200" baseline="30000" dirty="0" smtClean="0">
                          <a:solidFill>
                            <a:schemeClr val="tx1"/>
                          </a:solidFill>
                          <a:effectLst/>
                          <a:latin typeface="Arial" panose="020B0604020202020204" pitchFamily="34" charset="0"/>
                          <a:ea typeface="+mn-ea"/>
                          <a:cs typeface="Arial" panose="020B0604020202020204" pitchFamily="34" charset="0"/>
                        </a:rPr>
                        <a:t>e</a:t>
                      </a:r>
                      <a:r>
                        <a:rPr lang="nl-NL" sz="1000" kern="1200" dirty="0" smtClean="0">
                          <a:solidFill>
                            <a:schemeClr val="tx1"/>
                          </a:solidFill>
                          <a:effectLst/>
                          <a:latin typeface="Arial" panose="020B0604020202020204" pitchFamily="34" charset="0"/>
                          <a:ea typeface="+mn-ea"/>
                          <a:cs typeface="Arial" panose="020B0604020202020204" pitchFamily="34" charset="0"/>
                        </a:rPr>
                        <a:t> kwartaal 2015 overschreden. C</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oncrete a</a:t>
                      </a:r>
                      <a:r>
                        <a:rPr lang="nl-NL" sz="1000" kern="1200" dirty="0" smtClean="0">
                          <a:solidFill>
                            <a:schemeClr val="tx1"/>
                          </a:solidFill>
                          <a:effectLst/>
                          <a:latin typeface="Arial" panose="020B0604020202020204" pitchFamily="34" charset="0"/>
                          <a:ea typeface="+mn-ea"/>
                          <a:cs typeface="Arial" panose="020B0604020202020204" pitchFamily="34" charset="0"/>
                        </a:rPr>
                        <a:t>fspraak met Regio Twente om</a:t>
                      </a:r>
                      <a:r>
                        <a:rPr lang="nl-NL" sz="1000" kern="1200" baseline="0" dirty="0" smtClean="0">
                          <a:solidFill>
                            <a:schemeClr val="tx1"/>
                          </a:solidFill>
                          <a:effectLst/>
                          <a:latin typeface="Arial" panose="020B0604020202020204" pitchFamily="34" charset="0"/>
                          <a:ea typeface="+mn-ea"/>
                          <a:cs typeface="Arial" panose="020B0604020202020204" pitchFamily="34" charset="0"/>
                        </a:rPr>
                        <a:t> scherper te zijn in de dagelijkse afdracht heeft geleid tot verbetering. De drempel is in Q2 niet overschreden.  </a:t>
                      </a:r>
                    </a:p>
                    <a:p>
                      <a:pPr marL="171450" indent="-171450">
                        <a:lnSpc>
                          <a:spcPct val="150000"/>
                        </a:lnSpc>
                        <a:buFont typeface="Arial" panose="020B0604020202020204" pitchFamily="34" charset="0"/>
                        <a:buChar char="•"/>
                      </a:pPr>
                      <a:r>
                        <a:rPr lang="nl-NL" sz="1000" kern="1200" baseline="0" dirty="0" smtClean="0">
                          <a:solidFill>
                            <a:schemeClr val="tx1"/>
                          </a:solidFill>
                          <a:effectLst/>
                          <a:latin typeface="Arial" panose="020B0604020202020204" pitchFamily="34" charset="0"/>
                          <a:ea typeface="+mn-ea"/>
                          <a:cs typeface="Arial" panose="020B0604020202020204" pitchFamily="34" charset="0"/>
                        </a:rPr>
                        <a:t>Overige bepalingen wet FIDO (renterisiconorm) worden nageleefd. </a:t>
                      </a:r>
                    </a:p>
                  </a:txBody>
                  <a:tcPr/>
                </a:tc>
              </a:tr>
              <a:tr h="502388">
                <a:tc>
                  <a:txBody>
                    <a:bodyPr/>
                    <a:lstStyle/>
                    <a:p>
                      <a:pPr>
                        <a:lnSpc>
                          <a:spcPct val="150000"/>
                        </a:lnSpc>
                      </a:pPr>
                      <a:r>
                        <a:rPr lang="en-US" sz="1000" dirty="0" err="1" smtClean="0">
                          <a:latin typeface="Arial" panose="020B0604020202020204" pitchFamily="34" charset="0"/>
                          <a:cs typeface="Arial" panose="020B0604020202020204" pitchFamily="34" charset="0"/>
                        </a:rPr>
                        <a:t>Rechtmatigheid</a:t>
                      </a:r>
                      <a:r>
                        <a:rPr lang="en-US" sz="1000" baseline="0" dirty="0" smtClean="0">
                          <a:latin typeface="Arial" panose="020B0604020202020204" pitchFamily="34" charset="0"/>
                          <a:cs typeface="Arial" panose="020B0604020202020204" pitchFamily="34" charset="0"/>
                        </a:rPr>
                        <a:t> </a:t>
                      </a:r>
                      <a:endParaRPr lang="en-US" sz="1000" dirty="0">
                        <a:latin typeface="Arial" panose="020B0604020202020204" pitchFamily="34" charset="0"/>
                        <a:cs typeface="Arial" panose="020B0604020202020204" pitchFamily="34" charset="0"/>
                      </a:endParaRPr>
                    </a:p>
                  </a:txBody>
                  <a:tcPr/>
                </a:tc>
                <a:tc>
                  <a:txBody>
                    <a:bodyPr/>
                    <a:lstStyle/>
                    <a:p>
                      <a:pPr marL="171450" indent="-171450">
                        <a:lnSpc>
                          <a:spcPct val="150000"/>
                        </a:lnSpc>
                        <a:buFont typeface="Arial" panose="020B0604020202020204" pitchFamily="34" charset="0"/>
                        <a:buChar char="•"/>
                      </a:pPr>
                      <a:r>
                        <a:rPr lang="en-US" sz="1000" dirty="0" smtClean="0">
                          <a:latin typeface="Arial" panose="020B0604020202020204" pitchFamily="34" charset="0"/>
                          <a:cs typeface="Arial" panose="020B0604020202020204" pitchFamily="34" charset="0"/>
                        </a:rPr>
                        <a:t>Het</a:t>
                      </a:r>
                      <a:r>
                        <a:rPr lang="en-US" sz="1000" baseline="0" dirty="0" smtClean="0">
                          <a:latin typeface="Arial" panose="020B0604020202020204" pitchFamily="34" charset="0"/>
                          <a:cs typeface="Arial" panose="020B0604020202020204" pitchFamily="34" charset="0"/>
                        </a:rPr>
                        <a:t> AO / IC is in basis op </a:t>
                      </a:r>
                      <a:r>
                        <a:rPr lang="en-US" sz="1000" baseline="0" dirty="0" err="1" smtClean="0">
                          <a:latin typeface="Arial" panose="020B0604020202020204" pitchFamily="34" charset="0"/>
                          <a:cs typeface="Arial" panose="020B0604020202020204" pitchFamily="34" charset="0"/>
                        </a:rPr>
                        <a:t>orde</a:t>
                      </a:r>
                      <a:r>
                        <a:rPr lang="en-US" sz="1000" baseline="0" dirty="0" smtClean="0">
                          <a:latin typeface="Arial" panose="020B0604020202020204" pitchFamily="34" charset="0"/>
                          <a:cs typeface="Arial" panose="020B0604020202020204" pitchFamily="34" charset="0"/>
                        </a:rPr>
                        <a:t> (</a:t>
                      </a:r>
                      <a:r>
                        <a:rPr lang="en-US" sz="1000" baseline="0" dirty="0" err="1" smtClean="0">
                          <a:latin typeface="Arial" panose="020B0604020202020204" pitchFamily="34" charset="0"/>
                          <a:cs typeface="Arial" panose="020B0604020202020204" pitchFamily="34" charset="0"/>
                        </a:rPr>
                        <a:t>zie</a:t>
                      </a:r>
                      <a:r>
                        <a:rPr lang="en-US" sz="1000" baseline="0" dirty="0" smtClean="0">
                          <a:latin typeface="Arial" panose="020B0604020202020204" pitchFamily="34" charset="0"/>
                          <a:cs typeface="Arial" panose="020B0604020202020204" pitchFamily="34" charset="0"/>
                        </a:rPr>
                        <a:t> </a:t>
                      </a:r>
                      <a:r>
                        <a:rPr lang="en-US" sz="1000" baseline="0" dirty="0" err="1" smtClean="0">
                          <a:latin typeface="Arial" panose="020B0604020202020204" pitchFamily="34" charset="0"/>
                          <a:cs typeface="Arial" panose="020B0604020202020204" pitchFamily="34" charset="0"/>
                        </a:rPr>
                        <a:t>ook</a:t>
                      </a:r>
                      <a:r>
                        <a:rPr lang="en-US" sz="1000" baseline="0" dirty="0" smtClean="0">
                          <a:latin typeface="Arial" panose="020B0604020202020204" pitchFamily="34" charset="0"/>
                          <a:cs typeface="Arial" panose="020B0604020202020204" pitchFamily="34" charset="0"/>
                        </a:rPr>
                        <a:t> het </a:t>
                      </a:r>
                      <a:r>
                        <a:rPr lang="en-US" sz="1000" baseline="0" dirty="0" err="1" smtClean="0">
                          <a:latin typeface="Arial" panose="020B0604020202020204" pitchFamily="34" charset="0"/>
                          <a:cs typeface="Arial" panose="020B0604020202020204" pitchFamily="34" charset="0"/>
                        </a:rPr>
                        <a:t>accountantsverslag</a:t>
                      </a:r>
                      <a:r>
                        <a:rPr lang="en-US" sz="1000" baseline="0" dirty="0" smtClean="0">
                          <a:latin typeface="Arial" panose="020B0604020202020204" pitchFamily="34" charset="0"/>
                          <a:cs typeface="Arial" panose="020B0604020202020204" pitchFamily="34" charset="0"/>
                        </a:rPr>
                        <a:t> </a:t>
                      </a:r>
                      <a:r>
                        <a:rPr lang="en-US" sz="1000" baseline="0" dirty="0" err="1" smtClean="0">
                          <a:latin typeface="Arial" panose="020B0604020202020204" pitchFamily="34" charset="0"/>
                          <a:cs typeface="Arial" panose="020B0604020202020204" pitchFamily="34" charset="0"/>
                        </a:rPr>
                        <a:t>boekjaar</a:t>
                      </a:r>
                      <a:r>
                        <a:rPr lang="en-US" sz="1000" baseline="0" dirty="0" smtClean="0">
                          <a:latin typeface="Arial" panose="020B0604020202020204" pitchFamily="34" charset="0"/>
                          <a:cs typeface="Arial" panose="020B0604020202020204" pitchFamily="34" charset="0"/>
                        </a:rPr>
                        <a:t> 2014).</a:t>
                      </a:r>
                    </a:p>
                    <a:p>
                      <a:pPr marL="171450" indent="-171450">
                        <a:lnSpc>
                          <a:spcPct val="150000"/>
                        </a:lnSpc>
                        <a:buFont typeface="Arial" panose="020B0604020202020204" pitchFamily="34" charset="0"/>
                        <a:buChar char="•"/>
                      </a:pPr>
                      <a:r>
                        <a:rPr lang="en-US" sz="1000" baseline="0" dirty="0" err="1" smtClean="0">
                          <a:solidFill>
                            <a:schemeClr val="tx1"/>
                          </a:solidFill>
                          <a:latin typeface="Arial" panose="020B0604020202020204" pitchFamily="34" charset="0"/>
                          <a:cs typeface="Arial" panose="020B0604020202020204" pitchFamily="34" charset="0"/>
                        </a:rPr>
                        <a:t>Uitvoering</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dirty="0" err="1" smtClean="0">
                          <a:solidFill>
                            <a:schemeClr val="tx1"/>
                          </a:solidFill>
                          <a:latin typeface="Arial" panose="020B0604020202020204" pitchFamily="34" charset="0"/>
                          <a:cs typeface="Arial" panose="020B0604020202020204" pitchFamily="34" charset="0"/>
                        </a:rPr>
                        <a:t>verbijzonderde</a:t>
                      </a:r>
                      <a:r>
                        <a:rPr lang="en-US" sz="1000" baseline="0" dirty="0" smtClean="0">
                          <a:solidFill>
                            <a:schemeClr val="tx1"/>
                          </a:solidFill>
                          <a:latin typeface="Arial" panose="020B0604020202020204" pitchFamily="34" charset="0"/>
                          <a:cs typeface="Arial" panose="020B0604020202020204" pitchFamily="34" charset="0"/>
                        </a:rPr>
                        <a:t> interne </a:t>
                      </a:r>
                      <a:r>
                        <a:rPr lang="en-US" sz="1000" baseline="0" dirty="0" err="1" smtClean="0">
                          <a:solidFill>
                            <a:schemeClr val="tx1"/>
                          </a:solidFill>
                          <a:latin typeface="Arial" panose="020B0604020202020204" pitchFamily="34" charset="0"/>
                          <a:cs typeface="Arial" panose="020B0604020202020204" pitchFamily="34" charset="0"/>
                        </a:rPr>
                        <a:t>controles</a:t>
                      </a:r>
                      <a:r>
                        <a:rPr lang="en-US" sz="1000" baseline="0" dirty="0" smtClean="0">
                          <a:solidFill>
                            <a:schemeClr val="tx1"/>
                          </a:solidFill>
                          <a:latin typeface="Arial" panose="020B0604020202020204" pitchFamily="34" charset="0"/>
                          <a:cs typeface="Arial" panose="020B0604020202020204" pitchFamily="34" charset="0"/>
                        </a:rPr>
                        <a:t> (VIC) </a:t>
                      </a:r>
                      <a:r>
                        <a:rPr lang="en-US" sz="1000" baseline="0" dirty="0" err="1" smtClean="0">
                          <a:solidFill>
                            <a:schemeClr val="tx1"/>
                          </a:solidFill>
                          <a:latin typeface="Arial" panose="020B0604020202020204" pitchFamily="34" charset="0"/>
                          <a:cs typeface="Arial" panose="020B0604020202020204" pitchFamily="34" charset="0"/>
                        </a:rPr>
                        <a:t>loopt</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dirty="0" err="1" smtClean="0">
                          <a:solidFill>
                            <a:schemeClr val="tx1"/>
                          </a:solidFill>
                          <a:latin typeface="Arial" panose="020B0604020202020204" pitchFamily="34" charset="0"/>
                          <a:cs typeface="Arial" panose="020B0604020202020204" pitchFamily="34" charset="0"/>
                        </a:rPr>
                        <a:t>wat</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dirty="0" err="1" smtClean="0">
                          <a:solidFill>
                            <a:schemeClr val="tx1"/>
                          </a:solidFill>
                          <a:latin typeface="Arial" panose="020B0604020202020204" pitchFamily="34" charset="0"/>
                          <a:cs typeface="Arial" panose="020B0604020202020204" pitchFamily="34" charset="0"/>
                        </a:rPr>
                        <a:t>achter</a:t>
                      </a:r>
                      <a:r>
                        <a:rPr lang="en-US" sz="1000" baseline="0" dirty="0" smtClean="0">
                          <a:solidFill>
                            <a:schemeClr val="tx1"/>
                          </a:solidFill>
                          <a:latin typeface="Arial" panose="020B0604020202020204" pitchFamily="34" charset="0"/>
                          <a:cs typeface="Arial" panose="020B0604020202020204" pitchFamily="34" charset="0"/>
                        </a:rPr>
                        <a:t> op schema. </a:t>
                      </a:r>
                    </a:p>
                    <a:p>
                      <a:pPr marL="171450" marR="0" indent="-171450" algn="l" defTabSz="130046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00" baseline="0" dirty="0" err="1" smtClean="0">
                          <a:solidFill>
                            <a:schemeClr val="tx1"/>
                          </a:solidFill>
                          <a:latin typeface="Arial" panose="020B0604020202020204" pitchFamily="34" charset="0"/>
                          <a:cs typeface="Arial" panose="020B0604020202020204" pitchFamily="34" charset="0"/>
                        </a:rPr>
                        <a:t>Verslaglegging</a:t>
                      </a:r>
                      <a:r>
                        <a:rPr lang="en-US" sz="1000" baseline="0" dirty="0" smtClean="0">
                          <a:solidFill>
                            <a:schemeClr val="tx1"/>
                          </a:solidFill>
                          <a:latin typeface="Arial" panose="020B0604020202020204" pitchFamily="34" charset="0"/>
                          <a:cs typeface="Arial" panose="020B0604020202020204" pitchFamily="34" charset="0"/>
                        </a:rPr>
                        <a:t> over de </a:t>
                      </a:r>
                      <a:r>
                        <a:rPr lang="en-US" sz="1000" baseline="0" dirty="0" err="1" smtClean="0">
                          <a:solidFill>
                            <a:schemeClr val="tx1"/>
                          </a:solidFill>
                          <a:latin typeface="Arial" panose="020B0604020202020204" pitchFamily="34" charset="0"/>
                          <a:cs typeface="Arial" panose="020B0604020202020204" pitchFamily="34" charset="0"/>
                        </a:rPr>
                        <a:t>uitvoering</a:t>
                      </a:r>
                      <a:r>
                        <a:rPr lang="en-US" sz="1000" baseline="0" dirty="0" smtClean="0">
                          <a:solidFill>
                            <a:schemeClr val="tx1"/>
                          </a:solidFill>
                          <a:latin typeface="Arial" panose="020B0604020202020204" pitchFamily="34" charset="0"/>
                          <a:cs typeface="Arial" panose="020B0604020202020204" pitchFamily="34" charset="0"/>
                        </a:rPr>
                        <a:t> van de VIC is </a:t>
                      </a:r>
                      <a:r>
                        <a:rPr lang="en-US" sz="1000" baseline="0" dirty="0" err="1" smtClean="0">
                          <a:solidFill>
                            <a:schemeClr val="tx1"/>
                          </a:solidFill>
                          <a:latin typeface="Arial" panose="020B0604020202020204" pitchFamily="34" charset="0"/>
                          <a:cs typeface="Arial" panose="020B0604020202020204" pitchFamily="34" charset="0"/>
                        </a:rPr>
                        <a:t>inmiddels</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smtClean="0">
                          <a:solidFill>
                            <a:schemeClr val="tx1"/>
                          </a:solidFill>
                          <a:latin typeface="Arial" panose="020B0604020202020204" pitchFamily="34" charset="0"/>
                          <a:cs typeface="Arial" panose="020B0604020202020204" pitchFamily="34" charset="0"/>
                        </a:rPr>
                        <a:t>geuniformeerd</a:t>
                      </a:r>
                      <a:r>
                        <a:rPr lang="en-US" sz="1000" baseline="0" dirty="0" smtClean="0">
                          <a:solidFill>
                            <a:schemeClr val="tx1"/>
                          </a:solidFill>
                          <a:latin typeface="Arial" panose="020B0604020202020204" pitchFamily="34" charset="0"/>
                          <a:cs typeface="Arial" panose="020B0604020202020204" pitchFamily="34" charset="0"/>
                        </a:rPr>
                        <a:t>. </a:t>
                      </a:r>
                    </a:p>
                    <a:p>
                      <a:pPr marL="171450" marR="0" indent="-171450" algn="l" defTabSz="130046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000" baseline="0" dirty="0" err="1" smtClean="0">
                          <a:solidFill>
                            <a:schemeClr val="tx1"/>
                          </a:solidFill>
                          <a:latin typeface="Arial" panose="020B0604020202020204" pitchFamily="34" charset="0"/>
                          <a:cs typeface="Arial" panose="020B0604020202020204" pitchFamily="34" charset="0"/>
                        </a:rPr>
                        <a:t>Bevindingen</a:t>
                      </a:r>
                      <a:r>
                        <a:rPr lang="en-US" sz="1000" baseline="0" dirty="0" smtClean="0">
                          <a:solidFill>
                            <a:schemeClr val="tx1"/>
                          </a:solidFill>
                          <a:latin typeface="Arial" panose="020B0604020202020204" pitchFamily="34" charset="0"/>
                          <a:cs typeface="Arial" panose="020B0604020202020204" pitchFamily="34" charset="0"/>
                        </a:rPr>
                        <a:t> VIC: tot </a:t>
                      </a:r>
                      <a:r>
                        <a:rPr lang="en-US" sz="1000" baseline="0" dirty="0" err="1" smtClean="0">
                          <a:solidFill>
                            <a:schemeClr val="tx1"/>
                          </a:solidFill>
                          <a:latin typeface="Arial" panose="020B0604020202020204" pitchFamily="34" charset="0"/>
                          <a:cs typeface="Arial" panose="020B0604020202020204" pitchFamily="34" charset="0"/>
                        </a:rPr>
                        <a:t>dusverre</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dirty="0" err="1" smtClean="0">
                          <a:solidFill>
                            <a:schemeClr val="tx1"/>
                          </a:solidFill>
                          <a:latin typeface="Arial" panose="020B0604020202020204" pitchFamily="34" charset="0"/>
                          <a:cs typeface="Arial" panose="020B0604020202020204" pitchFamily="34" charset="0"/>
                        </a:rPr>
                        <a:t>geen</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dirty="0" err="1" smtClean="0">
                          <a:solidFill>
                            <a:schemeClr val="tx1"/>
                          </a:solidFill>
                          <a:latin typeface="Arial" panose="020B0604020202020204" pitchFamily="34" charset="0"/>
                          <a:cs typeface="Arial" panose="020B0604020202020204" pitchFamily="34" charset="0"/>
                        </a:rPr>
                        <a:t>betekenisvolle</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dirty="0" err="1" smtClean="0">
                          <a:solidFill>
                            <a:schemeClr val="tx1"/>
                          </a:solidFill>
                          <a:latin typeface="Arial" panose="020B0604020202020204" pitchFamily="34" charset="0"/>
                          <a:cs typeface="Arial" panose="020B0604020202020204" pitchFamily="34" charset="0"/>
                        </a:rPr>
                        <a:t>tekortkomingen</a:t>
                      </a:r>
                      <a:r>
                        <a:rPr lang="en-US" sz="1000" baseline="0" dirty="0" smtClean="0">
                          <a:solidFill>
                            <a:schemeClr val="tx1"/>
                          </a:solidFill>
                          <a:latin typeface="Arial" panose="020B0604020202020204" pitchFamily="34" charset="0"/>
                          <a:cs typeface="Arial" panose="020B0604020202020204" pitchFamily="34" charset="0"/>
                        </a:rPr>
                        <a:t> </a:t>
                      </a:r>
                      <a:r>
                        <a:rPr lang="en-US" sz="1000" baseline="0" dirty="0" err="1" smtClean="0">
                          <a:solidFill>
                            <a:schemeClr val="tx1"/>
                          </a:solidFill>
                          <a:latin typeface="Arial" panose="020B0604020202020204" pitchFamily="34" charset="0"/>
                          <a:cs typeface="Arial" panose="020B0604020202020204" pitchFamily="34" charset="0"/>
                        </a:rPr>
                        <a:t>gesignaleerd</a:t>
                      </a:r>
                      <a:r>
                        <a:rPr lang="en-US" sz="1000" baseline="0" dirty="0" smtClean="0">
                          <a:solidFill>
                            <a:schemeClr val="tx1"/>
                          </a:solidFill>
                          <a:latin typeface="Arial" panose="020B0604020202020204" pitchFamily="34" charset="0"/>
                          <a:cs typeface="Arial" panose="020B0604020202020204" pitchFamily="34" charset="0"/>
                        </a:rPr>
                        <a:t>.</a:t>
                      </a:r>
                    </a:p>
                  </a:txBody>
                  <a:tcPr/>
                </a:tc>
              </a:tr>
              <a:tr h="502388">
                <a:tc>
                  <a:txBody>
                    <a:bodyPr/>
                    <a:lstStyle/>
                    <a:p>
                      <a:pPr>
                        <a:lnSpc>
                          <a:spcPct val="150000"/>
                        </a:lnSpc>
                      </a:pPr>
                      <a:r>
                        <a:rPr lang="nl-NL" sz="1000" kern="1200" dirty="0" smtClean="0">
                          <a:solidFill>
                            <a:schemeClr val="tx1"/>
                          </a:solidFill>
                          <a:latin typeface="Arial" panose="020B0604020202020204" pitchFamily="34" charset="0"/>
                          <a:ea typeface="+mn-ea"/>
                          <a:cs typeface="Arial" panose="020B0604020202020204" pitchFamily="34" charset="0"/>
                        </a:rPr>
                        <a:t>Onderhoud kapitaalgoederen</a:t>
                      </a:r>
                    </a:p>
                    <a:p>
                      <a:pPr marL="0" marR="0" indent="0" algn="l" defTabSz="1300460" rtl="0" eaLnBrk="1" fontAlgn="auto" latinLnBrk="0" hangingPunct="1">
                        <a:lnSpc>
                          <a:spcPct val="150000"/>
                        </a:lnSpc>
                        <a:spcBef>
                          <a:spcPts val="0"/>
                        </a:spcBef>
                        <a:spcAft>
                          <a:spcPts val="0"/>
                        </a:spcAft>
                        <a:buClrTx/>
                        <a:buSzTx/>
                        <a:buFontTx/>
                        <a:buNone/>
                        <a:tabLst/>
                        <a:defRPr/>
                      </a:pPr>
                      <a:r>
                        <a:rPr lang="nl-NL" sz="1000" kern="1200" dirty="0" smtClean="0">
                          <a:solidFill>
                            <a:schemeClr val="tx1"/>
                          </a:solidFill>
                          <a:latin typeface="Arial" panose="020B0604020202020204" pitchFamily="34" charset="0"/>
                          <a:ea typeface="+mn-ea"/>
                          <a:cs typeface="Arial" panose="020B0604020202020204" pitchFamily="34" charset="0"/>
                        </a:rPr>
                        <a:t>Verbonden partijen</a:t>
                      </a:r>
                      <a:endParaRPr lang="en-US" sz="1000" kern="1200" dirty="0" smtClean="0">
                        <a:solidFill>
                          <a:schemeClr val="tx1"/>
                        </a:solidFill>
                        <a:latin typeface="Arial" panose="020B0604020202020204" pitchFamily="34" charset="0"/>
                        <a:ea typeface="+mn-ea"/>
                        <a:cs typeface="Arial" panose="020B0604020202020204" pitchFamily="34" charset="0"/>
                      </a:endParaRPr>
                    </a:p>
                  </a:txBody>
                  <a:tcPr/>
                </a:tc>
                <a:tc>
                  <a:txBody>
                    <a:bodyPr/>
                    <a:lstStyle/>
                    <a:p>
                      <a:pPr>
                        <a:lnSpc>
                          <a:spcPct val="150000"/>
                        </a:lnSpc>
                      </a:pPr>
                      <a:r>
                        <a:rPr lang="nl-NL" sz="1000" kern="1200" dirty="0" smtClean="0">
                          <a:solidFill>
                            <a:schemeClr val="tx1"/>
                          </a:solidFill>
                          <a:latin typeface="Arial" panose="020B0604020202020204" pitchFamily="34" charset="0"/>
                          <a:ea typeface="+mn-ea"/>
                          <a:cs typeface="Arial" panose="020B0604020202020204" pitchFamily="34" charset="0"/>
                        </a:rPr>
                        <a:t>Geen bijzonderheden.</a:t>
                      </a:r>
                    </a:p>
                    <a:p>
                      <a:pPr marL="0" marR="0" indent="0" algn="l" defTabSz="1300460" rtl="0" eaLnBrk="1" fontAlgn="auto" latinLnBrk="0" hangingPunct="1">
                        <a:lnSpc>
                          <a:spcPct val="150000"/>
                        </a:lnSpc>
                        <a:spcBef>
                          <a:spcPts val="0"/>
                        </a:spcBef>
                        <a:spcAft>
                          <a:spcPts val="0"/>
                        </a:spcAft>
                        <a:buClrTx/>
                        <a:buSzTx/>
                        <a:buFontTx/>
                        <a:buNone/>
                        <a:tabLst/>
                        <a:defRPr/>
                      </a:pPr>
                      <a:r>
                        <a:rPr lang="nl-NL" sz="1000" kern="1200" dirty="0" smtClean="0">
                          <a:solidFill>
                            <a:schemeClr val="tx1"/>
                          </a:solidFill>
                          <a:latin typeface="Arial" panose="020B0604020202020204" pitchFamily="34" charset="0"/>
                          <a:ea typeface="+mn-ea"/>
                          <a:cs typeface="Arial" panose="020B0604020202020204" pitchFamily="34" charset="0"/>
                        </a:rPr>
                        <a:t>Geen bijzonderheden.</a:t>
                      </a:r>
                    </a:p>
                  </a:txBody>
                  <a:tcPr/>
                </a:tc>
              </a:tr>
            </a:tbl>
          </a:graphicData>
        </a:graphic>
      </p:graphicFrame>
    </p:spTree>
    <p:extLst>
      <p:ext uri="{BB962C8B-B14F-4D97-AF65-F5344CB8AC3E}">
        <p14:creationId xmlns:p14="http://schemas.microsoft.com/office/powerpoint/2010/main" val="3304355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Inleiding</a:t>
            </a:r>
            <a:r>
              <a:rPr lang="en-US" dirty="0" smtClean="0"/>
              <a:t> </a:t>
            </a:r>
            <a:endParaRPr lang="en-US" dirty="0">
              <a:solidFill>
                <a:srgbClr val="FF0000"/>
              </a:solidFill>
            </a:endParaRPr>
          </a:p>
        </p:txBody>
      </p:sp>
      <p:sp>
        <p:nvSpPr>
          <p:cNvPr id="3" name="Tijdelijke aanduiding voor inhoud 2"/>
          <p:cNvSpPr>
            <a:spLocks noGrp="1"/>
          </p:cNvSpPr>
          <p:nvPr>
            <p:ph idx="1"/>
          </p:nvPr>
        </p:nvSpPr>
        <p:spPr>
          <a:xfrm>
            <a:off x="650875" y="1708448"/>
            <a:ext cx="11703050" cy="6859736"/>
          </a:xfrm>
        </p:spPr>
        <p:txBody>
          <a:bodyPr/>
          <a:lstStyle/>
          <a:p>
            <a:pPr marL="0" indent="0">
              <a:buNone/>
            </a:pPr>
            <a:r>
              <a:rPr lang="nl-NL" sz="1200" dirty="0" smtClean="0"/>
              <a:t>De </a:t>
            </a:r>
            <a:r>
              <a:rPr lang="nl-NL" sz="1200" dirty="0"/>
              <a:t>bestuursrapportage geeft het </a:t>
            </a:r>
            <a:r>
              <a:rPr lang="nl-NL" sz="1200" dirty="0" smtClean="0"/>
              <a:t>dagelijks bestuur inzicht </a:t>
            </a:r>
            <a:r>
              <a:rPr lang="nl-NL" sz="1200" dirty="0"/>
              <a:t>in de voortgang van de uitvoering van de programmabegroting 2015 </a:t>
            </a:r>
            <a:r>
              <a:rPr lang="nl-NL" sz="1200" dirty="0" smtClean="0"/>
              <a:t>en over de financiële positie over de </a:t>
            </a:r>
            <a:r>
              <a:rPr lang="nl-NL" sz="1200" dirty="0"/>
              <a:t>periode januari tot en met </a:t>
            </a:r>
            <a:r>
              <a:rPr lang="nl-NL" sz="1200" dirty="0" smtClean="0"/>
              <a:t>juli van </a:t>
            </a:r>
            <a:r>
              <a:rPr lang="nl-NL" sz="1200" dirty="0"/>
              <a:t>het lopende jaar. </a:t>
            </a:r>
            <a:endParaRPr lang="nl-NL" sz="1200" dirty="0" smtClean="0"/>
          </a:p>
          <a:p>
            <a:pPr marL="0" indent="0">
              <a:buNone/>
            </a:pPr>
            <a:endParaRPr lang="nl-NL" sz="1200" dirty="0"/>
          </a:p>
          <a:p>
            <a:pPr marL="0" indent="0">
              <a:buNone/>
            </a:pPr>
            <a:r>
              <a:rPr lang="nl-NL" sz="1200" dirty="0"/>
              <a:t>De voorliggende bestuursrapportage is een uitvloeisel van de programmabegroting. In de programmabegroting zijn de ambities van de organisatie beschreven langs een drietal “W-vragen”: wat willen we bereiken, wat doen we ervoor en wat gaat het kosten. De ambities zijn onderverdeeld in vier programma’s: multidisciplinaire onderwerpen, brandweer, GHOR, en gemeenten. Daarnaast worden de paragrafen, die betrekking hebben op de beleidslijnen van beheersmatige aspecten benoemd in de programmabegroting. Dit zijn de zes paragrafen: weerstandsvermogen, onderhoud kapitaalgoederen, bedrijfsvoering, verbonden partijen, financiering en </a:t>
            </a:r>
            <a:r>
              <a:rPr lang="nl-NL" sz="1200" dirty="0" smtClean="0"/>
              <a:t>rechtmatigheid. Door </a:t>
            </a:r>
            <a:r>
              <a:rPr lang="nl-NL" sz="1200" dirty="0"/>
              <a:t>te rapporteren in de bestuursrapportage op de gestelde ambities en doelstellingen uit de programmabegroting wordt het bestuur VRT gefaciliteerd om hun controlerende en sturende taak uit te kunnen voeren. </a:t>
            </a:r>
          </a:p>
          <a:p>
            <a:pPr marL="0" indent="0">
              <a:buNone/>
            </a:pPr>
            <a:endParaRPr lang="nl-NL" sz="1200" dirty="0"/>
          </a:p>
          <a:p>
            <a:pPr marL="0" indent="0">
              <a:buNone/>
            </a:pPr>
            <a:r>
              <a:rPr lang="nl-NL" sz="1200" dirty="0"/>
              <a:t>Uitgangspunt voor de bestuursrapportage is dat er bondig en overzichtelijk gerapporteerd wordt op de huidige stand van zaken van de gestelde prestatieindicatoren uit de programmabegroting 2015. Op deze wijze wordt het inzichtelijk welke indicatoren sturing en richting behoeven om de doelstelling aan het eind van 2015 te halen.</a:t>
            </a:r>
          </a:p>
          <a:p>
            <a:pPr marL="0" indent="0">
              <a:buNone/>
            </a:pPr>
            <a:r>
              <a:rPr lang="nl-NL" sz="1200" dirty="0"/>
              <a:t>Rapporteren wordt zowel op een kwalitatieve als kwantitatieve wijze gedaan, afhankelijk van de gestelde indicator. </a:t>
            </a:r>
            <a:endParaRPr lang="nl-NL" sz="1200" dirty="0" smtClean="0"/>
          </a:p>
          <a:p>
            <a:pPr marL="0" indent="0">
              <a:buNone/>
            </a:pPr>
            <a:endParaRPr lang="nl-NL" sz="1200" dirty="0">
              <a:solidFill>
                <a:srgbClr val="FF0000"/>
              </a:solidFill>
            </a:endParaRPr>
          </a:p>
          <a:p>
            <a:pPr marL="0" indent="0">
              <a:buNone/>
            </a:pPr>
            <a:r>
              <a:rPr lang="nl-NL" sz="1200" b="1" dirty="0" smtClean="0"/>
              <a:t>Kleurenlegenda</a:t>
            </a:r>
          </a:p>
          <a:p>
            <a:pPr marL="0" indent="0">
              <a:buNone/>
            </a:pPr>
            <a:r>
              <a:rPr lang="nl-NL" sz="1200" dirty="0" smtClean="0">
                <a:latin typeface="Arial"/>
                <a:ea typeface="Calibri"/>
                <a:cs typeface="Times New Roman"/>
              </a:rPr>
              <a:t>De voortgang op de indicator is met een kleurencode aangegeven. </a:t>
            </a:r>
            <a:br>
              <a:rPr lang="nl-NL" sz="1200" dirty="0" smtClean="0">
                <a:latin typeface="Arial"/>
                <a:ea typeface="Calibri"/>
                <a:cs typeface="Times New Roman"/>
              </a:rPr>
            </a:br>
            <a:r>
              <a:rPr lang="nl-NL" sz="1200" dirty="0" smtClean="0">
                <a:latin typeface="Arial"/>
                <a:ea typeface="Calibri"/>
                <a:cs typeface="Times New Roman"/>
              </a:rPr>
              <a:t>	</a:t>
            </a:r>
            <a:endParaRPr lang="nl-NL" sz="1200" dirty="0">
              <a:solidFill>
                <a:srgbClr val="FF0000"/>
              </a:solidFill>
            </a:endParaRPr>
          </a:p>
        </p:txBody>
      </p:sp>
      <p:graphicFrame>
        <p:nvGraphicFramePr>
          <p:cNvPr id="4" name="Tabel 3"/>
          <p:cNvGraphicFramePr>
            <a:graphicFrameLocks noGrp="1"/>
          </p:cNvGraphicFramePr>
          <p:nvPr>
            <p:extLst>
              <p:ext uri="{D42A27DB-BD31-4B8C-83A1-F6EECF244321}">
                <p14:modId xmlns:p14="http://schemas.microsoft.com/office/powerpoint/2010/main" val="3077174744"/>
              </p:ext>
            </p:extLst>
          </p:nvPr>
        </p:nvGraphicFramePr>
        <p:xfrm>
          <a:off x="5494288" y="4732784"/>
          <a:ext cx="7229709" cy="370840"/>
        </p:xfrm>
        <a:graphic>
          <a:graphicData uri="http://schemas.openxmlformats.org/drawingml/2006/table">
            <a:tbl>
              <a:tblPr firstRow="1" bandRow="1">
                <a:tableStyleId>{5C22544A-7EE6-4342-B048-85BDC9FD1C3A}</a:tableStyleId>
              </a:tblPr>
              <a:tblGrid>
                <a:gridCol w="2409903"/>
                <a:gridCol w="2409903"/>
                <a:gridCol w="2409903"/>
              </a:tblGrid>
              <a:tr h="370840">
                <a:tc>
                  <a:txBody>
                    <a:bodyPr/>
                    <a:lstStyle/>
                    <a:p>
                      <a:pPr marL="0" marR="0" indent="0" algn="ctr" defTabSz="1300460" rtl="0" eaLnBrk="1" fontAlgn="auto" latinLnBrk="0" hangingPunct="1">
                        <a:lnSpc>
                          <a:spcPct val="100000"/>
                        </a:lnSpc>
                        <a:spcBef>
                          <a:spcPts val="0"/>
                        </a:spcBef>
                        <a:spcAft>
                          <a:spcPts val="0"/>
                        </a:spcAft>
                        <a:buClrTx/>
                        <a:buSzTx/>
                        <a:buFontTx/>
                        <a:buNone/>
                        <a:tabLst/>
                        <a:defRPr/>
                      </a:pPr>
                      <a:r>
                        <a:rPr lang="nl-NL" sz="1000" b="1" kern="1200" baseline="0" dirty="0" smtClean="0">
                          <a:solidFill>
                            <a:schemeClr val="tx1"/>
                          </a:solidFill>
                          <a:effectLst/>
                          <a:latin typeface="Arial"/>
                          <a:ea typeface="Calibri"/>
                          <a:cs typeface="Times New Roman"/>
                        </a:rPr>
                        <a:t>Groen: op schema. </a:t>
                      </a:r>
                    </a:p>
                  </a:txBody>
                  <a:tcPr anchor="ctr">
                    <a:solidFill>
                      <a:srgbClr val="92D050"/>
                    </a:solidFill>
                  </a:tcPr>
                </a:tc>
                <a:tc>
                  <a:txBody>
                    <a:bodyPr/>
                    <a:lstStyle/>
                    <a:p>
                      <a:pPr marL="0" marR="0" indent="0" algn="ctr" defTabSz="1300460" rtl="0" eaLnBrk="1" fontAlgn="auto" latinLnBrk="0" hangingPunct="1">
                        <a:lnSpc>
                          <a:spcPct val="100000"/>
                        </a:lnSpc>
                        <a:spcBef>
                          <a:spcPts val="0"/>
                        </a:spcBef>
                        <a:spcAft>
                          <a:spcPts val="0"/>
                        </a:spcAft>
                        <a:buClrTx/>
                        <a:buSzTx/>
                        <a:buFontTx/>
                        <a:buNone/>
                        <a:tabLst/>
                        <a:defRPr/>
                      </a:pPr>
                      <a:r>
                        <a:rPr lang="nl-NL" sz="1000" b="1" kern="1200" baseline="0" dirty="0" smtClean="0">
                          <a:solidFill>
                            <a:schemeClr val="tx1"/>
                          </a:solidFill>
                          <a:effectLst/>
                          <a:latin typeface="Arial"/>
                          <a:ea typeface="Calibri"/>
                          <a:cs typeface="Times New Roman"/>
                        </a:rPr>
                        <a:t>Oranje: voortgang staat onder druk</a:t>
                      </a:r>
                    </a:p>
                  </a:txBody>
                  <a:tcPr anchor="ctr">
                    <a:solidFill>
                      <a:srgbClr val="FFC000"/>
                    </a:solidFill>
                  </a:tcPr>
                </a:tc>
                <a:tc>
                  <a:txBody>
                    <a:bodyPr/>
                    <a:lstStyle/>
                    <a:p>
                      <a:pPr marL="0" marR="0" indent="0" algn="ctr" defTabSz="1300460" rtl="0" eaLnBrk="1" fontAlgn="auto" latinLnBrk="0" hangingPunct="1">
                        <a:lnSpc>
                          <a:spcPct val="100000"/>
                        </a:lnSpc>
                        <a:spcBef>
                          <a:spcPts val="0"/>
                        </a:spcBef>
                        <a:spcAft>
                          <a:spcPts val="0"/>
                        </a:spcAft>
                        <a:buClrTx/>
                        <a:buSzTx/>
                        <a:buFontTx/>
                        <a:buNone/>
                        <a:tabLst/>
                        <a:defRPr/>
                      </a:pPr>
                      <a:r>
                        <a:rPr lang="nl-NL" sz="1000" b="1" kern="1200" baseline="0" dirty="0" smtClean="0">
                          <a:solidFill>
                            <a:schemeClr val="bg1"/>
                          </a:solidFill>
                          <a:effectLst/>
                          <a:latin typeface="Arial"/>
                          <a:ea typeface="Calibri"/>
                          <a:cs typeface="Times New Roman"/>
                        </a:rPr>
                        <a:t>Rood: voortgang niet op schema</a:t>
                      </a:r>
                    </a:p>
                  </a:txBody>
                  <a:tcPr anchor="ctr">
                    <a:solidFill>
                      <a:srgbClr val="FF0000"/>
                    </a:solidFill>
                  </a:tcPr>
                </a:tc>
              </a:tr>
            </a:tbl>
          </a:graphicData>
        </a:graphic>
      </p:graphicFrame>
      <p:sp>
        <p:nvSpPr>
          <p:cNvPr id="5" name="Tijdelijke aanduiding voor inhoud 2"/>
          <p:cNvSpPr txBox="1">
            <a:spLocks/>
          </p:cNvSpPr>
          <p:nvPr/>
        </p:nvSpPr>
        <p:spPr bwMode="auto">
          <a:xfrm>
            <a:off x="650875" y="5505896"/>
            <a:ext cx="8155781" cy="390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lvl1pPr marL="180975" indent="-180975" algn="l" defTabSz="1300163" rtl="0" fontAlgn="base">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1pPr>
            <a:lvl2pPr marL="650875" indent="0" algn="l" defTabSz="1300163" rtl="0" fontAlgn="base">
              <a:spcBef>
                <a:spcPct val="20000"/>
              </a:spcBef>
              <a:spcAft>
                <a:spcPct val="0"/>
              </a:spcAft>
              <a:buFont typeface="Arial" charset="0"/>
              <a:buNone/>
              <a:defRPr sz="1400" kern="1200">
                <a:solidFill>
                  <a:schemeClr val="tx1"/>
                </a:solidFill>
                <a:latin typeface="Arial" panose="020B0604020202020204" pitchFamily="34" charset="0"/>
                <a:ea typeface="+mn-ea"/>
                <a:cs typeface="Arial" panose="020B0604020202020204" pitchFamily="34" charset="0"/>
              </a:defRPr>
            </a:lvl2pPr>
            <a:lvl3pPr marL="1300163" indent="0" algn="l" defTabSz="1300163" rtl="0" fontAlgn="base">
              <a:spcBef>
                <a:spcPct val="20000"/>
              </a:spcBef>
              <a:spcAft>
                <a:spcPct val="0"/>
              </a:spcAft>
              <a:buFont typeface="Arial" charset="0"/>
              <a:buNone/>
              <a:defRPr sz="1400" kern="1200">
                <a:solidFill>
                  <a:schemeClr val="tx1"/>
                </a:solidFill>
                <a:latin typeface="Arial" panose="020B0604020202020204" pitchFamily="34" charset="0"/>
                <a:ea typeface="+mn-ea"/>
                <a:cs typeface="Arial" panose="020B0604020202020204" pitchFamily="34" charset="0"/>
              </a:defRPr>
            </a:lvl3pPr>
            <a:lvl4pPr marL="1951038" indent="0" algn="l" defTabSz="1300163" rtl="0" fontAlgn="base">
              <a:spcBef>
                <a:spcPct val="20000"/>
              </a:spcBef>
              <a:spcAft>
                <a:spcPct val="0"/>
              </a:spcAft>
              <a:buFont typeface="Arial" charset="0"/>
              <a:buNone/>
              <a:defRPr sz="1400" kern="1200">
                <a:solidFill>
                  <a:schemeClr val="tx1"/>
                </a:solidFill>
                <a:latin typeface="Arial" panose="020B0604020202020204" pitchFamily="34" charset="0"/>
                <a:ea typeface="+mn-ea"/>
                <a:cs typeface="Arial" panose="020B0604020202020204" pitchFamily="34" charset="0"/>
              </a:defRPr>
            </a:lvl4pPr>
            <a:lvl5pPr marL="2925763" indent="-323850" algn="l" defTabSz="1300163" rtl="0" fontAlgn="base">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228600" indent="-228600">
              <a:buFont typeface="Arial" charset="0"/>
              <a:buAutoNum type="arabicPeriod"/>
            </a:pPr>
            <a:r>
              <a:rPr lang="nl-NL" sz="1200" b="1" dirty="0" smtClean="0">
                <a:solidFill>
                  <a:prstClr val="black"/>
                </a:solidFill>
                <a:hlinkClick r:id="rId2" action="ppaction://hlinksldjump"/>
              </a:rPr>
              <a:t>Hoofdlijnen per programma </a:t>
            </a:r>
            <a:endParaRPr lang="nl-NL" sz="1200" b="1" dirty="0" smtClean="0">
              <a:solidFill>
                <a:prstClr val="black"/>
              </a:solidFill>
            </a:endParaRPr>
          </a:p>
          <a:p>
            <a:pPr marL="678182" lvl="1" indent="-342900">
              <a:buFont typeface="+mj-lt"/>
              <a:buAutoNum type="alphaUcPeriod"/>
            </a:pPr>
            <a:r>
              <a:rPr lang="nl-NL" sz="1200" dirty="0" smtClean="0">
                <a:solidFill>
                  <a:prstClr val="black"/>
                </a:solidFill>
                <a:hlinkClick r:id="rId2" action="ppaction://hlinksldjump"/>
              </a:rPr>
              <a:t>Multidisciplinaire onderwerpen </a:t>
            </a:r>
            <a:endParaRPr lang="nl-NL" sz="1200" dirty="0" smtClean="0">
              <a:solidFill>
                <a:prstClr val="black"/>
              </a:solidFill>
            </a:endParaRPr>
          </a:p>
          <a:p>
            <a:pPr marL="678182" lvl="1" indent="-342900">
              <a:buFont typeface="+mj-lt"/>
              <a:buAutoNum type="alphaUcPeriod"/>
            </a:pPr>
            <a:r>
              <a:rPr lang="nl-NL" sz="1200" dirty="0" smtClean="0">
                <a:solidFill>
                  <a:prstClr val="black"/>
                </a:solidFill>
                <a:hlinkClick r:id="rId3" action="ppaction://hlinksldjump"/>
              </a:rPr>
              <a:t>Brandweer</a:t>
            </a:r>
            <a:endParaRPr lang="nl-NL" sz="1200" dirty="0" smtClean="0">
              <a:solidFill>
                <a:prstClr val="black"/>
              </a:solidFill>
            </a:endParaRPr>
          </a:p>
          <a:p>
            <a:pPr marL="678182" lvl="1" indent="-342900">
              <a:buFont typeface="+mj-lt"/>
              <a:buAutoNum type="alphaUcPeriod"/>
            </a:pPr>
            <a:r>
              <a:rPr lang="nl-NL" sz="1200" dirty="0" smtClean="0">
                <a:solidFill>
                  <a:prstClr val="black"/>
                </a:solidFill>
                <a:hlinkClick r:id="rId4" action="ppaction://hlinksldjump"/>
              </a:rPr>
              <a:t>GHOR</a:t>
            </a:r>
            <a:endParaRPr lang="nl-NL" sz="1200" dirty="0" smtClean="0">
              <a:solidFill>
                <a:prstClr val="black"/>
              </a:solidFill>
            </a:endParaRPr>
          </a:p>
          <a:p>
            <a:pPr marL="678182" lvl="1" indent="-342900">
              <a:buFont typeface="+mj-lt"/>
              <a:buAutoNum type="alphaUcPeriod"/>
            </a:pPr>
            <a:r>
              <a:rPr lang="nl-NL" sz="1200" dirty="0" smtClean="0">
                <a:solidFill>
                  <a:prstClr val="black"/>
                </a:solidFill>
                <a:hlinkClick r:id="rId5" action="ppaction://hlinksldjump"/>
              </a:rPr>
              <a:t>Gemeenten</a:t>
            </a:r>
            <a:endParaRPr lang="nl-NL" sz="1200" dirty="0" smtClean="0">
              <a:solidFill>
                <a:prstClr val="black"/>
              </a:solidFill>
            </a:endParaRPr>
          </a:p>
          <a:p>
            <a:pPr marL="678182" lvl="1" indent="-342900">
              <a:buFont typeface="Arial" panose="020B0604020202020204" pitchFamily="34" charset="0"/>
              <a:buChar char="•"/>
            </a:pPr>
            <a:endParaRPr lang="nl-NL" sz="1200" b="1" dirty="0" smtClean="0">
              <a:solidFill>
                <a:prstClr val="black"/>
              </a:solidFill>
            </a:endParaRPr>
          </a:p>
          <a:p>
            <a:pPr marL="228600" indent="-228600">
              <a:buFont typeface="+mj-lt"/>
              <a:buAutoNum type="arabicPeriod"/>
            </a:pPr>
            <a:r>
              <a:rPr lang="nl-NL" sz="1200" b="1" dirty="0" smtClean="0">
                <a:solidFill>
                  <a:prstClr val="black"/>
                </a:solidFill>
                <a:hlinkClick r:id="rId6" action="ppaction://hlinksldjump"/>
              </a:rPr>
              <a:t>Hoofdlijnen financiële positie per 1 juni </a:t>
            </a:r>
            <a:r>
              <a:rPr lang="nl-NL" sz="1200" b="1" dirty="0">
                <a:solidFill>
                  <a:prstClr val="black"/>
                </a:solidFill>
                <a:hlinkClick r:id="rId6" action="ppaction://hlinksldjump"/>
              </a:rPr>
              <a:t>en prognose 2015</a:t>
            </a:r>
            <a:endParaRPr lang="nl-NL" sz="1200" b="1" dirty="0">
              <a:solidFill>
                <a:prstClr val="black"/>
              </a:solidFill>
            </a:endParaRPr>
          </a:p>
          <a:p>
            <a:pPr marL="678182" lvl="1" indent="-342900">
              <a:buFont typeface="+mj-lt"/>
              <a:buAutoNum type="alphaUcPeriod"/>
            </a:pPr>
            <a:r>
              <a:rPr lang="nl-NL" sz="1200" dirty="0">
                <a:solidFill>
                  <a:prstClr val="black"/>
                </a:solidFill>
                <a:hlinkClick r:id="rId7" action="ppaction://hlinksldjump"/>
              </a:rPr>
              <a:t>Beknopte toelichting op belangrijkste positieve </a:t>
            </a:r>
            <a:r>
              <a:rPr lang="nl-NL" sz="1200" dirty="0" smtClean="0">
                <a:solidFill>
                  <a:prstClr val="black"/>
                </a:solidFill>
                <a:hlinkClick r:id="rId7" action="ppaction://hlinksldjump"/>
              </a:rPr>
              <a:t>ontwikkelingen</a:t>
            </a:r>
            <a:endParaRPr lang="nl-NL" sz="1200" dirty="0" smtClean="0">
              <a:solidFill>
                <a:prstClr val="black"/>
              </a:solidFill>
            </a:endParaRPr>
          </a:p>
          <a:p>
            <a:pPr marL="678182" lvl="1" indent="-342900">
              <a:buFont typeface="+mj-lt"/>
              <a:buAutoNum type="alphaUcPeriod"/>
            </a:pPr>
            <a:r>
              <a:rPr lang="nl-NL" sz="1200" dirty="0">
                <a:solidFill>
                  <a:prstClr val="black"/>
                </a:solidFill>
                <a:hlinkClick r:id="rId8" action="ppaction://hlinksldjump"/>
              </a:rPr>
              <a:t>Beknopte toelichting op belangrijkste </a:t>
            </a:r>
            <a:r>
              <a:rPr lang="nl-NL" sz="1200" dirty="0" smtClean="0">
                <a:solidFill>
                  <a:prstClr val="black"/>
                </a:solidFill>
                <a:hlinkClick r:id="rId8" action="ppaction://hlinksldjump"/>
              </a:rPr>
              <a:t>negatieve ontwikkelingen</a:t>
            </a:r>
            <a:endParaRPr lang="nl-NL" sz="1200" dirty="0" smtClean="0">
              <a:solidFill>
                <a:prstClr val="black"/>
              </a:solidFill>
            </a:endParaRPr>
          </a:p>
          <a:p>
            <a:pPr marL="678182" lvl="1" indent="-342900">
              <a:buFont typeface="+mj-lt"/>
              <a:buAutoNum type="alphaUcPeriod"/>
            </a:pPr>
            <a:endParaRPr lang="nl-NL" sz="1200" dirty="0" smtClean="0">
              <a:solidFill>
                <a:prstClr val="black"/>
              </a:solidFill>
            </a:endParaRPr>
          </a:p>
          <a:p>
            <a:pPr marL="228600" indent="-228600">
              <a:buFont typeface="+mj-lt"/>
              <a:buAutoNum type="arabicPeriod"/>
            </a:pPr>
            <a:r>
              <a:rPr lang="nl-NL" sz="1200" b="1" dirty="0" smtClean="0">
                <a:solidFill>
                  <a:prstClr val="black"/>
                </a:solidFill>
                <a:hlinkClick r:id="rId9" action="ppaction://hlinksldjump"/>
              </a:rPr>
              <a:t>Paragrafen programmabegroting (verplichte paragrafen)</a:t>
            </a:r>
            <a:r>
              <a:rPr lang="nl-NL" sz="1200" dirty="0" smtClean="0">
                <a:solidFill>
                  <a:prstClr val="black"/>
                </a:solidFill>
                <a:hlinkClick r:id="rId9" action="ppaction://hlinksldjump"/>
              </a:rPr>
              <a:t> </a:t>
            </a:r>
            <a:endParaRPr lang="nl-NL" sz="1200" dirty="0" smtClean="0">
              <a:solidFill>
                <a:prstClr val="black"/>
              </a:solidFill>
            </a:endParaRPr>
          </a:p>
          <a:p>
            <a:pPr marL="678182" lvl="1" indent="-342900">
              <a:buFont typeface="Arial" panose="020B0604020202020204" pitchFamily="34" charset="0"/>
              <a:buChar char="•"/>
            </a:pPr>
            <a:r>
              <a:rPr lang="nl-NL" sz="1200" dirty="0" smtClean="0">
                <a:solidFill>
                  <a:prstClr val="black"/>
                </a:solidFill>
                <a:hlinkClick r:id="rId9" action="ppaction://hlinksldjump"/>
              </a:rPr>
              <a:t>Weerstandsvermogen</a:t>
            </a:r>
          </a:p>
          <a:p>
            <a:pPr marL="678182" lvl="1" indent="-342900">
              <a:buFont typeface="Arial" panose="020B0604020202020204" pitchFamily="34" charset="0"/>
              <a:buChar char="•"/>
            </a:pPr>
            <a:r>
              <a:rPr lang="nl-NL" sz="1200" dirty="0" smtClean="0">
                <a:solidFill>
                  <a:prstClr val="black"/>
                </a:solidFill>
                <a:hlinkClick r:id="rId9" action="ppaction://hlinksldjump"/>
              </a:rPr>
              <a:t>Onderhoud kapitaalgoederen</a:t>
            </a:r>
          </a:p>
          <a:p>
            <a:pPr marL="678182" lvl="1" indent="-342900">
              <a:buFont typeface="Arial" panose="020B0604020202020204" pitchFamily="34" charset="0"/>
              <a:buChar char="•"/>
            </a:pPr>
            <a:r>
              <a:rPr lang="nl-NL" sz="1200" dirty="0" smtClean="0">
                <a:solidFill>
                  <a:prstClr val="black"/>
                </a:solidFill>
                <a:hlinkClick r:id="rId9" action="ppaction://hlinksldjump"/>
              </a:rPr>
              <a:t>Bedrijfsvoering</a:t>
            </a:r>
            <a:r>
              <a:rPr lang="nl-NL" sz="1200" b="1" dirty="0" smtClean="0">
                <a:solidFill>
                  <a:prstClr val="black"/>
                </a:solidFill>
                <a:hlinkClick r:id="rId9" action="ppaction://hlinksldjump"/>
              </a:rPr>
              <a:t> </a:t>
            </a:r>
            <a:endParaRPr lang="nl-NL" sz="1200" dirty="0" smtClean="0">
              <a:solidFill>
                <a:prstClr val="black"/>
              </a:solidFill>
              <a:hlinkClick r:id="rId9" action="ppaction://hlinksldjump"/>
            </a:endParaRPr>
          </a:p>
          <a:p>
            <a:pPr marL="678182" lvl="1" indent="-342900">
              <a:buFont typeface="Arial" panose="020B0604020202020204" pitchFamily="34" charset="0"/>
              <a:buChar char="•"/>
            </a:pPr>
            <a:r>
              <a:rPr lang="nl-NL" sz="1200" dirty="0" smtClean="0">
                <a:solidFill>
                  <a:prstClr val="black"/>
                </a:solidFill>
                <a:hlinkClick r:id="rId9" action="ppaction://hlinksldjump"/>
              </a:rPr>
              <a:t>Verbonden partijen</a:t>
            </a:r>
            <a:endParaRPr lang="nl-NL" sz="1200" dirty="0" smtClean="0">
              <a:solidFill>
                <a:prstClr val="black"/>
              </a:solidFill>
            </a:endParaRPr>
          </a:p>
          <a:p>
            <a:pPr marL="678182" lvl="1" indent="-342900">
              <a:buFont typeface="Arial" panose="020B0604020202020204" pitchFamily="34" charset="0"/>
              <a:buChar char="•"/>
            </a:pPr>
            <a:r>
              <a:rPr lang="nl-NL" sz="1200" dirty="0" smtClean="0">
                <a:solidFill>
                  <a:prstClr val="black"/>
                </a:solidFill>
                <a:hlinkClick r:id="" action="ppaction://noaction"/>
              </a:rPr>
              <a:t>Financiering</a:t>
            </a:r>
          </a:p>
          <a:p>
            <a:pPr marL="678182" lvl="1" indent="-342900">
              <a:buFont typeface="Arial" panose="020B0604020202020204" pitchFamily="34" charset="0"/>
              <a:buChar char="•"/>
            </a:pPr>
            <a:r>
              <a:rPr lang="nl-NL" sz="1200" dirty="0" smtClean="0">
                <a:solidFill>
                  <a:prstClr val="black"/>
                </a:solidFill>
                <a:hlinkClick r:id="" action="ppaction://noaction"/>
              </a:rPr>
              <a:t>Rechtmatigheid</a:t>
            </a:r>
            <a:endParaRPr lang="nl-NL" sz="1200" dirty="0" smtClean="0">
              <a:solidFill>
                <a:prstClr val="black"/>
              </a:solidFill>
            </a:endParaRPr>
          </a:p>
          <a:p>
            <a:pPr marL="678182" lvl="1" indent="-342900">
              <a:buFont typeface="Arial" panose="020B0604020202020204" pitchFamily="34" charset="0"/>
              <a:buChar char="•"/>
            </a:pPr>
            <a:endParaRPr lang="nl-NL" sz="1200" dirty="0" smtClean="0">
              <a:solidFill>
                <a:prstClr val="black"/>
              </a:solidFill>
            </a:endParaRPr>
          </a:p>
          <a:p>
            <a:pPr marL="0" indent="0">
              <a:buFont typeface="Arial" charset="0"/>
              <a:buNone/>
            </a:pPr>
            <a:endParaRPr lang="nl-NL" sz="1200" dirty="0" smtClean="0">
              <a:solidFill>
                <a:prstClr val="black"/>
              </a:solidFill>
            </a:endParaRPr>
          </a:p>
          <a:p>
            <a:pPr marL="0" indent="0">
              <a:buFont typeface="Arial" charset="0"/>
              <a:buNone/>
            </a:pPr>
            <a:endParaRPr lang="en-US" sz="1200" dirty="0" smtClean="0">
              <a:solidFill>
                <a:prstClr val="black"/>
              </a:solidFill>
            </a:endParaRPr>
          </a:p>
          <a:p>
            <a:pPr marL="0" indent="0">
              <a:buFont typeface="Arial" charset="0"/>
              <a:buNone/>
            </a:pPr>
            <a:endParaRPr lang="en-US" dirty="0">
              <a:solidFill>
                <a:prstClr val="black"/>
              </a:solidFill>
            </a:endParaRPr>
          </a:p>
        </p:txBody>
      </p:sp>
      <p:sp>
        <p:nvSpPr>
          <p:cNvPr id="6" name="Titel 1"/>
          <p:cNvSpPr txBox="1">
            <a:spLocks/>
          </p:cNvSpPr>
          <p:nvPr/>
        </p:nvSpPr>
        <p:spPr bwMode="auto">
          <a:xfrm>
            <a:off x="649260" y="5164833"/>
            <a:ext cx="1170305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ctr" anchorCtr="0" compatLnSpc="1">
            <a:prstTxWarp prst="textNoShape">
              <a:avLst/>
            </a:prstTxWarp>
          </a:bodyPr>
          <a:lstStyle>
            <a:lvl1pPr algn="l" defTabSz="1300163" rtl="0" fontAlgn="base">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defTabSz="1300163" rtl="0" fontAlgn="base">
              <a:spcBef>
                <a:spcPct val="0"/>
              </a:spcBef>
              <a:spcAft>
                <a:spcPct val="0"/>
              </a:spcAft>
              <a:defRPr sz="6300">
                <a:solidFill>
                  <a:schemeClr val="tx1"/>
                </a:solidFill>
                <a:latin typeface="Calibri" pitchFamily="34" charset="0"/>
              </a:defRPr>
            </a:lvl2pPr>
            <a:lvl3pPr algn="ctr" defTabSz="1300163" rtl="0" fontAlgn="base">
              <a:spcBef>
                <a:spcPct val="0"/>
              </a:spcBef>
              <a:spcAft>
                <a:spcPct val="0"/>
              </a:spcAft>
              <a:defRPr sz="6300">
                <a:solidFill>
                  <a:schemeClr val="tx1"/>
                </a:solidFill>
                <a:latin typeface="Calibri" pitchFamily="34" charset="0"/>
              </a:defRPr>
            </a:lvl3pPr>
            <a:lvl4pPr algn="ctr" defTabSz="1300163" rtl="0" fontAlgn="base">
              <a:spcBef>
                <a:spcPct val="0"/>
              </a:spcBef>
              <a:spcAft>
                <a:spcPct val="0"/>
              </a:spcAft>
              <a:defRPr sz="6300">
                <a:solidFill>
                  <a:schemeClr val="tx1"/>
                </a:solidFill>
                <a:latin typeface="Calibri" pitchFamily="34" charset="0"/>
              </a:defRPr>
            </a:lvl4pPr>
            <a:lvl5pPr algn="ctr" defTabSz="1300163" rtl="0" fontAlgn="base">
              <a:spcBef>
                <a:spcPct val="0"/>
              </a:spcBef>
              <a:spcAft>
                <a:spcPct val="0"/>
              </a:spcAft>
              <a:defRPr sz="6300">
                <a:solidFill>
                  <a:schemeClr val="tx1"/>
                </a:solidFill>
                <a:latin typeface="Calibri" pitchFamily="34" charset="0"/>
              </a:defRPr>
            </a:lvl5pPr>
            <a:lvl6pPr marL="457200" algn="ctr" defTabSz="1300163" rtl="0" fontAlgn="base">
              <a:spcBef>
                <a:spcPct val="0"/>
              </a:spcBef>
              <a:spcAft>
                <a:spcPct val="0"/>
              </a:spcAft>
              <a:defRPr sz="6300">
                <a:solidFill>
                  <a:schemeClr val="tx1"/>
                </a:solidFill>
                <a:latin typeface="Calibri" pitchFamily="34" charset="0"/>
              </a:defRPr>
            </a:lvl6pPr>
            <a:lvl7pPr marL="914400" algn="ctr" defTabSz="1300163" rtl="0" fontAlgn="base">
              <a:spcBef>
                <a:spcPct val="0"/>
              </a:spcBef>
              <a:spcAft>
                <a:spcPct val="0"/>
              </a:spcAft>
              <a:defRPr sz="6300">
                <a:solidFill>
                  <a:schemeClr val="tx1"/>
                </a:solidFill>
                <a:latin typeface="Calibri" pitchFamily="34" charset="0"/>
              </a:defRPr>
            </a:lvl7pPr>
            <a:lvl8pPr marL="1371600" algn="ctr" defTabSz="1300163" rtl="0" fontAlgn="base">
              <a:spcBef>
                <a:spcPct val="0"/>
              </a:spcBef>
              <a:spcAft>
                <a:spcPct val="0"/>
              </a:spcAft>
              <a:defRPr sz="6300">
                <a:solidFill>
                  <a:schemeClr val="tx1"/>
                </a:solidFill>
                <a:latin typeface="Calibri" pitchFamily="34" charset="0"/>
              </a:defRPr>
            </a:lvl8pPr>
            <a:lvl9pPr marL="1828800" algn="ctr" defTabSz="1300163" rtl="0" fontAlgn="base">
              <a:spcBef>
                <a:spcPct val="0"/>
              </a:spcBef>
              <a:spcAft>
                <a:spcPct val="0"/>
              </a:spcAft>
              <a:defRPr sz="6300">
                <a:solidFill>
                  <a:schemeClr val="tx1"/>
                </a:solidFill>
                <a:latin typeface="Calibri" pitchFamily="34" charset="0"/>
              </a:defRPr>
            </a:lvl9pPr>
          </a:lstStyle>
          <a:p>
            <a:r>
              <a:rPr lang="nl-NL" sz="2000" dirty="0" smtClean="0">
                <a:solidFill>
                  <a:prstClr val="black"/>
                </a:solidFill>
              </a:rPr>
              <a:t>Inhoud</a:t>
            </a:r>
            <a:endParaRPr lang="en-US" sz="2000" dirty="0">
              <a:solidFill>
                <a:prstClr val="black"/>
              </a:solidFill>
            </a:endParaRPr>
          </a:p>
        </p:txBody>
      </p:sp>
    </p:spTree>
    <p:extLst>
      <p:ext uri="{BB962C8B-B14F-4D97-AF65-F5344CB8AC3E}">
        <p14:creationId xmlns:p14="http://schemas.microsoft.com/office/powerpoint/2010/main" val="2355089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1A 	Programma multidisciplinaire onderwerpen </a:t>
            </a:r>
            <a:endParaRPr lang="en-US" dirty="0">
              <a:solidFill>
                <a:srgbClr val="FF0000"/>
              </a:solidFill>
            </a:endParaRPr>
          </a:p>
        </p:txBody>
      </p:sp>
      <p:sp>
        <p:nvSpPr>
          <p:cNvPr id="3" name="Tijdelijke aanduiding voor inhoud 2"/>
          <p:cNvSpPr>
            <a:spLocks noGrp="1"/>
          </p:cNvSpPr>
          <p:nvPr>
            <p:ph idx="1"/>
          </p:nvPr>
        </p:nvSpPr>
        <p:spPr>
          <a:xfrm>
            <a:off x="309712" y="1564432"/>
            <a:ext cx="12241360" cy="7704856"/>
          </a:xfrm>
        </p:spPr>
        <p:txBody>
          <a:bodyPr/>
          <a:lstStyle/>
          <a:p>
            <a:pPr marL="0" indent="0">
              <a:buNone/>
            </a:pPr>
            <a:r>
              <a:rPr lang="nl-NL" b="1" dirty="0" smtClean="0"/>
              <a:t>Inleiding en belangrijke </a:t>
            </a:r>
            <a:r>
              <a:rPr lang="nl-NL" b="1" dirty="0"/>
              <a:t>aandachtspunten</a:t>
            </a:r>
            <a:endParaRPr lang="en-US" b="1" dirty="0"/>
          </a:p>
          <a:p>
            <a:pPr marL="0" indent="-134618">
              <a:buNone/>
            </a:pPr>
            <a:r>
              <a:rPr lang="nl-NL" sz="1050" dirty="0" smtClean="0"/>
              <a:t>a. </a:t>
            </a:r>
            <a:r>
              <a:rPr lang="nl-NL" sz="1050" dirty="0"/>
              <a:t>Voortgang belangrijke </a:t>
            </a:r>
            <a:r>
              <a:rPr lang="nl-NL" sz="1050" dirty="0" smtClean="0"/>
              <a:t>projecten</a:t>
            </a:r>
          </a:p>
          <a:p>
            <a:pPr marL="506732" lvl="1" indent="-171450">
              <a:buFont typeface="Arial" panose="020B0604020202020204" pitchFamily="34" charset="0"/>
              <a:buChar char="•"/>
            </a:pPr>
            <a:r>
              <a:rPr lang="nl-NL" sz="1050" b="1" dirty="0"/>
              <a:t>Spoorveiligheid en Zelfredzaamheid </a:t>
            </a:r>
            <a:r>
              <a:rPr lang="nl-NL" sz="1050" b="1" dirty="0" smtClean="0"/>
              <a:t>Borne: </a:t>
            </a:r>
            <a:r>
              <a:rPr lang="nl-NL" sz="1050" dirty="0"/>
              <a:t>d</a:t>
            </a:r>
            <a:r>
              <a:rPr lang="nl-NL" sz="1050" dirty="0" smtClean="0"/>
              <a:t>e </a:t>
            </a:r>
            <a:r>
              <a:rPr lang="nl-NL" sz="1050" dirty="0"/>
              <a:t>pilot Zelfredzaamheid &amp; Spoorveiligheid is eind 2014 succesvol </a:t>
            </a:r>
            <a:r>
              <a:rPr lang="nl-NL" sz="1050" dirty="0" smtClean="0"/>
              <a:t>afgerond, de </a:t>
            </a:r>
            <a:r>
              <a:rPr lang="nl-NL" sz="1050" dirty="0" err="1" smtClean="0"/>
              <a:t>toolkit</a:t>
            </a:r>
            <a:r>
              <a:rPr lang="nl-NL" sz="1050" dirty="0" smtClean="0"/>
              <a:t> is gedeeld met alle Twentse gemeenten. </a:t>
            </a:r>
            <a:endParaRPr lang="nl-NL" sz="1050" dirty="0"/>
          </a:p>
          <a:p>
            <a:pPr marL="506732" lvl="1" indent="-171450">
              <a:buFont typeface="Arial" panose="020B0604020202020204" pitchFamily="34" charset="0"/>
              <a:buChar char="•"/>
            </a:pPr>
            <a:r>
              <a:rPr lang="nl-NL" sz="1050" b="1" dirty="0" smtClean="0"/>
              <a:t>TS&amp;S: </a:t>
            </a:r>
            <a:r>
              <a:rPr lang="nl-NL" sz="1050" dirty="0" smtClean="0"/>
              <a:t>het </a:t>
            </a:r>
            <a:r>
              <a:rPr lang="nl-NL" sz="1050" dirty="0"/>
              <a:t>programma TS&amp;S </a:t>
            </a:r>
            <a:r>
              <a:rPr lang="nl-NL" sz="1050" dirty="0" smtClean="0"/>
              <a:t>is met innovaties </a:t>
            </a:r>
            <a:r>
              <a:rPr lang="nl-NL" sz="1050" dirty="0"/>
              <a:t>gestart om toekomstige veiligheidsthema’s te stimuleren. Twentse thema’s zijn: Sociale innovatie, zelf organiserend </a:t>
            </a:r>
            <a:r>
              <a:rPr lang="nl-NL" sz="1050" dirty="0" smtClean="0"/>
              <a:t>vermogen, bewustwording en de koppeling </a:t>
            </a:r>
            <a:r>
              <a:rPr lang="nl-NL" sz="1050" dirty="0"/>
              <a:t>actuele werkelijkheid </a:t>
            </a:r>
            <a:r>
              <a:rPr lang="nl-NL" sz="1050" dirty="0" smtClean="0"/>
              <a:t>met een virtuele </a:t>
            </a:r>
            <a:r>
              <a:rPr lang="nl-NL" sz="1050" dirty="0"/>
              <a:t>omgeving. Tijdens het openingscongres zijn ruim 160 </a:t>
            </a:r>
            <a:r>
              <a:rPr lang="nl-NL" sz="1050" dirty="0" err="1"/>
              <a:t>Twentse</a:t>
            </a:r>
            <a:r>
              <a:rPr lang="nl-NL" sz="1050" dirty="0"/>
              <a:t> bedrijven uit de sector veiligheid uitgenodigd. TS&amp;S heeft zich nader aan de ca. 130 aanwezige bedrijven en partners </a:t>
            </a:r>
            <a:r>
              <a:rPr lang="nl-NL" sz="1050" dirty="0" smtClean="0"/>
              <a:t>voorgesteld. Ontwikkeling in 2015: innovatie </a:t>
            </a:r>
            <a:r>
              <a:rPr lang="nl-NL" sz="1050" dirty="0"/>
              <a:t>agenda en </a:t>
            </a:r>
            <a:r>
              <a:rPr lang="nl-NL" sz="1050" dirty="0" err="1"/>
              <a:t>governance</a:t>
            </a:r>
            <a:r>
              <a:rPr lang="nl-NL" sz="1050" dirty="0"/>
              <a:t>-model voor </a:t>
            </a:r>
            <a:r>
              <a:rPr lang="nl-NL" sz="1050" dirty="0" smtClean="0"/>
              <a:t>TS&amp;S. </a:t>
            </a:r>
            <a:endParaRPr lang="nl-NL" sz="1050" dirty="0"/>
          </a:p>
          <a:p>
            <a:pPr marL="506732" lvl="1" indent="-171450">
              <a:buFont typeface="Arial" panose="020B0604020202020204" pitchFamily="34" charset="0"/>
              <a:buChar char="•"/>
            </a:pPr>
            <a:r>
              <a:rPr lang="nl-NL" sz="1050" b="1" dirty="0" smtClean="0"/>
              <a:t>Werkwijze evenementenadvisering: </a:t>
            </a:r>
            <a:r>
              <a:rPr lang="nl-NL" sz="1050" dirty="0" smtClean="0"/>
              <a:t>de jaarlijkse evaluatie naar de regionale werkwijze ten aanzien van evenementenadvisering is van eind 2014 verplaatst naar medio 2015. De evaluatie is 29 juni jl. in de vergadering van het AB besproken. Het AB heeft de VRT de opdracht gegeven om met de uit de evaluatie voortkomende actiepunten aan de slag te gaan. Hiervoor is inmiddels een regionaal project gestart. Tijdens de bestuurlijke tweedaagse in november wordt hier nader bij stilgestaan.</a:t>
            </a:r>
            <a:endParaRPr lang="nl-NL" sz="1050" dirty="0" smtClean="0">
              <a:solidFill>
                <a:srgbClr val="FF0000"/>
              </a:solidFill>
            </a:endParaRPr>
          </a:p>
          <a:p>
            <a:pPr marL="506732" lvl="1" indent="-171450">
              <a:buFont typeface="Arial" panose="020B0604020202020204" pitchFamily="34" charset="0"/>
              <a:buChar char="•"/>
            </a:pPr>
            <a:r>
              <a:rPr lang="nl-NL" sz="1050" b="1" dirty="0" smtClean="0"/>
              <a:t>Doorontwikkeling crisisorganisatie:  </a:t>
            </a:r>
            <a:r>
              <a:rPr lang="nl-NL" sz="1050" dirty="0" smtClean="0"/>
              <a:t>contouren van de nieuwe </a:t>
            </a:r>
            <a:r>
              <a:rPr lang="nl-NL" sz="1050" dirty="0"/>
              <a:t>crisisorganisatie </a:t>
            </a:r>
            <a:r>
              <a:rPr lang="nl-NL" sz="1050" dirty="0" smtClean="0"/>
              <a:t>zijn bekend. Doel is om te komen tot een meer slagvaardiger, flexibele en meer outputgerichte crisisorganisatie. In juni zijn de eerste </a:t>
            </a:r>
            <a:r>
              <a:rPr lang="nl-NL" sz="1050" dirty="0" err="1" smtClean="0"/>
              <a:t>table</a:t>
            </a:r>
            <a:r>
              <a:rPr lang="nl-NL" sz="1050" dirty="0" smtClean="0"/>
              <a:t> top oefeningen geweest. De uitkomsten hiervan worden verwerkt. In het najaar volgt een uitgebreidere testperiode. Uitgaande van een positief resultaat van deze testen, wordt een implementatiefase </a:t>
            </a:r>
            <a:r>
              <a:rPr lang="nl-NL" sz="1050" smtClean="0"/>
              <a:t>voorbereid. </a:t>
            </a:r>
            <a:endParaRPr lang="nl-NL" sz="1050" dirty="0"/>
          </a:p>
          <a:p>
            <a:pPr marL="506732" lvl="1" indent="-171450">
              <a:buFont typeface="Arial" panose="020B0604020202020204" pitchFamily="34" charset="0"/>
              <a:buChar char="•"/>
            </a:pPr>
            <a:r>
              <a:rPr lang="nl-NL" sz="1050" b="1" dirty="0" smtClean="0"/>
              <a:t>112-bereikbaarheid</a:t>
            </a:r>
            <a:r>
              <a:rPr lang="nl-NL" sz="1050" dirty="0"/>
              <a:t>: </a:t>
            </a:r>
            <a:r>
              <a:rPr lang="nl-NL" sz="1050" dirty="0" smtClean="0"/>
              <a:t>het onderzoek </a:t>
            </a:r>
            <a:r>
              <a:rPr lang="nl-NL" sz="1050" dirty="0"/>
              <a:t>met aanbevelingen door </a:t>
            </a:r>
            <a:r>
              <a:rPr lang="nl-NL" sz="1050" dirty="0" smtClean="0"/>
              <a:t>het ministerie van Economische zaken </a:t>
            </a:r>
            <a:r>
              <a:rPr lang="nl-NL" sz="1050" dirty="0"/>
              <a:t>en TNO, </a:t>
            </a:r>
            <a:r>
              <a:rPr lang="nl-NL" sz="1050" dirty="0" smtClean="0"/>
              <a:t>door het </a:t>
            </a:r>
            <a:r>
              <a:rPr lang="nl-NL" sz="1050" dirty="0"/>
              <a:t>ministerie en providers zijn verbeteringen toegezegd. Eind 2015 wordt </a:t>
            </a:r>
            <a:r>
              <a:rPr lang="nl-NL" sz="1050" dirty="0" smtClean="0"/>
              <a:t>de stand van zaken nader bekeken. Met behulp van een publiekscampagne worden </a:t>
            </a:r>
            <a:r>
              <a:rPr lang="nl-NL" sz="1050" dirty="0" err="1" smtClean="0"/>
              <a:t>Twentse</a:t>
            </a:r>
            <a:r>
              <a:rPr lang="nl-NL" sz="1050" dirty="0" smtClean="0"/>
              <a:t> inwoners bewuster gemaakt van het feit dat in sommige gebieden de mobiele bereikbaarheid van 112 verlaagd is. Met het 112-handelingsperspectief weet men wat men het best kan doen als men 112 niet (direct) kan bereiken. </a:t>
            </a:r>
            <a:endParaRPr lang="nl-NL" sz="1050" i="1" dirty="0" smtClean="0"/>
          </a:p>
          <a:p>
            <a:pPr marL="0" indent="-134618">
              <a:buNone/>
            </a:pPr>
            <a:r>
              <a:rPr lang="nl-NL" sz="1050" dirty="0" smtClean="0"/>
              <a:t>b. Risico’s: geen </a:t>
            </a:r>
          </a:p>
          <a:p>
            <a:pPr marL="0" indent="-134618">
              <a:buNone/>
            </a:pPr>
            <a:r>
              <a:rPr lang="nl-NL" sz="1050" dirty="0"/>
              <a:t>c. Nieuwe </a:t>
            </a:r>
            <a:r>
              <a:rPr lang="nl-NL" sz="1050" dirty="0" smtClean="0"/>
              <a:t>ontwikkelingen</a:t>
            </a:r>
            <a:r>
              <a:rPr lang="nl-NL" sz="1050" i="1" dirty="0" smtClean="0"/>
              <a:t>: </a:t>
            </a:r>
            <a:r>
              <a:rPr lang="nl-NL" sz="1050" dirty="0" smtClean="0"/>
              <a:t>geen</a:t>
            </a:r>
            <a:br>
              <a:rPr lang="nl-NL" sz="1050" dirty="0" smtClean="0"/>
            </a:br>
            <a:endParaRPr lang="nl-NL" b="1" dirty="0" smtClean="0"/>
          </a:p>
          <a:p>
            <a:pPr marL="0" indent="0">
              <a:buNone/>
            </a:pPr>
            <a:r>
              <a:rPr lang="nl-NL" b="1" dirty="0" smtClean="0"/>
              <a:t>Stand </a:t>
            </a:r>
            <a:r>
              <a:rPr lang="nl-NL" b="1" dirty="0"/>
              <a:t>van zaken prestatieindicatoren </a:t>
            </a:r>
            <a:r>
              <a:rPr lang="nl-NL" b="1" dirty="0" smtClean="0"/>
              <a:t>programmabegroting</a:t>
            </a:r>
            <a:endParaRPr lang="nl-NL" dirty="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a:p>
          <a:p>
            <a:pPr marL="342900" indent="-342900">
              <a:buFont typeface="+mj-lt"/>
              <a:buAutoNum type="arabicPeriod"/>
            </a:pPr>
            <a:endParaRPr lang="nl-NL" sz="1200" dirty="0" smtClean="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0" indent="0">
              <a:buNone/>
            </a:pPr>
            <a:endParaRPr lang="nl-NL" sz="1200" dirty="0" smtClean="0"/>
          </a:p>
          <a:p>
            <a:pPr marL="0" indent="0">
              <a:buNone/>
            </a:pPr>
            <a:endParaRPr lang="nl-NL" sz="1200" dirty="0" smtClean="0"/>
          </a:p>
          <a:p>
            <a:pPr marL="0" indent="0">
              <a:buNone/>
            </a:pPr>
            <a:endParaRPr lang="nl-NL" sz="1800" dirty="0" smtClean="0"/>
          </a:p>
          <a:p>
            <a:pPr marL="0" indent="0">
              <a:buNone/>
            </a:pPr>
            <a:endParaRPr lang="nl-NL" sz="1800" dirty="0"/>
          </a:p>
          <a:p>
            <a:pPr marL="0" indent="0">
              <a:buNone/>
            </a:pPr>
            <a:endParaRPr lang="nl-NL" sz="1800" dirty="0" smtClean="0"/>
          </a:p>
          <a:p>
            <a:pPr marL="0" indent="0">
              <a:buNone/>
            </a:pPr>
            <a:endParaRPr lang="nl-NL" sz="1800" dirty="0"/>
          </a:p>
          <a:p>
            <a:pPr marL="0" indent="0">
              <a:buNone/>
            </a:pPr>
            <a:endParaRPr lang="nl-NL" sz="1800" dirty="0" smtClean="0"/>
          </a:p>
          <a:p>
            <a:pPr marL="0" indent="0">
              <a:buNone/>
            </a:pPr>
            <a:endParaRPr lang="en-US" sz="1800" dirty="0"/>
          </a:p>
          <a:p>
            <a:pPr marL="0" indent="0">
              <a:buNone/>
            </a:pPr>
            <a:endParaRPr lang="nl-NL" sz="1800" dirty="0" smtClean="0"/>
          </a:p>
          <a:p>
            <a:pPr marL="0" indent="0">
              <a:buNone/>
            </a:pPr>
            <a:endParaRPr lang="nl-NL" sz="1800" dirty="0"/>
          </a:p>
          <a:p>
            <a:pPr marL="0" indent="0">
              <a:buNone/>
            </a:pPr>
            <a:endParaRPr lang="nl-NL" sz="1800" dirty="0" smtClean="0"/>
          </a:p>
          <a:p>
            <a:pPr marL="0" indent="0">
              <a:buNone/>
            </a:pPr>
            <a:endParaRPr lang="nl-NL" sz="1800" dirty="0"/>
          </a:p>
        </p:txBody>
      </p:sp>
      <p:graphicFrame>
        <p:nvGraphicFramePr>
          <p:cNvPr id="6" name="Tabel 5"/>
          <p:cNvGraphicFramePr>
            <a:graphicFrameLocks noGrp="1"/>
          </p:cNvGraphicFramePr>
          <p:nvPr>
            <p:extLst>
              <p:ext uri="{D42A27DB-BD31-4B8C-83A1-F6EECF244321}">
                <p14:modId xmlns:p14="http://schemas.microsoft.com/office/powerpoint/2010/main" val="4037993840"/>
              </p:ext>
            </p:extLst>
          </p:nvPr>
        </p:nvGraphicFramePr>
        <p:xfrm>
          <a:off x="453728" y="4732784"/>
          <a:ext cx="11881320" cy="3848472"/>
        </p:xfrm>
        <a:graphic>
          <a:graphicData uri="http://schemas.openxmlformats.org/drawingml/2006/table">
            <a:tbl>
              <a:tblPr firstRow="1" firstCol="1" lastRow="1" lastCol="1" bandRow="1" bandCol="1"/>
              <a:tblGrid>
                <a:gridCol w="2592288"/>
                <a:gridCol w="720080"/>
                <a:gridCol w="1368152"/>
                <a:gridCol w="7200800"/>
              </a:tblGrid>
              <a:tr h="648072">
                <a:tc>
                  <a:txBody>
                    <a:bodyPr/>
                    <a:lstStyle/>
                    <a:p>
                      <a:pPr algn="ctr">
                        <a:lnSpc>
                          <a:spcPct val="105000"/>
                        </a:lnSpc>
                        <a:spcAft>
                          <a:spcPts val="0"/>
                        </a:spcAft>
                      </a:pPr>
                      <a:r>
                        <a:rPr lang="nl-NL" sz="1000" b="1" dirty="0">
                          <a:effectLst/>
                          <a:latin typeface="Arial" panose="020B0604020202020204" pitchFamily="34" charset="0"/>
                          <a:ea typeface="Calibri"/>
                          <a:cs typeface="Arial" panose="020B0604020202020204" pitchFamily="34" charset="0"/>
                        </a:rPr>
                        <a:t>Indicator [bron] </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ct val="105000"/>
                        </a:lnSpc>
                        <a:spcAft>
                          <a:spcPts val="0"/>
                        </a:spcAft>
                      </a:pPr>
                      <a:r>
                        <a:rPr lang="nl-NL" sz="1000" b="1" dirty="0">
                          <a:effectLst/>
                          <a:latin typeface="Arial" panose="020B0604020202020204" pitchFamily="34" charset="0"/>
                          <a:ea typeface="Calibri"/>
                          <a:cs typeface="Arial" panose="020B0604020202020204" pitchFamily="34" charset="0"/>
                        </a:rPr>
                        <a:t>Nr.</a:t>
                      </a:r>
                      <a:endParaRPr lang="en-US" sz="1000" dirty="0">
                        <a:effectLst/>
                        <a:latin typeface="Arial" panose="020B0604020202020204" pitchFamily="34" charset="0"/>
                        <a:ea typeface="Calibri"/>
                        <a:cs typeface="Arial" panose="020B0604020202020204" pitchFamily="34" charset="0"/>
                      </a:endParaRPr>
                    </a:p>
                    <a:p>
                      <a:pPr marL="430530" indent="-430530" algn="ctr">
                        <a:lnSpc>
                          <a:spcPct val="105000"/>
                        </a:lnSpc>
                        <a:spcAft>
                          <a:spcPts val="0"/>
                        </a:spcAft>
                      </a:pPr>
                      <a:r>
                        <a:rPr lang="nl-NL" sz="1000" b="1" dirty="0">
                          <a:effectLst/>
                          <a:latin typeface="Arial" panose="020B0604020202020204" pitchFamily="34" charset="0"/>
                          <a:ea typeface="Calibri"/>
                          <a:cs typeface="Arial" panose="020B0604020202020204" pitchFamily="34" charset="0"/>
                        </a:rPr>
                        <a:t>activiteit</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ct val="105000"/>
                        </a:lnSpc>
                        <a:spcAft>
                          <a:spcPts val="0"/>
                        </a:spcAft>
                      </a:pPr>
                      <a:r>
                        <a:rPr lang="nl-NL" sz="1000" b="1" dirty="0">
                          <a:effectLst/>
                          <a:latin typeface="Arial" panose="020B0604020202020204" pitchFamily="34" charset="0"/>
                          <a:ea typeface="Calibri"/>
                          <a:cs typeface="Arial" panose="020B0604020202020204" pitchFamily="34" charset="0"/>
                        </a:rPr>
                        <a:t>Ambitieniveau</a:t>
                      </a:r>
                      <a:endParaRPr lang="en-US" sz="1000" dirty="0">
                        <a:effectLst/>
                        <a:latin typeface="Arial" panose="020B0604020202020204" pitchFamily="34" charset="0"/>
                        <a:ea typeface="Calibri"/>
                        <a:cs typeface="Arial" panose="020B0604020202020204" pitchFamily="34" charset="0"/>
                      </a:endParaRPr>
                    </a:p>
                    <a:p>
                      <a:pPr algn="ctr">
                        <a:lnSpc>
                          <a:spcPct val="105000"/>
                        </a:lnSpc>
                        <a:spcAft>
                          <a:spcPts val="0"/>
                        </a:spcAft>
                      </a:pPr>
                      <a:r>
                        <a:rPr lang="nl-NL" sz="1000" b="1" dirty="0">
                          <a:effectLst/>
                          <a:latin typeface="Arial" panose="020B0604020202020204" pitchFamily="34" charset="0"/>
                          <a:ea typeface="Calibri"/>
                          <a:cs typeface="Arial" panose="020B0604020202020204" pitchFamily="34" charset="0"/>
                        </a:rPr>
                        <a:t>(2015)</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ct val="105000"/>
                        </a:lnSpc>
                        <a:spcAft>
                          <a:spcPts val="0"/>
                        </a:spcAft>
                      </a:pPr>
                      <a:r>
                        <a:rPr lang="nl-NL" sz="1000" b="1">
                          <a:effectLst/>
                          <a:latin typeface="Arial" panose="020B0604020202020204" pitchFamily="34" charset="0"/>
                          <a:ea typeface="Calibri"/>
                          <a:cs typeface="Arial" panose="020B0604020202020204" pitchFamily="34" charset="0"/>
                        </a:rPr>
                        <a:t>Voortgang 2015</a:t>
                      </a:r>
                      <a:endParaRPr lang="en-US" sz="100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85208">
                <a:tc>
                  <a:txBody>
                    <a:bodyPr/>
                    <a:lstStyle/>
                    <a:p>
                      <a:pPr>
                        <a:lnSpc>
                          <a:spcPct val="105000"/>
                        </a:lnSpc>
                        <a:spcAft>
                          <a:spcPts val="0"/>
                        </a:spcAft>
                      </a:pPr>
                      <a:r>
                        <a:rPr lang="nl-NL" sz="1000" dirty="0">
                          <a:effectLst/>
                          <a:latin typeface="Arial" panose="020B0604020202020204" pitchFamily="34" charset="0"/>
                          <a:ea typeface="Calibri"/>
                          <a:cs typeface="Arial" panose="020B0604020202020204" pitchFamily="34" charset="0"/>
                        </a:rPr>
                        <a:t>Indicator(en) risicocommunicatie in 2015 beschikbaar. </a:t>
                      </a:r>
                      <a:endParaRPr lang="nl-NL" sz="1000" dirty="0" smtClean="0">
                        <a:effectLst/>
                        <a:latin typeface="Arial" panose="020B0604020202020204" pitchFamily="34" charset="0"/>
                        <a:ea typeface="Calibri"/>
                        <a:cs typeface="Arial" panose="020B0604020202020204" pitchFamily="34" charset="0"/>
                      </a:endParaRPr>
                    </a:p>
                    <a:p>
                      <a:pPr>
                        <a:lnSpc>
                          <a:spcPct val="105000"/>
                        </a:lnSpc>
                        <a:spcAft>
                          <a:spcPts val="0"/>
                        </a:spcAft>
                      </a:pPr>
                      <a:r>
                        <a:rPr lang="nl-NL" sz="1000" dirty="0" smtClean="0">
                          <a:effectLst/>
                          <a:latin typeface="Arial" panose="020B0604020202020204" pitchFamily="34" charset="0"/>
                          <a:ea typeface="Calibri"/>
                          <a:cs typeface="Arial" panose="020B0604020202020204" pitchFamily="34" charset="0"/>
                        </a:rPr>
                        <a:t>{</a:t>
                      </a:r>
                      <a:r>
                        <a:rPr lang="nl-NL" sz="1000" dirty="0">
                          <a:effectLst/>
                          <a:latin typeface="Arial" panose="020B0604020202020204" pitchFamily="34" charset="0"/>
                          <a:ea typeface="Calibri"/>
                          <a:cs typeface="Arial" panose="020B0604020202020204" pitchFamily="34" charset="0"/>
                        </a:rPr>
                        <a:t>2} [</a:t>
                      </a:r>
                      <a:r>
                        <a:rPr lang="nl-NL" sz="1000" spc="5" dirty="0">
                          <a:effectLst/>
                          <a:latin typeface="Arial" panose="020B0604020202020204" pitchFamily="34" charset="0"/>
                          <a:ea typeface="Arial"/>
                          <a:cs typeface="Arial" panose="020B0604020202020204" pitchFamily="34" charset="0"/>
                        </a:rPr>
                        <a:t>Jaarplan kwaliteit </a:t>
                      </a:r>
                      <a:r>
                        <a:rPr lang="nl-NL" sz="1000" spc="5" dirty="0" smtClean="0">
                          <a:effectLst/>
                          <a:latin typeface="Arial" panose="020B0604020202020204" pitchFamily="34" charset="0"/>
                          <a:ea typeface="Arial"/>
                          <a:cs typeface="Arial" panose="020B0604020202020204" pitchFamily="34" charset="0"/>
                        </a:rPr>
                        <a:t>2014- 2015</a:t>
                      </a:r>
                      <a:r>
                        <a:rPr lang="nl-NL" sz="1000" spc="5" dirty="0">
                          <a:effectLst/>
                          <a:latin typeface="Arial" panose="020B0604020202020204" pitchFamily="34" charset="0"/>
                          <a:ea typeface="Arial"/>
                          <a:cs typeface="Arial" panose="020B0604020202020204" pitchFamily="34" charset="0"/>
                        </a:rPr>
                        <a:t>] </a:t>
                      </a:r>
                      <a:r>
                        <a:rPr lang="nl-NL" sz="1000" dirty="0">
                          <a:effectLst/>
                          <a:latin typeface="Arial" panose="020B0604020202020204" pitchFamily="34" charset="0"/>
                          <a:ea typeface="Calibri"/>
                          <a:cs typeface="Arial" panose="020B0604020202020204" pitchFamily="34" charset="0"/>
                        </a:rPr>
                        <a:t> </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dirty="0">
                          <a:effectLst/>
                          <a:latin typeface="Arial" panose="020B0604020202020204" pitchFamily="34" charset="0"/>
                          <a:ea typeface="Calibri"/>
                          <a:cs typeface="Arial" panose="020B0604020202020204" pitchFamily="34" charset="0"/>
                        </a:rPr>
                        <a:t>2</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85420" algn="l">
                        <a:lnSpc>
                          <a:spcPct val="105000"/>
                        </a:lnSpc>
                        <a:spcBef>
                          <a:spcPts val="15"/>
                        </a:spcBef>
                        <a:spcAft>
                          <a:spcPts val="0"/>
                        </a:spcAft>
                      </a:pPr>
                      <a:r>
                        <a:rPr lang="nl-NL" sz="1000" dirty="0">
                          <a:effectLst/>
                          <a:latin typeface="Arial" panose="020B0604020202020204" pitchFamily="34" charset="0"/>
                          <a:ea typeface="Arial"/>
                          <a:cs typeface="Arial" panose="020B0604020202020204" pitchFamily="34" charset="0"/>
                        </a:rPr>
                        <a:t>E</a:t>
                      </a:r>
                      <a:r>
                        <a:rPr lang="nl-NL" sz="1000" spc="5" dirty="0">
                          <a:effectLst/>
                          <a:latin typeface="Arial" panose="020B0604020202020204" pitchFamily="34" charset="0"/>
                          <a:ea typeface="Arial"/>
                          <a:cs typeface="Arial" panose="020B0604020202020204" pitchFamily="34" charset="0"/>
                        </a:rPr>
                        <a:t>e</a:t>
                      </a:r>
                      <a:r>
                        <a:rPr lang="nl-NL" sz="1000" dirty="0">
                          <a:effectLst/>
                          <a:latin typeface="Arial" panose="020B0604020202020204" pitchFamily="34" charset="0"/>
                          <a:ea typeface="Arial"/>
                          <a:cs typeface="Arial" panose="020B0604020202020204" pitchFamily="34" charset="0"/>
                        </a:rPr>
                        <a:t>r</a:t>
                      </a:r>
                      <a:r>
                        <a:rPr lang="nl-NL" sz="1000" spc="5" dirty="0">
                          <a:effectLst/>
                          <a:latin typeface="Arial" panose="020B0604020202020204" pitchFamily="34" charset="0"/>
                          <a:ea typeface="Arial"/>
                          <a:cs typeface="Arial" panose="020B0604020202020204" pitchFamily="34" charset="0"/>
                        </a:rPr>
                        <a:t>s</a:t>
                      </a:r>
                      <a:r>
                        <a:rPr lang="nl-NL" sz="1000" dirty="0">
                          <a:effectLst/>
                          <a:latin typeface="Arial" panose="020B0604020202020204" pitchFamily="34" charset="0"/>
                          <a:ea typeface="Arial"/>
                          <a:cs typeface="Arial" panose="020B0604020202020204" pitchFamily="34" charset="0"/>
                        </a:rPr>
                        <a:t>te</a:t>
                      </a:r>
                      <a:r>
                        <a:rPr lang="nl-NL" sz="1000" spc="-5" dirty="0">
                          <a:effectLst/>
                          <a:latin typeface="Arial" panose="020B0604020202020204" pitchFamily="34" charset="0"/>
                          <a:ea typeface="Arial"/>
                          <a:cs typeface="Arial" panose="020B0604020202020204" pitchFamily="34" charset="0"/>
                        </a:rPr>
                        <a:t> </a:t>
                      </a:r>
                      <a:r>
                        <a:rPr lang="nl-NL" sz="1000" spc="5" dirty="0">
                          <a:effectLst/>
                          <a:latin typeface="Arial" panose="020B0604020202020204" pitchFamily="34" charset="0"/>
                          <a:ea typeface="Arial"/>
                          <a:cs typeface="Arial" panose="020B0604020202020204" pitchFamily="34" charset="0"/>
                        </a:rPr>
                        <a:t>me</a:t>
                      </a:r>
                      <a:r>
                        <a:rPr lang="nl-NL" sz="1000" spc="-10" dirty="0">
                          <a:effectLst/>
                          <a:latin typeface="Arial" panose="020B0604020202020204" pitchFamily="34" charset="0"/>
                          <a:ea typeface="Arial"/>
                          <a:cs typeface="Arial" panose="020B0604020202020204" pitchFamily="34" charset="0"/>
                        </a:rPr>
                        <a:t>t</a:t>
                      </a:r>
                      <a:r>
                        <a:rPr lang="nl-NL" sz="1000" spc="5" dirty="0">
                          <a:effectLst/>
                          <a:latin typeface="Arial" panose="020B0604020202020204" pitchFamily="34" charset="0"/>
                          <a:ea typeface="Arial"/>
                          <a:cs typeface="Arial" panose="020B0604020202020204" pitchFamily="34" charset="0"/>
                        </a:rPr>
                        <a:t>in</a:t>
                      </a:r>
                      <a:r>
                        <a:rPr lang="nl-NL" sz="1000" dirty="0">
                          <a:effectLst/>
                          <a:latin typeface="Arial" panose="020B0604020202020204" pitchFamily="34" charset="0"/>
                          <a:ea typeface="Arial"/>
                          <a:cs typeface="Arial" panose="020B0604020202020204" pitchFamily="34" charset="0"/>
                        </a:rPr>
                        <a:t>g</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387350" indent="0" algn="l" defTabSz="1300460" rtl="0" eaLnBrk="1" fontAlgn="auto" latinLnBrk="0" hangingPunct="1">
                        <a:lnSpc>
                          <a:spcPct val="105000"/>
                        </a:lnSpc>
                        <a:spcBef>
                          <a:spcPts val="15"/>
                        </a:spcBef>
                        <a:spcAft>
                          <a:spcPts val="0"/>
                        </a:spcAft>
                        <a:buClrTx/>
                        <a:buSzTx/>
                        <a:buFontTx/>
                        <a:buNone/>
                        <a:tabLst/>
                        <a:defRPr/>
                      </a:pPr>
                      <a:r>
                        <a:rPr lang="en-US" sz="1000" b="0" dirty="0" err="1" smtClean="0">
                          <a:solidFill>
                            <a:schemeClr val="tx1"/>
                          </a:solidFill>
                          <a:effectLst/>
                          <a:latin typeface="Arial" panose="020B0604020202020204" pitchFamily="34" charset="0"/>
                          <a:ea typeface="Calibri"/>
                          <a:cs typeface="Arial" panose="020B0604020202020204" pitchFamily="34" charset="0"/>
                        </a:rPr>
                        <a:t>Jaarplan</a:t>
                      </a:r>
                      <a:r>
                        <a:rPr lang="en-US" sz="1000" b="0" baseline="0" dirty="0" smtClean="0">
                          <a:solidFill>
                            <a:schemeClr val="tx1"/>
                          </a:solidFill>
                          <a:effectLst/>
                          <a:latin typeface="Arial" panose="020B0604020202020204" pitchFamily="34" charset="0"/>
                          <a:ea typeface="Calibri"/>
                          <a:cs typeface="Arial" panose="020B0604020202020204" pitchFamily="34" charset="0"/>
                        </a:rPr>
                        <a:t> </a:t>
                      </a:r>
                      <a:r>
                        <a:rPr lang="en-US" sz="1000" b="0" baseline="0" dirty="0" err="1" smtClean="0">
                          <a:solidFill>
                            <a:schemeClr val="tx1"/>
                          </a:solidFill>
                          <a:effectLst/>
                          <a:latin typeface="Arial" panose="020B0604020202020204" pitchFamily="34" charset="0"/>
                          <a:ea typeface="Calibri"/>
                          <a:cs typeface="Arial" panose="020B0604020202020204" pitchFamily="34" charset="0"/>
                        </a:rPr>
                        <a:t>kwaliteit</a:t>
                      </a:r>
                      <a:r>
                        <a:rPr lang="en-US" sz="1000" b="0" baseline="0" dirty="0" smtClean="0">
                          <a:solidFill>
                            <a:schemeClr val="tx1"/>
                          </a:solidFill>
                          <a:effectLst/>
                          <a:latin typeface="Arial" panose="020B0604020202020204" pitchFamily="34" charset="0"/>
                          <a:ea typeface="Calibri"/>
                          <a:cs typeface="Arial" panose="020B0604020202020204" pitchFamily="34" charset="0"/>
                        </a:rPr>
                        <a:t> is </a:t>
                      </a:r>
                      <a:r>
                        <a:rPr lang="en-US" sz="1000" b="0" baseline="0" dirty="0" err="1" smtClean="0">
                          <a:solidFill>
                            <a:schemeClr val="tx1"/>
                          </a:solidFill>
                          <a:effectLst/>
                          <a:latin typeface="Arial" panose="020B0604020202020204" pitchFamily="34" charset="0"/>
                          <a:ea typeface="Calibri"/>
                          <a:cs typeface="Arial" panose="020B0604020202020204" pitchFamily="34" charset="0"/>
                        </a:rPr>
                        <a:t>gereed</a:t>
                      </a:r>
                      <a:r>
                        <a:rPr lang="en-US" sz="1000" b="0" baseline="0" dirty="0" smtClean="0">
                          <a:solidFill>
                            <a:schemeClr val="tx1"/>
                          </a:solidFill>
                          <a:effectLst/>
                          <a:latin typeface="Arial" panose="020B0604020202020204" pitchFamily="34" charset="0"/>
                          <a:ea typeface="Calibri"/>
                          <a:cs typeface="Arial" panose="020B0604020202020204" pitchFamily="34" charset="0"/>
                        </a:rPr>
                        <a:t>. </a:t>
                      </a:r>
                      <a:r>
                        <a:rPr lang="en-US" sz="1000" b="0" baseline="0" dirty="0" err="1" smtClean="0">
                          <a:solidFill>
                            <a:schemeClr val="tx1"/>
                          </a:solidFill>
                          <a:effectLst/>
                          <a:latin typeface="Arial" panose="020B0604020202020204" pitchFamily="34" charset="0"/>
                          <a:ea typeface="Calibri"/>
                          <a:cs typeface="Arial" panose="020B0604020202020204" pitchFamily="34" charset="0"/>
                        </a:rPr>
                        <a:t>Indicatoren</a:t>
                      </a:r>
                      <a:r>
                        <a:rPr lang="en-US" sz="1000" b="0" baseline="0" dirty="0" smtClean="0">
                          <a:solidFill>
                            <a:schemeClr val="tx1"/>
                          </a:solidFill>
                          <a:effectLst/>
                          <a:latin typeface="Arial" panose="020B0604020202020204" pitchFamily="34" charset="0"/>
                          <a:ea typeface="Calibri"/>
                          <a:cs typeface="Arial" panose="020B0604020202020204" pitchFamily="34" charset="0"/>
                        </a:rPr>
                        <a:t> </a:t>
                      </a:r>
                      <a:r>
                        <a:rPr lang="en-US" sz="1000" b="0" baseline="0" dirty="0" err="1" smtClean="0">
                          <a:solidFill>
                            <a:schemeClr val="tx1"/>
                          </a:solidFill>
                          <a:effectLst/>
                          <a:latin typeface="Arial" panose="020B0604020202020204" pitchFamily="34" charset="0"/>
                          <a:ea typeface="Calibri"/>
                          <a:cs typeface="Arial" panose="020B0604020202020204" pitchFamily="34" charset="0"/>
                        </a:rPr>
                        <a:t>risicocommunicatie</a:t>
                      </a:r>
                      <a:r>
                        <a:rPr lang="en-US" sz="1000" b="0" baseline="0" dirty="0" smtClean="0">
                          <a:solidFill>
                            <a:schemeClr val="tx1"/>
                          </a:solidFill>
                          <a:effectLst/>
                          <a:latin typeface="Arial" panose="020B0604020202020204" pitchFamily="34" charset="0"/>
                          <a:ea typeface="Calibri"/>
                          <a:cs typeface="Arial" panose="020B0604020202020204" pitchFamily="34" charset="0"/>
                        </a:rPr>
                        <a:t>  </a:t>
                      </a:r>
                      <a:r>
                        <a:rPr lang="en-US" sz="1000" b="0" baseline="0" dirty="0" err="1" smtClean="0">
                          <a:solidFill>
                            <a:schemeClr val="tx1"/>
                          </a:solidFill>
                          <a:effectLst/>
                          <a:latin typeface="Arial" panose="020B0604020202020204" pitchFamily="34" charset="0"/>
                          <a:ea typeface="Calibri"/>
                          <a:cs typeface="Arial" panose="020B0604020202020204" pitchFamily="34" charset="0"/>
                        </a:rPr>
                        <a:t>worden</a:t>
                      </a:r>
                      <a:r>
                        <a:rPr lang="en-US" sz="1000" b="0" baseline="0" dirty="0" smtClean="0">
                          <a:solidFill>
                            <a:schemeClr val="tx1"/>
                          </a:solidFill>
                          <a:effectLst/>
                          <a:latin typeface="Arial" panose="020B0604020202020204" pitchFamily="34" charset="0"/>
                          <a:ea typeface="Calibri"/>
                          <a:cs typeface="Arial" panose="020B0604020202020204" pitchFamily="34" charset="0"/>
                        </a:rPr>
                        <a:t> op </a:t>
                      </a:r>
                      <a:r>
                        <a:rPr lang="en-US" sz="1000" b="0" baseline="0" dirty="0" err="1" smtClean="0">
                          <a:solidFill>
                            <a:schemeClr val="tx1"/>
                          </a:solidFill>
                          <a:effectLst/>
                          <a:latin typeface="Arial" panose="020B0604020202020204" pitchFamily="34" charset="0"/>
                          <a:ea typeface="Calibri"/>
                          <a:cs typeface="Arial" panose="020B0604020202020204" pitchFamily="34" charset="0"/>
                        </a:rPr>
                        <a:t>dit</a:t>
                      </a:r>
                      <a:r>
                        <a:rPr lang="en-US" sz="1000" b="0" baseline="0" dirty="0" smtClean="0">
                          <a:solidFill>
                            <a:schemeClr val="tx1"/>
                          </a:solidFill>
                          <a:effectLst/>
                          <a:latin typeface="Arial" panose="020B0604020202020204" pitchFamily="34" charset="0"/>
                          <a:ea typeface="Calibri"/>
                          <a:cs typeface="Arial" panose="020B0604020202020204" pitchFamily="34" charset="0"/>
                        </a:rPr>
                        <a:t> moment </a:t>
                      </a:r>
                      <a:r>
                        <a:rPr lang="en-US" sz="1000" b="0" baseline="0" dirty="0" err="1" smtClean="0">
                          <a:solidFill>
                            <a:schemeClr val="tx1"/>
                          </a:solidFill>
                          <a:effectLst/>
                          <a:latin typeface="Arial" panose="020B0604020202020204" pitchFamily="34" charset="0"/>
                          <a:ea typeface="Calibri"/>
                          <a:cs typeface="Arial" panose="020B0604020202020204" pitchFamily="34" charset="0"/>
                        </a:rPr>
                        <a:t>onderzocht</a:t>
                      </a:r>
                      <a:r>
                        <a:rPr lang="en-US" sz="1000" b="0" baseline="0" dirty="0" smtClean="0">
                          <a:solidFill>
                            <a:schemeClr val="tx1"/>
                          </a:solidFill>
                          <a:effectLst/>
                          <a:latin typeface="Arial" panose="020B0604020202020204" pitchFamily="34" charset="0"/>
                          <a:ea typeface="Calibri"/>
                          <a:cs typeface="Arial" panose="020B0604020202020204" pitchFamily="34" charset="0"/>
                        </a:rPr>
                        <a:t>. </a:t>
                      </a:r>
                      <a:endParaRPr lang="en-US" sz="1000" b="0" dirty="0" smtClean="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56806">
                <a:tc>
                  <a:txBody>
                    <a:bodyPr/>
                    <a:lstStyle/>
                    <a:p>
                      <a:pPr>
                        <a:lnSpc>
                          <a:spcPct val="105000"/>
                        </a:lnSpc>
                        <a:spcAft>
                          <a:spcPts val="0"/>
                        </a:spcAft>
                      </a:pPr>
                      <a:r>
                        <a:rPr lang="nl-NL" sz="1000" dirty="0">
                          <a:effectLst/>
                          <a:latin typeface="Arial" panose="020B0604020202020204" pitchFamily="34" charset="0"/>
                          <a:ea typeface="Calibri"/>
                          <a:cs typeface="Arial" panose="020B0604020202020204" pitchFamily="34" charset="0"/>
                        </a:rPr>
                        <a:t>Agenda TS&amp;S  2015 met investeringsprogramma</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a:effectLst/>
                          <a:latin typeface="Arial" panose="020B0604020202020204" pitchFamily="34" charset="0"/>
                          <a:ea typeface="Calibri"/>
                          <a:cs typeface="Arial" panose="020B0604020202020204" pitchFamily="34" charset="0"/>
                        </a:rPr>
                        <a:t>3</a:t>
                      </a:r>
                      <a:endParaRPr lang="en-US" sz="100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97840" marR="501015" algn="l">
                        <a:lnSpc>
                          <a:spcPct val="105000"/>
                        </a:lnSpc>
                        <a:spcAft>
                          <a:spcPts val="0"/>
                        </a:spcAft>
                      </a:pPr>
                      <a:r>
                        <a:rPr lang="nl-NL" sz="1000">
                          <a:effectLst/>
                          <a:latin typeface="Arial" panose="020B0604020202020204" pitchFamily="34" charset="0"/>
                          <a:ea typeface="Arial"/>
                          <a:cs typeface="Arial" panose="020B0604020202020204" pitchFamily="34" charset="0"/>
                        </a:rPr>
                        <a:t>-</a:t>
                      </a:r>
                      <a:endParaRPr lang="en-US" sz="100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b="0" dirty="0">
                          <a:solidFill>
                            <a:schemeClr val="tx1"/>
                          </a:solidFill>
                          <a:effectLst/>
                          <a:latin typeface="Arial" panose="020B0604020202020204" pitchFamily="34" charset="0"/>
                          <a:ea typeface="Calibri"/>
                          <a:cs typeface="Arial" panose="020B0604020202020204" pitchFamily="34" charset="0"/>
                        </a:rPr>
                        <a:t> </a:t>
                      </a:r>
                      <a:r>
                        <a:rPr lang="nl-NL" sz="1000" b="0" dirty="0" smtClean="0">
                          <a:solidFill>
                            <a:schemeClr val="tx1"/>
                          </a:solidFill>
                          <a:effectLst/>
                          <a:latin typeface="Arial" panose="020B0604020202020204" pitchFamily="34" charset="0"/>
                          <a:ea typeface="Calibri"/>
                          <a:cs typeface="Arial" panose="020B0604020202020204" pitchFamily="34" charset="0"/>
                        </a:rPr>
                        <a:t>Nog</a:t>
                      </a:r>
                      <a:r>
                        <a:rPr lang="nl-NL" sz="1000" b="0" baseline="0" dirty="0" smtClean="0">
                          <a:solidFill>
                            <a:schemeClr val="tx1"/>
                          </a:solidFill>
                          <a:effectLst/>
                          <a:latin typeface="Arial" panose="020B0604020202020204" pitchFamily="34" charset="0"/>
                          <a:ea typeface="Calibri"/>
                          <a:cs typeface="Arial" panose="020B0604020202020204" pitchFamily="34" charset="0"/>
                        </a:rPr>
                        <a:t> in ontwikkeling,  verwachten in 2015 de innovatie agenda en het </a:t>
                      </a:r>
                      <a:r>
                        <a:rPr lang="nl-NL" sz="1000" b="0" baseline="0" dirty="0" err="1" smtClean="0">
                          <a:solidFill>
                            <a:schemeClr val="tx1"/>
                          </a:solidFill>
                          <a:effectLst/>
                          <a:latin typeface="Arial" panose="020B0604020202020204" pitchFamily="34" charset="0"/>
                          <a:ea typeface="Calibri"/>
                          <a:cs typeface="Arial" panose="020B0604020202020204" pitchFamily="34" charset="0"/>
                        </a:rPr>
                        <a:t>governancemodel</a:t>
                      </a:r>
                      <a:r>
                        <a:rPr lang="nl-NL" sz="1000" b="0" baseline="0" dirty="0" smtClean="0">
                          <a:solidFill>
                            <a:schemeClr val="tx1"/>
                          </a:solidFill>
                          <a:effectLst/>
                          <a:latin typeface="Arial" panose="020B0604020202020204" pitchFamily="34" charset="0"/>
                          <a:ea typeface="Calibri"/>
                          <a:cs typeface="Arial" panose="020B0604020202020204" pitchFamily="34" charset="0"/>
                        </a:rPr>
                        <a:t> te ontwikkelen. </a:t>
                      </a:r>
                      <a:endParaRPr lang="en-US" sz="10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56806">
                <a:tc>
                  <a:txBody>
                    <a:bodyPr/>
                    <a:lstStyle/>
                    <a:p>
                      <a:pPr>
                        <a:lnSpc>
                          <a:spcPct val="105000"/>
                        </a:lnSpc>
                        <a:spcAft>
                          <a:spcPts val="0"/>
                        </a:spcAft>
                      </a:pPr>
                      <a:r>
                        <a:rPr lang="nl-NL" sz="1000" dirty="0" smtClean="0">
                          <a:effectLst/>
                          <a:latin typeface="Arial" panose="020B0604020202020204" pitchFamily="34" charset="0"/>
                          <a:ea typeface="Calibri"/>
                          <a:cs typeface="Arial" panose="020B0604020202020204" pitchFamily="34" charset="0"/>
                        </a:rPr>
                        <a:t>90 </a:t>
                      </a:r>
                      <a:r>
                        <a:rPr lang="nl-NL" sz="1000" dirty="0">
                          <a:effectLst/>
                          <a:latin typeface="Arial" panose="020B0604020202020204" pitchFamily="34" charset="0"/>
                          <a:ea typeface="Calibri"/>
                          <a:cs typeface="Arial" panose="020B0604020202020204" pitchFamily="34" charset="0"/>
                        </a:rPr>
                        <a:t>% van de adviezen wordt tijdig verstrekt.</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a:effectLst/>
                          <a:latin typeface="Arial" panose="020B0604020202020204" pitchFamily="34" charset="0"/>
                          <a:ea typeface="Calibri"/>
                          <a:cs typeface="Arial" panose="020B0604020202020204" pitchFamily="34" charset="0"/>
                        </a:rPr>
                        <a:t>4</a:t>
                      </a:r>
                      <a:endParaRPr lang="en-US" sz="100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53060" marR="355600" algn="l">
                        <a:lnSpc>
                          <a:spcPct val="105000"/>
                        </a:lnSpc>
                        <a:spcBef>
                          <a:spcPts val="15"/>
                        </a:spcBef>
                        <a:spcAft>
                          <a:spcPts val="0"/>
                        </a:spcAft>
                      </a:pPr>
                      <a:r>
                        <a:rPr lang="nl-NL" sz="1000" dirty="0">
                          <a:effectLst/>
                          <a:latin typeface="Arial" panose="020B0604020202020204" pitchFamily="34" charset="0"/>
                          <a:ea typeface="Arial"/>
                          <a:cs typeface="Arial" panose="020B0604020202020204" pitchFamily="34" charset="0"/>
                        </a:rPr>
                        <a:t>&gt;</a:t>
                      </a:r>
                      <a:r>
                        <a:rPr lang="nl-NL" sz="1000" spc="5" dirty="0">
                          <a:effectLst/>
                          <a:latin typeface="Arial" panose="020B0604020202020204" pitchFamily="34" charset="0"/>
                          <a:ea typeface="Arial"/>
                          <a:cs typeface="Arial" panose="020B0604020202020204" pitchFamily="34" charset="0"/>
                        </a:rPr>
                        <a:t> 90</a:t>
                      </a:r>
                      <a:r>
                        <a:rPr lang="nl-NL" sz="1000" dirty="0">
                          <a:effectLst/>
                          <a:latin typeface="Arial" panose="020B0604020202020204" pitchFamily="34" charset="0"/>
                          <a:ea typeface="Arial"/>
                          <a:cs typeface="Arial" panose="020B0604020202020204" pitchFamily="34" charset="0"/>
                        </a:rPr>
                        <a:t>%</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1300460" rtl="0" eaLnBrk="1" fontAlgn="auto" latinLnBrk="0" hangingPunct="1">
                        <a:lnSpc>
                          <a:spcPct val="105000"/>
                        </a:lnSpc>
                        <a:spcBef>
                          <a:spcPts val="0"/>
                        </a:spcBef>
                        <a:spcAft>
                          <a:spcPts val="0"/>
                        </a:spcAft>
                        <a:buClrTx/>
                        <a:buSzTx/>
                        <a:buFontTx/>
                        <a:buNone/>
                        <a:tabLst/>
                        <a:defRPr/>
                      </a:pPr>
                      <a:r>
                        <a:rPr lang="nl-NL" sz="1000" b="0" dirty="0">
                          <a:solidFill>
                            <a:schemeClr val="tx1"/>
                          </a:solidFill>
                          <a:effectLst/>
                          <a:latin typeface="Arial" panose="020B0604020202020204" pitchFamily="34" charset="0"/>
                          <a:ea typeface="Calibri"/>
                          <a:cs typeface="Arial" panose="020B0604020202020204" pitchFamily="34" charset="0"/>
                        </a:rPr>
                        <a:t> </a:t>
                      </a:r>
                      <a:r>
                        <a:rPr lang="nl-NL" sz="1000" b="0" dirty="0" smtClean="0">
                          <a:solidFill>
                            <a:schemeClr val="tx1"/>
                          </a:solidFill>
                          <a:effectLst/>
                          <a:latin typeface="Arial" panose="020B0604020202020204" pitchFamily="34" charset="0"/>
                          <a:ea typeface="Calibri"/>
                          <a:cs typeface="Arial" panose="020B0604020202020204" pitchFamily="34" charset="0"/>
                        </a:rPr>
                        <a:t>Indicatoren</a:t>
                      </a:r>
                      <a:r>
                        <a:rPr lang="nl-NL" sz="1000" b="0" baseline="0" dirty="0" smtClean="0">
                          <a:solidFill>
                            <a:schemeClr val="tx1"/>
                          </a:solidFill>
                          <a:effectLst/>
                          <a:latin typeface="Arial" panose="020B0604020202020204" pitchFamily="34" charset="0"/>
                          <a:ea typeface="Calibri"/>
                          <a:cs typeface="Arial" panose="020B0604020202020204" pitchFamily="34" charset="0"/>
                        </a:rPr>
                        <a:t> worden medio  2015  geactualiseerd. </a:t>
                      </a:r>
                      <a:r>
                        <a:rPr lang="nl-NL" sz="1000" b="0" dirty="0" smtClean="0">
                          <a:solidFill>
                            <a:schemeClr val="tx1"/>
                          </a:solidFill>
                          <a:effectLst/>
                          <a:latin typeface="Arial" panose="020B0604020202020204" pitchFamily="34" charset="0"/>
                          <a:ea typeface="Calibri"/>
                          <a:cs typeface="Arial" panose="020B0604020202020204" pitchFamily="34" charset="0"/>
                        </a:rPr>
                        <a:t>Cijfers worden in de loop van het jaar geoperationaliseerd.</a:t>
                      </a:r>
                      <a:r>
                        <a:rPr lang="nl-NL" sz="1000" b="0" baseline="0" dirty="0" smtClean="0">
                          <a:solidFill>
                            <a:schemeClr val="tx1"/>
                          </a:solidFill>
                          <a:effectLst/>
                          <a:latin typeface="Arial" panose="020B0604020202020204" pitchFamily="34" charset="0"/>
                          <a:ea typeface="Calibri"/>
                          <a:cs typeface="Arial" panose="020B0604020202020204" pitchFamily="34" charset="0"/>
                        </a:rPr>
                        <a:t> </a:t>
                      </a:r>
                      <a:endParaRPr lang="en-US" sz="1000" b="0" dirty="0" smtClean="0">
                        <a:solidFill>
                          <a:srgbClr val="FF0000"/>
                        </a:solidFill>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56806">
                <a:tc>
                  <a:txBody>
                    <a:bodyPr/>
                    <a:lstStyle/>
                    <a:p>
                      <a:pPr>
                        <a:lnSpc>
                          <a:spcPct val="105000"/>
                        </a:lnSpc>
                        <a:spcAft>
                          <a:spcPts val="0"/>
                        </a:spcAft>
                      </a:pPr>
                      <a:r>
                        <a:rPr lang="nl-NL" sz="1000">
                          <a:effectLst/>
                          <a:latin typeface="Arial" panose="020B0604020202020204" pitchFamily="34" charset="0"/>
                          <a:ea typeface="Calibri"/>
                          <a:cs typeface="Arial" panose="020B0604020202020204" pitchFamily="34" charset="0"/>
                        </a:rPr>
                        <a:t>90% van de adviezen wordt overgenomen door het lokaal bevoegd gezag.</a:t>
                      </a:r>
                      <a:endParaRPr lang="en-US" sz="100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dirty="0">
                          <a:effectLst/>
                          <a:latin typeface="Arial" panose="020B0604020202020204" pitchFamily="34" charset="0"/>
                          <a:ea typeface="Calibri"/>
                          <a:cs typeface="Arial" panose="020B0604020202020204" pitchFamily="34" charset="0"/>
                        </a:rPr>
                        <a:t>4</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53060" marR="355600" algn="l">
                        <a:lnSpc>
                          <a:spcPct val="105000"/>
                        </a:lnSpc>
                        <a:spcAft>
                          <a:spcPts val="0"/>
                        </a:spcAft>
                      </a:pPr>
                      <a:r>
                        <a:rPr lang="nl-NL" sz="1000" dirty="0">
                          <a:effectLst/>
                          <a:latin typeface="Arial" panose="020B0604020202020204" pitchFamily="34" charset="0"/>
                          <a:ea typeface="Arial"/>
                          <a:cs typeface="Arial" panose="020B0604020202020204" pitchFamily="34" charset="0"/>
                        </a:rPr>
                        <a:t>&gt;</a:t>
                      </a:r>
                      <a:r>
                        <a:rPr lang="nl-NL" sz="1000" spc="5" dirty="0">
                          <a:effectLst/>
                          <a:latin typeface="Arial" panose="020B0604020202020204" pitchFamily="34" charset="0"/>
                          <a:ea typeface="Arial"/>
                          <a:cs typeface="Arial" panose="020B0604020202020204" pitchFamily="34" charset="0"/>
                        </a:rPr>
                        <a:t> 90</a:t>
                      </a:r>
                      <a:r>
                        <a:rPr lang="nl-NL" sz="1000" dirty="0">
                          <a:effectLst/>
                          <a:latin typeface="Arial" panose="020B0604020202020204" pitchFamily="34" charset="0"/>
                          <a:ea typeface="Arial"/>
                          <a:cs typeface="Arial" panose="020B0604020202020204" pitchFamily="34" charset="0"/>
                        </a:rPr>
                        <a:t>%</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b="0" dirty="0">
                          <a:solidFill>
                            <a:schemeClr val="tx1"/>
                          </a:solidFill>
                          <a:effectLst/>
                          <a:latin typeface="Arial" panose="020B0604020202020204" pitchFamily="34" charset="0"/>
                          <a:ea typeface="Calibri"/>
                          <a:cs typeface="Arial" panose="020B0604020202020204" pitchFamily="34" charset="0"/>
                        </a:rPr>
                        <a:t> </a:t>
                      </a:r>
                      <a:r>
                        <a:rPr lang="nl-NL" sz="1000" b="0" dirty="0" smtClean="0">
                          <a:solidFill>
                            <a:schemeClr val="tx1"/>
                          </a:solidFill>
                          <a:effectLst/>
                          <a:latin typeface="Arial" panose="020B0604020202020204" pitchFamily="34" charset="0"/>
                          <a:ea typeface="Calibri"/>
                          <a:cs typeface="Arial" panose="020B0604020202020204" pitchFamily="34" charset="0"/>
                        </a:rPr>
                        <a:t>Indicatoren worden medio  2015  geactualiseerd. Cijfers worden in de loop van het jaar geoperationaliseerd.</a:t>
                      </a:r>
                      <a:r>
                        <a:rPr lang="nl-NL" sz="1000" b="0" baseline="0" dirty="0" smtClean="0">
                          <a:solidFill>
                            <a:schemeClr val="tx1"/>
                          </a:solidFill>
                          <a:effectLst/>
                          <a:latin typeface="Arial" panose="020B0604020202020204" pitchFamily="34" charset="0"/>
                          <a:ea typeface="Calibri"/>
                          <a:cs typeface="Arial" panose="020B0604020202020204" pitchFamily="34" charset="0"/>
                        </a:rPr>
                        <a:t> </a:t>
                      </a:r>
                      <a:endParaRPr lang="en-US" sz="1000" b="0" dirty="0">
                        <a:solidFill>
                          <a:srgbClr val="FF0000"/>
                        </a:solidFill>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r>
              <a:tr h="28403">
                <a:tc>
                  <a:txBody>
                    <a:bodyPr/>
                    <a:lstStyle/>
                    <a:p>
                      <a:pPr>
                        <a:lnSpc>
                          <a:spcPct val="105000"/>
                        </a:lnSpc>
                        <a:spcAft>
                          <a:spcPts val="0"/>
                        </a:spcAft>
                      </a:pPr>
                      <a:r>
                        <a:rPr lang="nl-NL" sz="1000" dirty="0">
                          <a:effectLst/>
                          <a:latin typeface="Arial" panose="020B0604020202020204" pitchFamily="34" charset="0"/>
                          <a:ea typeface="Calibri"/>
                          <a:cs typeface="Arial" panose="020B0604020202020204" pitchFamily="34" charset="0"/>
                        </a:rPr>
                        <a:t>Beschikbaarheid Infrastructuur</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dirty="0">
                          <a:effectLst/>
                          <a:latin typeface="Arial" panose="020B0604020202020204" pitchFamily="34" charset="0"/>
                          <a:ea typeface="Calibri"/>
                          <a:cs typeface="Arial" panose="020B0604020202020204" pitchFamily="34" charset="0"/>
                        </a:rPr>
                        <a:t>5</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03225" marR="403860" algn="l">
                        <a:lnSpc>
                          <a:spcPct val="105000"/>
                        </a:lnSpc>
                        <a:spcAft>
                          <a:spcPts val="0"/>
                        </a:spcAft>
                      </a:pPr>
                      <a:r>
                        <a:rPr lang="nl-NL" sz="1000" spc="5" dirty="0">
                          <a:effectLst/>
                          <a:latin typeface="Arial" panose="020B0604020202020204" pitchFamily="34" charset="0"/>
                          <a:ea typeface="Arial"/>
                          <a:cs typeface="Arial" panose="020B0604020202020204" pitchFamily="34" charset="0"/>
                        </a:rPr>
                        <a:t>99</a:t>
                      </a:r>
                      <a:r>
                        <a:rPr lang="nl-NL" sz="1000" dirty="0">
                          <a:effectLst/>
                          <a:latin typeface="Arial" panose="020B0604020202020204" pitchFamily="34" charset="0"/>
                          <a:ea typeface="Arial"/>
                          <a:cs typeface="Arial" panose="020B0604020202020204" pitchFamily="34" charset="0"/>
                        </a:rPr>
                        <a:t>%</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1300460" rtl="0" eaLnBrk="1" fontAlgn="auto" latinLnBrk="0" hangingPunct="1">
                        <a:lnSpc>
                          <a:spcPct val="105000"/>
                        </a:lnSpc>
                        <a:spcBef>
                          <a:spcPts val="0"/>
                        </a:spcBef>
                        <a:spcAft>
                          <a:spcPts val="0"/>
                        </a:spcAft>
                        <a:buClrTx/>
                        <a:buSzTx/>
                        <a:buFontTx/>
                        <a:buNone/>
                        <a:tabLst/>
                        <a:defRPr/>
                      </a:pPr>
                      <a:r>
                        <a:rPr lang="nl-NL" sz="1000" b="0" kern="1200" dirty="0" smtClean="0">
                          <a:solidFill>
                            <a:schemeClr val="tx1"/>
                          </a:solidFill>
                          <a:effectLst/>
                          <a:latin typeface="Arial" panose="020B0604020202020204" pitchFamily="34" charset="0"/>
                          <a:ea typeface="+mn-ea"/>
                          <a:cs typeface="Arial" panose="020B0604020202020204" pitchFamily="34" charset="0"/>
                        </a:rPr>
                        <a:t>Preventief beheer heeft dit jaar meer aandacht gekregen. Dit is rond de zomer op niveau en ingebed in de operationele organisatie. </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59310">
                <a:tc>
                  <a:txBody>
                    <a:bodyPr/>
                    <a:lstStyle/>
                    <a:p>
                      <a:pPr>
                        <a:lnSpc>
                          <a:spcPct val="105000"/>
                        </a:lnSpc>
                        <a:spcAft>
                          <a:spcPts val="0"/>
                        </a:spcAft>
                      </a:pPr>
                      <a:r>
                        <a:rPr lang="nl-NL" sz="1000" dirty="0" smtClean="0">
                          <a:effectLst/>
                          <a:latin typeface="Arial" panose="020B0604020202020204" pitchFamily="34" charset="0"/>
                          <a:ea typeface="Calibri"/>
                          <a:cs typeface="Arial" panose="020B0604020202020204" pitchFamily="34" charset="0"/>
                        </a:rPr>
                        <a:t>Beschikbaarheid kantooromgeving</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dirty="0">
                          <a:effectLst/>
                          <a:latin typeface="Arial" panose="020B0604020202020204" pitchFamily="34" charset="0"/>
                          <a:ea typeface="Calibri"/>
                          <a:cs typeface="Arial" panose="020B0604020202020204" pitchFamily="34" charset="0"/>
                        </a:rPr>
                        <a:t>5</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03225" marR="403860" algn="l">
                        <a:lnSpc>
                          <a:spcPct val="105000"/>
                        </a:lnSpc>
                        <a:spcAft>
                          <a:spcPts val="0"/>
                        </a:spcAft>
                      </a:pPr>
                      <a:r>
                        <a:rPr lang="nl-NL" sz="1000" spc="5" dirty="0">
                          <a:effectLst/>
                          <a:latin typeface="Arial" panose="020B0604020202020204" pitchFamily="34" charset="0"/>
                          <a:ea typeface="Arial"/>
                          <a:cs typeface="Arial" panose="020B0604020202020204" pitchFamily="34" charset="0"/>
                        </a:rPr>
                        <a:t>99</a:t>
                      </a:r>
                      <a:r>
                        <a:rPr lang="nl-NL" sz="1000" dirty="0">
                          <a:effectLst/>
                          <a:latin typeface="Arial" panose="020B0604020202020204" pitchFamily="34" charset="0"/>
                          <a:ea typeface="Arial"/>
                          <a:cs typeface="Arial" panose="020B0604020202020204" pitchFamily="34" charset="0"/>
                        </a:rPr>
                        <a:t>%</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b="0" dirty="0" smtClean="0">
                          <a:effectLst/>
                          <a:latin typeface="Arial" panose="020B0604020202020204" pitchFamily="34" charset="0"/>
                          <a:ea typeface="Calibri"/>
                          <a:cs typeface="Arial" panose="020B0604020202020204" pitchFamily="34" charset="0"/>
                        </a:rPr>
                        <a:t>Is onderdeel van de</a:t>
                      </a:r>
                      <a:r>
                        <a:rPr lang="nl-NL" sz="1000" b="0" baseline="0" dirty="0" smtClean="0">
                          <a:effectLst/>
                          <a:latin typeface="Arial" panose="020B0604020202020204" pitchFamily="34" charset="0"/>
                          <a:ea typeface="Calibri"/>
                          <a:cs typeface="Arial" panose="020B0604020202020204" pitchFamily="34" charset="0"/>
                        </a:rPr>
                        <a:t> beschikbaarheid van de infrastructuur. </a:t>
                      </a:r>
                      <a:endParaRPr lang="en-US" sz="1000" b="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56806">
                <a:tc>
                  <a:txBody>
                    <a:bodyPr/>
                    <a:lstStyle/>
                    <a:p>
                      <a:pPr>
                        <a:lnSpc>
                          <a:spcPct val="105000"/>
                        </a:lnSpc>
                        <a:spcAft>
                          <a:spcPts val="0"/>
                        </a:spcAft>
                      </a:pPr>
                      <a:r>
                        <a:rPr lang="nl-NL" sz="1000" dirty="0">
                          <a:effectLst/>
                          <a:latin typeface="Arial" panose="020B0604020202020204" pitchFamily="34" charset="0"/>
                          <a:ea typeface="Calibri"/>
                          <a:cs typeface="Arial" panose="020B0604020202020204" pitchFamily="34" charset="0"/>
                        </a:rPr>
                        <a:t>Toegang Ketenpartners tot </a:t>
                      </a:r>
                      <a:r>
                        <a:rPr lang="nl-NL" sz="1000" dirty="0" err="1">
                          <a:effectLst/>
                          <a:latin typeface="Arial" panose="020B0604020202020204" pitchFamily="34" charset="0"/>
                          <a:ea typeface="Calibri"/>
                          <a:cs typeface="Arial" panose="020B0604020202020204" pitchFamily="34" charset="0"/>
                        </a:rPr>
                        <a:t>netcentrische</a:t>
                      </a:r>
                      <a:r>
                        <a:rPr lang="nl-NL" sz="1000" dirty="0">
                          <a:effectLst/>
                          <a:latin typeface="Arial" panose="020B0604020202020204" pitchFamily="34" charset="0"/>
                          <a:ea typeface="Calibri"/>
                          <a:cs typeface="Arial" panose="020B0604020202020204" pitchFamily="34" charset="0"/>
                        </a:rPr>
                        <a:t> informatievoorziening</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a:effectLst/>
                          <a:latin typeface="Arial" panose="020B0604020202020204" pitchFamily="34" charset="0"/>
                          <a:ea typeface="Calibri"/>
                          <a:cs typeface="Arial" panose="020B0604020202020204" pitchFamily="34" charset="0"/>
                        </a:rPr>
                        <a:t>5</a:t>
                      </a:r>
                      <a:endParaRPr lang="en-US" sz="100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403225" marR="403860" algn="l">
                        <a:lnSpc>
                          <a:spcPct val="105000"/>
                        </a:lnSpc>
                        <a:spcAft>
                          <a:spcPts val="0"/>
                        </a:spcAft>
                      </a:pPr>
                      <a:r>
                        <a:rPr lang="nl-NL" sz="1000" spc="5" dirty="0">
                          <a:effectLst/>
                          <a:latin typeface="Arial" panose="020B0604020202020204" pitchFamily="34" charset="0"/>
                          <a:ea typeface="Arial"/>
                          <a:cs typeface="Arial" panose="020B0604020202020204" pitchFamily="34" charset="0"/>
                        </a:rPr>
                        <a:t>90</a:t>
                      </a:r>
                      <a:r>
                        <a:rPr lang="nl-NL" sz="1000" dirty="0">
                          <a:effectLst/>
                          <a:latin typeface="Arial" panose="020B0604020202020204" pitchFamily="34" charset="0"/>
                          <a:ea typeface="Arial"/>
                          <a:cs typeface="Arial" panose="020B0604020202020204" pitchFamily="34" charset="0"/>
                        </a:rPr>
                        <a:t>%</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1300460" rtl="0" eaLnBrk="1" fontAlgn="auto" latinLnBrk="0" hangingPunct="1">
                        <a:lnSpc>
                          <a:spcPct val="105000"/>
                        </a:lnSpc>
                        <a:spcBef>
                          <a:spcPts val="0"/>
                        </a:spcBef>
                        <a:spcAft>
                          <a:spcPts val="0"/>
                        </a:spcAft>
                        <a:buClrTx/>
                        <a:buSzTx/>
                        <a:buFontTx/>
                        <a:buNone/>
                        <a:tabLst/>
                        <a:defRPr/>
                      </a:pPr>
                      <a:r>
                        <a:rPr lang="nl-NL" sz="1000" b="0" kern="1200" dirty="0" smtClean="0">
                          <a:solidFill>
                            <a:schemeClr val="tx1"/>
                          </a:solidFill>
                          <a:effectLst/>
                          <a:latin typeface="Arial" panose="020B0604020202020204" pitchFamily="34" charset="0"/>
                          <a:ea typeface="+mn-ea"/>
                          <a:cs typeface="Arial" panose="020B0604020202020204" pitchFamily="34" charset="0"/>
                        </a:rPr>
                        <a:t>Technisch is dit beschikbaar. Operationeel vinden verbeteringen plaats in de gebruikersvriendelijk van de applicatie.  Hiervoor gaan we op korte termijn om tafel over o.a. de evenementenkalender.</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28403">
                <a:tc>
                  <a:txBody>
                    <a:bodyPr/>
                    <a:lstStyle/>
                    <a:p>
                      <a:pPr>
                        <a:lnSpc>
                          <a:spcPct val="105000"/>
                        </a:lnSpc>
                        <a:spcAft>
                          <a:spcPts val="0"/>
                        </a:spcAft>
                      </a:pPr>
                      <a:r>
                        <a:rPr lang="nl-NL" sz="1000">
                          <a:effectLst/>
                          <a:latin typeface="Arial" panose="020B0604020202020204" pitchFamily="34" charset="0"/>
                          <a:ea typeface="Calibri"/>
                          <a:cs typeface="Arial" panose="020B0604020202020204" pitchFamily="34" charset="0"/>
                        </a:rPr>
                        <a:t>Indicator(en) kwaliteit in 2015 beschikbaar.</a:t>
                      </a:r>
                      <a:endParaRPr lang="en-US" sz="100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dirty="0">
                          <a:effectLst/>
                          <a:latin typeface="Arial" panose="020B0604020202020204" pitchFamily="34" charset="0"/>
                          <a:ea typeface="Calibri"/>
                          <a:cs typeface="Arial" panose="020B0604020202020204" pitchFamily="34" charset="0"/>
                        </a:rPr>
                        <a:t>6</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85420" algn="l">
                        <a:lnSpc>
                          <a:spcPct val="105000"/>
                        </a:lnSpc>
                        <a:spcBef>
                          <a:spcPts val="15"/>
                        </a:spcBef>
                        <a:spcAft>
                          <a:spcPts val="0"/>
                        </a:spcAft>
                      </a:pPr>
                      <a:r>
                        <a:rPr lang="nl-NL" sz="1000">
                          <a:solidFill>
                            <a:schemeClr val="tx1"/>
                          </a:solidFill>
                          <a:effectLst/>
                          <a:latin typeface="Arial" panose="020B0604020202020204" pitchFamily="34" charset="0"/>
                          <a:ea typeface="Arial"/>
                          <a:cs typeface="Arial" panose="020B0604020202020204" pitchFamily="34" charset="0"/>
                        </a:rPr>
                        <a:t>E</a:t>
                      </a:r>
                      <a:r>
                        <a:rPr lang="nl-NL" sz="1000" spc="5">
                          <a:solidFill>
                            <a:schemeClr val="tx1"/>
                          </a:solidFill>
                          <a:effectLst/>
                          <a:latin typeface="Arial" panose="020B0604020202020204" pitchFamily="34" charset="0"/>
                          <a:ea typeface="Arial"/>
                          <a:cs typeface="Arial" panose="020B0604020202020204" pitchFamily="34" charset="0"/>
                        </a:rPr>
                        <a:t>e</a:t>
                      </a:r>
                      <a:r>
                        <a:rPr lang="nl-NL" sz="1000">
                          <a:solidFill>
                            <a:schemeClr val="tx1"/>
                          </a:solidFill>
                          <a:effectLst/>
                          <a:latin typeface="Arial" panose="020B0604020202020204" pitchFamily="34" charset="0"/>
                          <a:ea typeface="Arial"/>
                          <a:cs typeface="Arial" panose="020B0604020202020204" pitchFamily="34" charset="0"/>
                        </a:rPr>
                        <a:t>r</a:t>
                      </a:r>
                      <a:r>
                        <a:rPr lang="nl-NL" sz="1000" spc="5">
                          <a:solidFill>
                            <a:schemeClr val="tx1"/>
                          </a:solidFill>
                          <a:effectLst/>
                          <a:latin typeface="Arial" panose="020B0604020202020204" pitchFamily="34" charset="0"/>
                          <a:ea typeface="Arial"/>
                          <a:cs typeface="Arial" panose="020B0604020202020204" pitchFamily="34" charset="0"/>
                        </a:rPr>
                        <a:t>s</a:t>
                      </a:r>
                      <a:r>
                        <a:rPr lang="nl-NL" sz="1000">
                          <a:solidFill>
                            <a:schemeClr val="tx1"/>
                          </a:solidFill>
                          <a:effectLst/>
                          <a:latin typeface="Arial" panose="020B0604020202020204" pitchFamily="34" charset="0"/>
                          <a:ea typeface="Arial"/>
                          <a:cs typeface="Arial" panose="020B0604020202020204" pitchFamily="34" charset="0"/>
                        </a:rPr>
                        <a:t>te</a:t>
                      </a:r>
                      <a:r>
                        <a:rPr lang="nl-NL" sz="1000" spc="-5">
                          <a:solidFill>
                            <a:schemeClr val="tx1"/>
                          </a:solidFill>
                          <a:effectLst/>
                          <a:latin typeface="Arial" panose="020B0604020202020204" pitchFamily="34" charset="0"/>
                          <a:ea typeface="Arial"/>
                          <a:cs typeface="Arial" panose="020B0604020202020204" pitchFamily="34" charset="0"/>
                        </a:rPr>
                        <a:t> </a:t>
                      </a:r>
                      <a:r>
                        <a:rPr lang="nl-NL" sz="1000" spc="5">
                          <a:solidFill>
                            <a:schemeClr val="tx1"/>
                          </a:solidFill>
                          <a:effectLst/>
                          <a:latin typeface="Arial" panose="020B0604020202020204" pitchFamily="34" charset="0"/>
                          <a:ea typeface="Arial"/>
                          <a:cs typeface="Arial" panose="020B0604020202020204" pitchFamily="34" charset="0"/>
                        </a:rPr>
                        <a:t>me</a:t>
                      </a:r>
                      <a:r>
                        <a:rPr lang="nl-NL" sz="1000" spc="-10">
                          <a:solidFill>
                            <a:schemeClr val="tx1"/>
                          </a:solidFill>
                          <a:effectLst/>
                          <a:latin typeface="Arial" panose="020B0604020202020204" pitchFamily="34" charset="0"/>
                          <a:ea typeface="Arial"/>
                          <a:cs typeface="Arial" panose="020B0604020202020204" pitchFamily="34" charset="0"/>
                        </a:rPr>
                        <a:t>t</a:t>
                      </a:r>
                      <a:r>
                        <a:rPr lang="nl-NL" sz="1000" spc="5">
                          <a:solidFill>
                            <a:schemeClr val="tx1"/>
                          </a:solidFill>
                          <a:effectLst/>
                          <a:latin typeface="Arial" panose="020B0604020202020204" pitchFamily="34" charset="0"/>
                          <a:ea typeface="Arial"/>
                          <a:cs typeface="Arial" panose="020B0604020202020204" pitchFamily="34" charset="0"/>
                        </a:rPr>
                        <a:t>in</a:t>
                      </a:r>
                      <a:r>
                        <a:rPr lang="nl-NL" sz="1000">
                          <a:solidFill>
                            <a:schemeClr val="tx1"/>
                          </a:solidFill>
                          <a:effectLst/>
                          <a:latin typeface="Arial" panose="020B0604020202020204" pitchFamily="34" charset="0"/>
                          <a:ea typeface="Arial"/>
                          <a:cs typeface="Arial" panose="020B0604020202020204" pitchFamily="34" charset="0"/>
                        </a:rPr>
                        <a:t>g</a:t>
                      </a:r>
                      <a:endParaRPr lang="en-US" sz="100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b="0" dirty="0" smtClean="0">
                          <a:solidFill>
                            <a:schemeClr val="tx1"/>
                          </a:solidFill>
                          <a:effectLst/>
                          <a:latin typeface="Arial" panose="020B0604020202020204" pitchFamily="34" charset="0"/>
                          <a:ea typeface="Calibri"/>
                          <a:cs typeface="Arial" panose="020B0604020202020204" pitchFamily="34" charset="0"/>
                        </a:rPr>
                        <a:t>In jaarplannen deels vastgesteld. Indicatoren zijn</a:t>
                      </a:r>
                      <a:r>
                        <a:rPr lang="nl-NL" sz="1000" b="0" baseline="0" dirty="0" smtClean="0">
                          <a:solidFill>
                            <a:schemeClr val="tx1"/>
                          </a:solidFill>
                          <a:effectLst/>
                          <a:latin typeface="Arial" panose="020B0604020202020204" pitchFamily="34" charset="0"/>
                          <a:ea typeface="Calibri"/>
                          <a:cs typeface="Arial" panose="020B0604020202020204" pitchFamily="34" charset="0"/>
                        </a:rPr>
                        <a:t>  grotendeels nog niet </a:t>
                      </a:r>
                      <a:r>
                        <a:rPr lang="nl-NL" sz="1000" b="0" dirty="0" smtClean="0">
                          <a:solidFill>
                            <a:schemeClr val="tx1"/>
                          </a:solidFill>
                          <a:effectLst/>
                          <a:latin typeface="Arial" panose="020B0604020202020204" pitchFamily="34" charset="0"/>
                          <a:ea typeface="Calibri"/>
                          <a:cs typeface="Arial" panose="020B0604020202020204" pitchFamily="34" charset="0"/>
                        </a:rPr>
                        <a:t>geoperationaliseerd. </a:t>
                      </a:r>
                    </a:p>
                    <a:p>
                      <a:pPr>
                        <a:lnSpc>
                          <a:spcPct val="105000"/>
                        </a:lnSpc>
                        <a:spcAft>
                          <a:spcPts val="0"/>
                        </a:spcAft>
                      </a:pPr>
                      <a:endParaRPr lang="en-US" sz="10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56806">
                <a:tc>
                  <a:txBody>
                    <a:bodyPr/>
                    <a:lstStyle/>
                    <a:p>
                      <a:pPr>
                        <a:lnSpc>
                          <a:spcPct val="105000"/>
                        </a:lnSpc>
                        <a:spcAft>
                          <a:spcPts val="0"/>
                        </a:spcAft>
                      </a:pPr>
                      <a:r>
                        <a:rPr lang="nl-NL" sz="1000" dirty="0">
                          <a:effectLst/>
                          <a:latin typeface="Arial" panose="020B0604020202020204" pitchFamily="34" charset="0"/>
                          <a:ea typeface="Calibri"/>
                          <a:cs typeface="Arial" panose="020B0604020202020204" pitchFamily="34" charset="0"/>
                        </a:rPr>
                        <a:t>Vastgesteld Beleidsplan voor de periode 2016 - 2020</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dirty="0">
                          <a:effectLst/>
                          <a:latin typeface="Arial" panose="020B0604020202020204" pitchFamily="34" charset="0"/>
                          <a:ea typeface="Calibri"/>
                          <a:cs typeface="Arial" panose="020B0604020202020204" pitchFamily="34" charset="0"/>
                        </a:rPr>
                        <a:t>7</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74295" algn="l">
                        <a:lnSpc>
                          <a:spcPct val="105000"/>
                        </a:lnSpc>
                        <a:spcAft>
                          <a:spcPts val="0"/>
                        </a:spcAft>
                      </a:pPr>
                      <a:r>
                        <a:rPr lang="nl-NL" sz="1000" dirty="0">
                          <a:effectLst/>
                          <a:latin typeface="Arial" panose="020B0604020202020204" pitchFamily="34" charset="0"/>
                          <a:ea typeface="Arial"/>
                          <a:cs typeface="Arial" panose="020B0604020202020204" pitchFamily="34" charset="0"/>
                        </a:rPr>
                        <a:t>N</a:t>
                      </a:r>
                      <a:r>
                        <a:rPr lang="nl-NL" sz="1000" spc="5" dirty="0">
                          <a:effectLst/>
                          <a:latin typeface="Arial" panose="020B0604020202020204" pitchFamily="34" charset="0"/>
                          <a:ea typeface="Arial"/>
                          <a:cs typeface="Arial" panose="020B0604020202020204" pitchFamily="34" charset="0"/>
                        </a:rPr>
                        <a:t>ieu</a:t>
                      </a:r>
                      <a:r>
                        <a:rPr lang="nl-NL" sz="1000" dirty="0">
                          <a:effectLst/>
                          <a:latin typeface="Arial" panose="020B0604020202020204" pitchFamily="34" charset="0"/>
                          <a:ea typeface="Arial"/>
                          <a:cs typeface="Arial" panose="020B0604020202020204" pitchFamily="34" charset="0"/>
                        </a:rPr>
                        <a:t>w</a:t>
                      </a:r>
                      <a:r>
                        <a:rPr lang="nl-NL" sz="1000" spc="-10" dirty="0">
                          <a:effectLst/>
                          <a:latin typeface="Arial" panose="020B0604020202020204" pitchFamily="34" charset="0"/>
                          <a:ea typeface="Arial"/>
                          <a:cs typeface="Arial" panose="020B0604020202020204" pitchFamily="34" charset="0"/>
                        </a:rPr>
                        <a:t> </a:t>
                      </a:r>
                      <a:r>
                        <a:rPr lang="nl-NL" sz="1000" spc="5" dirty="0">
                          <a:effectLst/>
                          <a:latin typeface="Arial" panose="020B0604020202020204" pitchFamily="34" charset="0"/>
                          <a:ea typeface="Arial"/>
                          <a:cs typeface="Arial" panose="020B0604020202020204" pitchFamily="34" charset="0"/>
                        </a:rPr>
                        <a:t>bele</a:t>
                      </a:r>
                      <a:r>
                        <a:rPr lang="nl-NL" sz="1000" spc="-5" dirty="0">
                          <a:effectLst/>
                          <a:latin typeface="Arial" panose="020B0604020202020204" pitchFamily="34" charset="0"/>
                          <a:ea typeface="Arial"/>
                          <a:cs typeface="Arial" panose="020B0604020202020204" pitchFamily="34" charset="0"/>
                        </a:rPr>
                        <a:t>i</a:t>
                      </a:r>
                      <a:r>
                        <a:rPr lang="nl-NL" sz="1000" spc="5" dirty="0">
                          <a:effectLst/>
                          <a:latin typeface="Arial" panose="020B0604020202020204" pitchFamily="34" charset="0"/>
                          <a:ea typeface="Arial"/>
                          <a:cs typeface="Arial" panose="020B0604020202020204" pitchFamily="34" charset="0"/>
                        </a:rPr>
                        <a:t>ds</a:t>
                      </a:r>
                      <a:r>
                        <a:rPr lang="nl-NL" sz="1000" spc="-10" dirty="0">
                          <a:effectLst/>
                          <a:latin typeface="Arial" panose="020B0604020202020204" pitchFamily="34" charset="0"/>
                          <a:ea typeface="Arial"/>
                          <a:cs typeface="Arial" panose="020B0604020202020204" pitchFamily="34" charset="0"/>
                        </a:rPr>
                        <a:t>p</a:t>
                      </a:r>
                      <a:r>
                        <a:rPr lang="nl-NL" sz="1000" spc="5" dirty="0">
                          <a:effectLst/>
                          <a:latin typeface="Arial" panose="020B0604020202020204" pitchFamily="34" charset="0"/>
                          <a:ea typeface="Arial"/>
                          <a:cs typeface="Arial" panose="020B0604020202020204" pitchFamily="34" charset="0"/>
                        </a:rPr>
                        <a:t>la</a:t>
                      </a:r>
                      <a:r>
                        <a:rPr lang="nl-NL" sz="1000" dirty="0">
                          <a:effectLst/>
                          <a:latin typeface="Arial" panose="020B0604020202020204" pitchFamily="34" charset="0"/>
                          <a:ea typeface="Arial"/>
                          <a:cs typeface="Arial" panose="020B0604020202020204" pitchFamily="34" charset="0"/>
                        </a:rPr>
                        <a:t>n</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b="0" dirty="0" smtClean="0">
                          <a:effectLst/>
                          <a:latin typeface="Arial" panose="020B0604020202020204" pitchFamily="34" charset="0"/>
                          <a:ea typeface="Calibri"/>
                          <a:cs typeface="Arial" panose="020B0604020202020204" pitchFamily="34" charset="0"/>
                        </a:rPr>
                        <a:t>Beleidsplan en risicoprofiel</a:t>
                      </a:r>
                      <a:r>
                        <a:rPr lang="nl-NL" sz="1000" b="0" baseline="0" dirty="0" smtClean="0">
                          <a:effectLst/>
                          <a:latin typeface="Arial" panose="020B0604020202020204" pitchFamily="34" charset="0"/>
                          <a:ea typeface="Calibri"/>
                          <a:cs typeface="Arial" panose="020B0604020202020204" pitchFamily="34" charset="0"/>
                        </a:rPr>
                        <a:t> zijn  </a:t>
                      </a:r>
                      <a:r>
                        <a:rPr lang="nl-NL" sz="1000" kern="1200" dirty="0" smtClean="0">
                          <a:solidFill>
                            <a:schemeClr val="tx1"/>
                          </a:solidFill>
                          <a:effectLst/>
                          <a:latin typeface="Arial" panose="020B0604020202020204" pitchFamily="34" charset="0"/>
                          <a:ea typeface="+mn-ea"/>
                          <a:cs typeface="Arial" panose="020B0604020202020204" pitchFamily="34" charset="0"/>
                        </a:rPr>
                        <a:t>in het DB van 25 maart jl. in concept vastgesteld en voor zienswijze naar de 14 </a:t>
                      </a:r>
                      <a:r>
                        <a:rPr lang="nl-NL" sz="1000" b="0" kern="1200" dirty="0" smtClean="0">
                          <a:solidFill>
                            <a:schemeClr val="tx1"/>
                          </a:solidFill>
                          <a:effectLst/>
                          <a:latin typeface="Arial" panose="020B0604020202020204" pitchFamily="34" charset="0"/>
                          <a:ea typeface="Calibri"/>
                          <a:cs typeface="Arial" panose="020B0604020202020204" pitchFamily="34" charset="0"/>
                        </a:rPr>
                        <a:t>gemeenteraden</a:t>
                      </a:r>
                      <a:r>
                        <a:rPr lang="nl-NL" sz="1000" kern="1200" dirty="0" smtClean="0">
                          <a:solidFill>
                            <a:schemeClr val="tx1"/>
                          </a:solidFill>
                          <a:effectLst/>
                          <a:latin typeface="Arial" panose="020B0604020202020204" pitchFamily="34" charset="0"/>
                          <a:ea typeface="+mn-ea"/>
                          <a:cs typeface="Arial" panose="020B0604020202020204" pitchFamily="34" charset="0"/>
                        </a:rPr>
                        <a:t> en samenwerkingspartners. </a:t>
                      </a:r>
                      <a:r>
                        <a:rPr lang="nl-NL" sz="1000" b="0" dirty="0" smtClean="0">
                          <a:effectLst/>
                          <a:latin typeface="Arial" panose="020B0604020202020204" pitchFamily="34" charset="0"/>
                          <a:ea typeface="Calibri"/>
                          <a:cs typeface="Arial" panose="020B0604020202020204" pitchFamily="34" charset="0"/>
                        </a:rPr>
                        <a:t>Wordt</a:t>
                      </a:r>
                      <a:r>
                        <a:rPr lang="nl-NL" sz="1000" b="0" baseline="0" dirty="0" smtClean="0">
                          <a:effectLst/>
                          <a:latin typeface="Arial" panose="020B0604020202020204" pitchFamily="34" charset="0"/>
                          <a:ea typeface="Calibri"/>
                          <a:cs typeface="Arial" panose="020B0604020202020204" pitchFamily="34" charset="0"/>
                        </a:rPr>
                        <a:t> samen met regionaal risicoprofiel in het AB van 29 juni  2015 vastgesteld. </a:t>
                      </a:r>
                      <a:endParaRPr lang="en-US" sz="1000" b="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85208">
                <a:tc>
                  <a:txBody>
                    <a:bodyPr/>
                    <a:lstStyle/>
                    <a:p>
                      <a:pPr>
                        <a:lnSpc>
                          <a:spcPct val="105000"/>
                        </a:lnSpc>
                        <a:spcAft>
                          <a:spcPts val="0"/>
                        </a:spcAft>
                      </a:pPr>
                      <a:r>
                        <a:rPr lang="nl-NL" sz="1000" dirty="0" smtClean="0">
                          <a:effectLst/>
                          <a:latin typeface="Arial" panose="020B0604020202020204" pitchFamily="34" charset="0"/>
                          <a:ea typeface="Calibri"/>
                          <a:cs typeface="Arial" panose="020B0604020202020204" pitchFamily="34" charset="0"/>
                        </a:rPr>
                        <a:t>Rampenbestrijdingsplannen:</a:t>
                      </a:r>
                      <a:endParaRPr lang="en-US" sz="1000" dirty="0">
                        <a:effectLst/>
                        <a:latin typeface="Arial" panose="020B0604020202020204" pitchFamily="34" charset="0"/>
                        <a:ea typeface="Calibri"/>
                        <a:cs typeface="Arial" panose="020B0604020202020204" pitchFamily="34" charset="0"/>
                      </a:endParaRPr>
                    </a:p>
                    <a:p>
                      <a:pPr marR="121920">
                        <a:lnSpc>
                          <a:spcPct val="105000"/>
                        </a:lnSpc>
                        <a:spcAft>
                          <a:spcPts val="0"/>
                        </a:spcAft>
                      </a:pPr>
                      <a:r>
                        <a:rPr lang="nl-NL" sz="1000" dirty="0">
                          <a:effectLst/>
                          <a:latin typeface="Arial" panose="020B0604020202020204" pitchFamily="34" charset="0"/>
                          <a:ea typeface="Calibri"/>
                          <a:cs typeface="Arial" panose="020B0604020202020204" pitchFamily="34" charset="0"/>
                        </a:rPr>
                        <a:t>90% van de wettelijk verplichte plannen is actueel.</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05000"/>
                        </a:lnSpc>
                        <a:spcAft>
                          <a:spcPts val="0"/>
                        </a:spcAft>
                      </a:pPr>
                      <a:r>
                        <a:rPr lang="nl-NL" sz="1000" dirty="0">
                          <a:effectLst/>
                          <a:latin typeface="Arial" panose="020B0604020202020204" pitchFamily="34" charset="0"/>
                          <a:ea typeface="Calibri"/>
                          <a:cs typeface="Arial" panose="020B0604020202020204" pitchFamily="34" charset="0"/>
                        </a:rPr>
                        <a:t>7</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71475" marR="372110" algn="l">
                        <a:lnSpc>
                          <a:spcPct val="105000"/>
                        </a:lnSpc>
                        <a:spcBef>
                          <a:spcPts val="15"/>
                        </a:spcBef>
                        <a:spcAft>
                          <a:spcPts val="0"/>
                        </a:spcAft>
                      </a:pPr>
                      <a:r>
                        <a:rPr lang="nl-NL" sz="1000" spc="5" dirty="0">
                          <a:effectLst/>
                          <a:latin typeface="Arial" panose="020B0604020202020204" pitchFamily="34" charset="0"/>
                          <a:ea typeface="Arial"/>
                          <a:cs typeface="Arial" panose="020B0604020202020204" pitchFamily="34" charset="0"/>
                        </a:rPr>
                        <a:t>100</a:t>
                      </a:r>
                      <a:r>
                        <a:rPr lang="nl-NL" sz="1000" dirty="0">
                          <a:effectLst/>
                          <a:latin typeface="Arial" panose="020B0604020202020204" pitchFamily="34" charset="0"/>
                          <a:ea typeface="Arial"/>
                          <a:cs typeface="Arial" panose="020B0604020202020204" pitchFamily="34" charset="0"/>
                        </a:rPr>
                        <a:t>%</a:t>
                      </a:r>
                      <a:endParaRPr lang="en-US" sz="100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kern="1200" dirty="0" smtClean="0">
                          <a:solidFill>
                            <a:schemeClr val="tx1"/>
                          </a:solidFill>
                          <a:effectLst/>
                          <a:latin typeface="Arial" panose="020B0604020202020204" pitchFamily="34" charset="0"/>
                          <a:ea typeface="+mn-ea"/>
                          <a:cs typeface="Arial" panose="020B0604020202020204" pitchFamily="34" charset="0"/>
                        </a:rPr>
                        <a:t>Project doorontwikkeling model rampbestrijdingsplannen gestart. Doel van het project is de huidige opzet van het rampbestrijdingsplan verder te ontwikkelen tot een nieuw model, hierbij worden de p</a:t>
                      </a:r>
                      <a:r>
                        <a:rPr lang="nl-NL" sz="1000" b="0" dirty="0" smtClean="0">
                          <a:effectLst/>
                          <a:latin typeface="Arial" panose="020B0604020202020204" pitchFamily="34" charset="0"/>
                          <a:ea typeface="Calibri"/>
                          <a:cs typeface="Arial" panose="020B0604020202020204" pitchFamily="34" charset="0"/>
                        </a:rPr>
                        <a:t>lannen</a:t>
                      </a:r>
                      <a:r>
                        <a:rPr lang="nl-NL" sz="1000" b="0" baseline="0" dirty="0" smtClean="0">
                          <a:effectLst/>
                          <a:latin typeface="Arial" panose="020B0604020202020204" pitchFamily="34" charset="0"/>
                          <a:ea typeface="Calibri"/>
                          <a:cs typeface="Arial" panose="020B0604020202020204" pitchFamily="34" charset="0"/>
                        </a:rPr>
                        <a:t>  ook geactualiseerd. Verwachting is dat alle 6 </a:t>
                      </a:r>
                      <a:r>
                        <a:rPr lang="nl-NL" sz="1000" b="0" baseline="0" dirty="0" err="1" smtClean="0">
                          <a:effectLst/>
                          <a:latin typeface="Arial" panose="020B0604020202020204" pitchFamily="34" charset="0"/>
                          <a:ea typeface="Calibri"/>
                          <a:cs typeface="Arial" panose="020B0604020202020204" pitchFamily="34" charset="0"/>
                        </a:rPr>
                        <a:t>Twentse</a:t>
                      </a:r>
                      <a:r>
                        <a:rPr lang="nl-NL" sz="1000" b="0" baseline="0" dirty="0" smtClean="0">
                          <a:effectLst/>
                          <a:latin typeface="Arial" panose="020B0604020202020204" pitchFamily="34" charset="0"/>
                          <a:ea typeface="Calibri"/>
                          <a:cs typeface="Arial" panose="020B0604020202020204" pitchFamily="34" charset="0"/>
                        </a:rPr>
                        <a:t> plannen eind  2015 aan de wettelijke eis voldoen. </a:t>
                      </a:r>
                      <a:endParaRPr lang="en-US" sz="1000" b="0" dirty="0">
                        <a:effectLst/>
                        <a:latin typeface="Arial" panose="020B0604020202020204" pitchFamily="34" charset="0"/>
                        <a:ea typeface="Calibri"/>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bl>
          </a:graphicData>
        </a:graphic>
      </p:graphicFrame>
      <p:sp>
        <p:nvSpPr>
          <p:cNvPr id="5" name="Tijdelijke aanduiding voor dianummer 4"/>
          <p:cNvSpPr>
            <a:spLocks noGrp="1"/>
          </p:cNvSpPr>
          <p:nvPr>
            <p:ph type="sldNum" sz="quarter" idx="12"/>
          </p:nvPr>
        </p:nvSpPr>
        <p:spPr/>
        <p:txBody>
          <a:bodyPr/>
          <a:lstStyle/>
          <a:p>
            <a:pPr>
              <a:defRPr/>
            </a:pPr>
            <a:fld id="{F8F32F3D-476E-4A8E-AE38-9F78CF6FF178}" type="slidenum">
              <a:rPr lang="nl-NL" smtClean="0">
                <a:solidFill>
                  <a:prstClr val="black">
                    <a:tint val="75000"/>
                  </a:prstClr>
                </a:solidFill>
              </a:rPr>
              <a:pPr>
                <a:defRPr/>
              </a:pPr>
              <a:t>3</a:t>
            </a:fld>
            <a:endParaRPr lang="nl-NL" dirty="0">
              <a:solidFill>
                <a:prstClr val="black">
                  <a:tint val="75000"/>
                </a:prstClr>
              </a:solidFill>
            </a:endParaRPr>
          </a:p>
        </p:txBody>
      </p:sp>
    </p:spTree>
    <p:extLst>
      <p:ext uri="{BB962C8B-B14F-4D97-AF65-F5344CB8AC3E}">
        <p14:creationId xmlns:p14="http://schemas.microsoft.com/office/powerpoint/2010/main" val="130645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1B	Programma brandweer</a:t>
            </a:r>
            <a:r>
              <a:rPr lang="nl-NL" dirty="0" smtClean="0">
                <a:solidFill>
                  <a:srgbClr val="FF0000"/>
                </a:solidFill>
              </a:rPr>
              <a:t> </a:t>
            </a:r>
            <a:endParaRPr lang="en-US" dirty="0">
              <a:solidFill>
                <a:srgbClr val="FF0000"/>
              </a:solidFill>
            </a:endParaRPr>
          </a:p>
        </p:txBody>
      </p:sp>
      <p:sp>
        <p:nvSpPr>
          <p:cNvPr id="3" name="Tijdelijke aanduiding voor inhoud 2"/>
          <p:cNvSpPr>
            <a:spLocks noGrp="1"/>
          </p:cNvSpPr>
          <p:nvPr>
            <p:ph idx="1"/>
          </p:nvPr>
        </p:nvSpPr>
        <p:spPr>
          <a:xfrm>
            <a:off x="309712" y="1420416"/>
            <a:ext cx="12385376" cy="7416824"/>
          </a:xfrm>
        </p:spPr>
        <p:txBody>
          <a:bodyPr/>
          <a:lstStyle/>
          <a:p>
            <a:pPr marL="0" indent="-134618">
              <a:buNone/>
            </a:pPr>
            <a:r>
              <a:rPr lang="nl-NL" sz="1050" b="1" dirty="0"/>
              <a:t>Inleiding en belangrijke aandachtspunten</a:t>
            </a:r>
            <a:endParaRPr lang="en-US" sz="1050" b="1" dirty="0"/>
          </a:p>
          <a:p>
            <a:pPr marL="0" indent="-134618">
              <a:buNone/>
            </a:pPr>
            <a:r>
              <a:rPr lang="nl-NL" sz="1050" dirty="0" smtClean="0"/>
              <a:t>a. Voortgang belangrijke projecten en onderwerpen</a:t>
            </a:r>
          </a:p>
          <a:p>
            <a:pPr marL="506732" lvl="1" indent="-171450">
              <a:buFont typeface="Arial" panose="020B0604020202020204" pitchFamily="34" charset="0"/>
              <a:buChar char="•"/>
            </a:pPr>
            <a:r>
              <a:rPr lang="nl-NL" sz="1050" b="1" dirty="0" smtClean="0"/>
              <a:t>STOOM</a:t>
            </a:r>
            <a:r>
              <a:rPr lang="nl-NL" sz="1050" dirty="0" smtClean="0"/>
              <a:t>: verificatie meldkamer ingevoerd per 01-03-2015. Aantal uitrukken voor loze brandmeldingen neemt hierdoor fors (&gt; 50%) af.  </a:t>
            </a:r>
          </a:p>
          <a:p>
            <a:pPr marL="506732" lvl="1" indent="-171450">
              <a:buFont typeface="Arial" panose="020B0604020202020204" pitchFamily="34" charset="0"/>
              <a:buChar char="•"/>
            </a:pPr>
            <a:r>
              <a:rPr lang="nl-NL" sz="1050" b="1" dirty="0" smtClean="0"/>
              <a:t>Pilot kazernering Almelo</a:t>
            </a:r>
            <a:r>
              <a:rPr lang="nl-NL" sz="1050" dirty="0" smtClean="0"/>
              <a:t>: de pilot loopt tot 01-09-2015, evaluatie wordt voorbereid, resultaten worden in het najaar verwacht. </a:t>
            </a:r>
          </a:p>
          <a:p>
            <a:pPr marL="506732" lvl="1" indent="-171450">
              <a:buFont typeface="Arial" panose="020B0604020202020204" pitchFamily="34" charset="0"/>
              <a:buChar char="•"/>
            </a:pPr>
            <a:r>
              <a:rPr lang="nl-NL" sz="1050" b="1" dirty="0" smtClean="0"/>
              <a:t>Georganiseerd collegiale ondersteuning (GCO)</a:t>
            </a:r>
            <a:r>
              <a:rPr lang="nl-NL" sz="1050" dirty="0" smtClean="0"/>
              <a:t>: eind 2015 is er een vastgesteld uitvoeringsplan klaar waarin alle onderdelen van GCO-brandweer zijn beschreven en worden geïmplementeerd. Hiermee wordt het bestaande beleid geactualiseerd met de meest recente inzichten voor een adequate opvang bij traumatische gebeurtenissen. </a:t>
            </a:r>
          </a:p>
          <a:p>
            <a:pPr marL="506732" lvl="1" indent="-171450">
              <a:buFont typeface="Arial" panose="020B0604020202020204" pitchFamily="34" charset="0"/>
              <a:buChar char="•"/>
            </a:pPr>
            <a:r>
              <a:rPr lang="nl-NL" sz="1050" b="1" dirty="0" smtClean="0"/>
              <a:t>Twente Safety Campus: </a:t>
            </a:r>
            <a:r>
              <a:rPr lang="nl-NL" sz="1050" dirty="0" smtClean="0"/>
              <a:t>onderhandelingen over het huurcontract zijn in de afrondende fase, verwachting is dat investeringen in najaar 2015 geëffectueerd worden. </a:t>
            </a:r>
          </a:p>
          <a:p>
            <a:pPr marL="0" indent="0">
              <a:buNone/>
            </a:pPr>
            <a:r>
              <a:rPr lang="nl-NL" sz="1050" dirty="0" smtClean="0"/>
              <a:t>b. Risico’s: geen</a:t>
            </a:r>
          </a:p>
          <a:p>
            <a:pPr marL="0" indent="-134618">
              <a:buNone/>
            </a:pPr>
            <a:r>
              <a:rPr lang="nl-NL" sz="1050" dirty="0" smtClean="0"/>
              <a:t>c. Nieuwe ontwikkelingen</a:t>
            </a:r>
            <a:r>
              <a:rPr lang="nl-NL" sz="1050" i="1" dirty="0" smtClean="0"/>
              <a:t> </a:t>
            </a:r>
          </a:p>
          <a:p>
            <a:pPr marL="506732" lvl="1" indent="-171450">
              <a:buFont typeface="Arial" panose="020B0604020202020204" pitchFamily="34" charset="0"/>
              <a:buChar char="•"/>
            </a:pPr>
            <a:r>
              <a:rPr lang="nl-NL" sz="1050" b="1" dirty="0" smtClean="0"/>
              <a:t>Vrijwilligersagenda: </a:t>
            </a:r>
            <a:r>
              <a:rPr lang="nl-NL" sz="1050" dirty="0" smtClean="0"/>
              <a:t>er is een start gemaakt met de ontwikkeling van een vrijwilligersagenda/vrijwilligersbeleid. </a:t>
            </a:r>
            <a:endParaRPr lang="nl-NL" sz="1050" b="1" u="sng" dirty="0" smtClean="0"/>
          </a:p>
          <a:p>
            <a:pPr marL="0" indent="0">
              <a:buNone/>
            </a:pPr>
            <a:endParaRPr lang="nl-NL" sz="200" b="1" dirty="0" smtClean="0"/>
          </a:p>
          <a:p>
            <a:pPr marL="0" indent="0">
              <a:buNone/>
            </a:pPr>
            <a:r>
              <a:rPr lang="nl-NL" sz="1100" b="1" dirty="0" smtClean="0"/>
              <a:t>Stand van zaken prestatieindicatoren programmabegroting</a:t>
            </a:r>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342900" indent="-342900">
              <a:buFont typeface="+mj-lt"/>
              <a:buAutoNum type="arabicPeriod"/>
            </a:pPr>
            <a:endParaRPr lang="nl-NL" dirty="0" smtClean="0"/>
          </a:p>
          <a:p>
            <a:pPr marL="0" indent="0">
              <a:buNone/>
            </a:pPr>
            <a:endParaRPr lang="nl-NL" dirty="0" smtClean="0"/>
          </a:p>
          <a:p>
            <a:pPr marL="0" indent="0">
              <a:buNone/>
            </a:pPr>
            <a:endParaRPr lang="nl-NL" b="1" dirty="0" smtClean="0"/>
          </a:p>
          <a:p>
            <a:pPr marL="0" indent="0">
              <a:buNone/>
            </a:pPr>
            <a:endParaRPr lang="nl-NL" b="1" dirty="0" smtClean="0"/>
          </a:p>
          <a:p>
            <a:pPr marL="0" indent="0">
              <a:buNone/>
            </a:pPr>
            <a:endParaRPr lang="nl-NL"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342900" indent="-342900">
              <a:buFont typeface="+mj-lt"/>
              <a:buAutoNum type="arabicPeriod"/>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smtClean="0"/>
          </a:p>
          <a:p>
            <a:pPr marL="0" indent="0">
              <a:buNone/>
            </a:pPr>
            <a:endParaRPr lang="nl-NL" sz="2000" dirty="0"/>
          </a:p>
        </p:txBody>
      </p:sp>
      <p:graphicFrame>
        <p:nvGraphicFramePr>
          <p:cNvPr id="4" name="Tabel 3"/>
          <p:cNvGraphicFramePr>
            <a:graphicFrameLocks noGrp="1"/>
          </p:cNvGraphicFramePr>
          <p:nvPr>
            <p:extLst>
              <p:ext uri="{D42A27DB-BD31-4B8C-83A1-F6EECF244321}">
                <p14:modId xmlns:p14="http://schemas.microsoft.com/office/powerpoint/2010/main" val="2086029501"/>
              </p:ext>
            </p:extLst>
          </p:nvPr>
        </p:nvGraphicFramePr>
        <p:xfrm>
          <a:off x="453728" y="3662869"/>
          <a:ext cx="12241360" cy="5938603"/>
        </p:xfrm>
        <a:graphic>
          <a:graphicData uri="http://schemas.openxmlformats.org/drawingml/2006/table">
            <a:tbl>
              <a:tblPr firstRow="1" firstCol="1" lastRow="1" lastCol="1" bandRow="1" bandCol="1"/>
              <a:tblGrid>
                <a:gridCol w="2808312"/>
                <a:gridCol w="720080"/>
                <a:gridCol w="4356484"/>
                <a:gridCol w="4356484"/>
              </a:tblGrid>
              <a:tr h="311390">
                <a:tc>
                  <a:txBody>
                    <a:bodyPr/>
                    <a:lstStyle/>
                    <a:p>
                      <a:pPr algn="ctr">
                        <a:lnSpc>
                          <a:spcPct val="105000"/>
                        </a:lnSpc>
                        <a:spcAft>
                          <a:spcPts val="0"/>
                        </a:spcAft>
                      </a:pPr>
                      <a:r>
                        <a:rPr lang="nl-NL" sz="1000" b="1" noProof="0" dirty="0" smtClean="0">
                          <a:solidFill>
                            <a:schemeClr val="tx1"/>
                          </a:solidFill>
                          <a:effectLst/>
                          <a:latin typeface="Arial"/>
                          <a:ea typeface="Calibri"/>
                          <a:cs typeface="Times New Roman"/>
                        </a:rPr>
                        <a:t>Indicator</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ct val="105000"/>
                        </a:lnSpc>
                        <a:spcAft>
                          <a:spcPts val="0"/>
                        </a:spcAft>
                      </a:pPr>
                      <a:r>
                        <a:rPr lang="nl-NL" sz="1000" b="1" noProof="0" dirty="0" smtClean="0">
                          <a:solidFill>
                            <a:schemeClr val="tx1"/>
                          </a:solidFill>
                          <a:effectLst/>
                          <a:latin typeface="Arial"/>
                          <a:ea typeface="Calibri"/>
                          <a:cs typeface="Times New Roman"/>
                        </a:rPr>
                        <a:t>Nr.</a:t>
                      </a:r>
                      <a:endParaRPr lang="nl-NL" sz="1000" noProof="0" dirty="0" smtClean="0">
                        <a:solidFill>
                          <a:schemeClr val="tx1"/>
                        </a:solidFill>
                        <a:effectLst/>
                        <a:latin typeface="Arial"/>
                        <a:ea typeface="Calibri"/>
                        <a:cs typeface="Times New Roman"/>
                      </a:endParaRPr>
                    </a:p>
                    <a:p>
                      <a:pPr marL="430530" indent="-430530" algn="ctr">
                        <a:lnSpc>
                          <a:spcPct val="105000"/>
                        </a:lnSpc>
                        <a:spcAft>
                          <a:spcPts val="0"/>
                        </a:spcAft>
                      </a:pPr>
                      <a:r>
                        <a:rPr lang="nl-NL" sz="1000" b="1" noProof="0" dirty="0" smtClean="0">
                          <a:solidFill>
                            <a:schemeClr val="tx1"/>
                          </a:solidFill>
                          <a:effectLst/>
                          <a:latin typeface="Arial"/>
                          <a:ea typeface="Calibri"/>
                          <a:cs typeface="Times New Roman"/>
                        </a:rPr>
                        <a:t>activiteit</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ct val="105000"/>
                        </a:lnSpc>
                        <a:spcAft>
                          <a:spcPts val="0"/>
                        </a:spcAft>
                      </a:pPr>
                      <a:r>
                        <a:rPr lang="nl-NL" sz="1000" b="1" noProof="0" dirty="0" smtClean="0">
                          <a:solidFill>
                            <a:schemeClr val="tx1"/>
                          </a:solidFill>
                          <a:effectLst/>
                          <a:latin typeface="Arial"/>
                          <a:ea typeface="Calibri"/>
                          <a:cs typeface="Times New Roman"/>
                        </a:rPr>
                        <a:t>Ambitieniveau</a:t>
                      </a:r>
                      <a:endParaRPr lang="nl-NL" sz="1000" noProof="0" dirty="0" smtClean="0">
                        <a:solidFill>
                          <a:schemeClr val="tx1"/>
                        </a:solidFill>
                        <a:effectLst/>
                        <a:latin typeface="Arial"/>
                        <a:ea typeface="Calibri"/>
                        <a:cs typeface="Times New Roman"/>
                      </a:endParaRPr>
                    </a:p>
                    <a:p>
                      <a:pPr algn="ctr">
                        <a:lnSpc>
                          <a:spcPct val="105000"/>
                        </a:lnSpc>
                        <a:spcAft>
                          <a:spcPts val="0"/>
                        </a:spcAft>
                      </a:pPr>
                      <a:r>
                        <a:rPr lang="nl-NL" sz="1000" b="1" noProof="0" dirty="0" smtClean="0">
                          <a:solidFill>
                            <a:schemeClr val="tx1"/>
                          </a:solidFill>
                          <a:effectLst/>
                          <a:latin typeface="Arial"/>
                          <a:ea typeface="Calibri"/>
                          <a:cs typeface="Times New Roman"/>
                        </a:rPr>
                        <a:t>(2015)</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ct val="105000"/>
                        </a:lnSpc>
                        <a:spcAft>
                          <a:spcPts val="0"/>
                        </a:spcAft>
                      </a:pPr>
                      <a:r>
                        <a:rPr lang="nl-NL" sz="1000" b="1" noProof="0" dirty="0" smtClean="0">
                          <a:solidFill>
                            <a:schemeClr val="tx1"/>
                          </a:solidFill>
                          <a:effectLst/>
                          <a:latin typeface="Arial"/>
                          <a:ea typeface="Calibri"/>
                          <a:cs typeface="Times New Roman"/>
                        </a:rPr>
                        <a:t>Voortgang 2015</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311390">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Verbinding met de gemeentes</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1a</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Brandweer Twente komt jaarlijks in iedere gemeente 1x langs om de gemeenteraden/-besturen te informeren over haar activiteiten.</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kern="1200" noProof="0" dirty="0" smtClean="0">
                          <a:solidFill>
                            <a:schemeClr val="tx1"/>
                          </a:solidFill>
                          <a:effectLst/>
                          <a:latin typeface="Arial"/>
                          <a:ea typeface="Calibri"/>
                          <a:cs typeface="Times New Roman"/>
                        </a:rPr>
                        <a:t>11 van 14 al bezocht of gepland,</a:t>
                      </a:r>
                      <a:r>
                        <a:rPr lang="nl-NL" sz="1000" kern="1200" baseline="0" noProof="0" dirty="0" smtClean="0">
                          <a:solidFill>
                            <a:schemeClr val="tx1"/>
                          </a:solidFill>
                          <a:effectLst/>
                          <a:latin typeface="Arial"/>
                          <a:ea typeface="Calibri"/>
                          <a:cs typeface="Times New Roman"/>
                        </a:rPr>
                        <a:t> overige gemeenten worden ingepland.</a:t>
                      </a:r>
                      <a:endParaRPr lang="nl-NL" sz="1000" kern="12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311390">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Brandweer levert een bijdrage in de multidisciplinaire vakgroepen.</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1b</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100%</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311390">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De indicatorenset Aristoteles wordt in VRT verband gemonitord en gerapporteerd.</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1c</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6 brandweerindicatoren structureel ingevoerd.</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Indicatoren zijn verwerkt in Programmabegroting, productbegroting</a:t>
                      </a:r>
                      <a:r>
                        <a:rPr lang="nl-NL" sz="1000" baseline="0" noProof="0" dirty="0" smtClean="0">
                          <a:solidFill>
                            <a:schemeClr val="tx1"/>
                          </a:solidFill>
                          <a:effectLst/>
                          <a:latin typeface="Arial"/>
                          <a:ea typeface="Calibri"/>
                          <a:cs typeface="Times New Roman"/>
                        </a:rPr>
                        <a:t> en jaarplan. </a:t>
                      </a:r>
                      <a:r>
                        <a:rPr lang="nl-NL" sz="1000" noProof="0" dirty="0" smtClean="0">
                          <a:solidFill>
                            <a:schemeClr val="tx1"/>
                          </a:solidFill>
                          <a:effectLst/>
                          <a:latin typeface="Arial"/>
                          <a:ea typeface="Calibri"/>
                          <a:cs typeface="Times New Roman"/>
                        </a:rPr>
                        <a:t> </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467085">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Productendienstencatalogus (PDC) met afspraken over de werkwijze m.b.t. de thema’s advies en controles/toezicht.</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2a,b</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In 2015 zijn afspraken over de werkzaamheden brandweer t.a.v. advies en toezicht gemaakt met alle 14 gemeentes (o.b.v. de PDC).</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kern="1200" noProof="0" dirty="0" smtClean="0">
                          <a:solidFill>
                            <a:schemeClr val="tx1"/>
                          </a:solidFill>
                          <a:effectLst/>
                          <a:latin typeface="Arial"/>
                          <a:ea typeface="Calibri"/>
                          <a:cs typeface="Times New Roman"/>
                        </a:rPr>
                        <a:t>Behaald en digitaal ter beschikking gesteld aan de gemeenten.</a:t>
                      </a:r>
                      <a:endParaRPr lang="nl-NL" sz="1000" kern="12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467085">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Adviestermijn</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2a,b</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90 % van de afgegeven adviezen is binnen de afgesproken en vastgelegde termijn verstrekt en voldoet aan de overige in de PDC gestelde kwaliteitscriteria.</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kern="1200" noProof="0" dirty="0" smtClean="0">
                          <a:solidFill>
                            <a:schemeClr val="tx1"/>
                          </a:solidFill>
                          <a:effectLst/>
                          <a:latin typeface="Arial"/>
                          <a:ea typeface="Calibri"/>
                          <a:cs typeface="Times New Roman"/>
                        </a:rPr>
                        <a:t>Huidige stand: 90%</a:t>
                      </a:r>
                      <a:endParaRPr lang="nl-NL" sz="1000" kern="12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467085">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Toezicht (controles brandveiligheid)</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2a,b</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Ten minste 90% van de afgesproken controles is gerealiseerd. Tevredenheid over de uitgevoerde controles is minimaal voldoende (bepaald i.o.m. gemeente).</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Huidige stand: </a:t>
                      </a:r>
                      <a:r>
                        <a:rPr lang="nl-NL" sz="1000" baseline="0" noProof="0" dirty="0" smtClean="0">
                          <a:solidFill>
                            <a:schemeClr val="tx1"/>
                          </a:solidFill>
                          <a:effectLst/>
                          <a:latin typeface="Arial"/>
                          <a:ea typeface="Calibri"/>
                          <a:cs typeface="Times New Roman"/>
                        </a:rPr>
                        <a:t>37</a:t>
                      </a:r>
                      <a:r>
                        <a:rPr lang="nl-NL" sz="1000" noProof="0" dirty="0" smtClean="0">
                          <a:solidFill>
                            <a:schemeClr val="tx1"/>
                          </a:solidFill>
                          <a:effectLst/>
                          <a:latin typeface="Arial"/>
                          <a:ea typeface="Calibri"/>
                          <a:cs typeface="Times New Roman"/>
                        </a:rPr>
                        <a:t>% Staat</a:t>
                      </a:r>
                      <a:r>
                        <a:rPr lang="nl-NL" sz="1000" baseline="0" noProof="0" dirty="0" smtClean="0">
                          <a:solidFill>
                            <a:schemeClr val="tx1"/>
                          </a:solidFill>
                          <a:effectLst/>
                          <a:latin typeface="Arial"/>
                          <a:ea typeface="Calibri"/>
                          <a:cs typeface="Times New Roman"/>
                        </a:rPr>
                        <a:t> ivm </a:t>
                      </a:r>
                      <a:r>
                        <a:rPr lang="nl-NL" sz="1000" noProof="0" dirty="0" smtClean="0">
                          <a:solidFill>
                            <a:schemeClr val="tx1"/>
                          </a:solidFill>
                          <a:effectLst/>
                          <a:latin typeface="Arial"/>
                          <a:ea typeface="Calibri"/>
                          <a:cs typeface="Times New Roman"/>
                        </a:rPr>
                        <a:t>personele krapte (ziekte en verloop) onder spanning. Werving medewerkers in</a:t>
                      </a:r>
                      <a:r>
                        <a:rPr lang="nl-NL" sz="1000" baseline="0" noProof="0" dirty="0" smtClean="0">
                          <a:solidFill>
                            <a:schemeClr val="tx1"/>
                          </a:solidFill>
                          <a:effectLst/>
                          <a:latin typeface="Arial"/>
                          <a:ea typeface="Calibri"/>
                          <a:cs typeface="Times New Roman"/>
                        </a:rPr>
                        <a:t> zomer afgerond</a:t>
                      </a:r>
                      <a:r>
                        <a:rPr lang="nl-NL" sz="1000" noProof="0" dirty="0" smtClean="0">
                          <a:solidFill>
                            <a:schemeClr val="tx1"/>
                          </a:solidFill>
                          <a:effectLst/>
                          <a:latin typeface="Arial"/>
                          <a:ea typeface="Calibri"/>
                          <a:cs typeface="Times New Roman"/>
                        </a:rPr>
                        <a:t>. Tevredenheid</a:t>
                      </a:r>
                      <a:r>
                        <a:rPr lang="nl-NL" sz="1000" baseline="0" noProof="0" dirty="0" smtClean="0">
                          <a:solidFill>
                            <a:schemeClr val="tx1"/>
                          </a:solidFill>
                          <a:effectLst/>
                          <a:latin typeface="Arial"/>
                          <a:ea typeface="Calibri"/>
                          <a:cs typeface="Times New Roman"/>
                        </a:rPr>
                        <a:t> gemeenten is op afgesproken niveau. </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446580">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Brandveilig leven</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2c</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Bereik activiteiten BVL: 150.000 mensen  in 2013</a:t>
                      </a:r>
                      <a:r>
                        <a:rPr lang="nl-NL" sz="1000" baseline="0" noProof="0" dirty="0" smtClean="0">
                          <a:solidFill>
                            <a:schemeClr val="tx1"/>
                          </a:solidFill>
                          <a:effectLst/>
                          <a:latin typeface="Arial"/>
                          <a:ea typeface="Calibri"/>
                          <a:cs typeface="Times New Roman"/>
                        </a:rPr>
                        <a:t> t/m 2015</a:t>
                      </a:r>
                      <a:r>
                        <a:rPr lang="nl-NL" sz="1000" noProof="0" dirty="0" smtClean="0">
                          <a:solidFill>
                            <a:schemeClr val="tx1"/>
                          </a:solidFill>
                          <a:effectLst/>
                          <a:latin typeface="Arial"/>
                          <a:ea typeface="Calibri"/>
                          <a:cs typeface="Times New Roman"/>
                        </a:rPr>
                        <a:t> (ca. 24 % van de Twentse bevolking).</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Bereik wordt</a:t>
                      </a:r>
                      <a:r>
                        <a:rPr lang="nl-NL" sz="1000" baseline="0" noProof="0" dirty="0" smtClean="0">
                          <a:solidFill>
                            <a:schemeClr val="tx1"/>
                          </a:solidFill>
                          <a:effectLst/>
                          <a:latin typeface="Arial"/>
                          <a:ea typeface="Calibri"/>
                          <a:cs typeface="Times New Roman"/>
                        </a:rPr>
                        <a:t> ruimschoots gehaald. Geschatte bereik (in)direct dmv contact: ca. 120,000, via </a:t>
                      </a:r>
                      <a:r>
                        <a:rPr lang="nl-NL" sz="1000" baseline="0" noProof="0" dirty="0" err="1" smtClean="0">
                          <a:solidFill>
                            <a:schemeClr val="tx1"/>
                          </a:solidFill>
                          <a:effectLst/>
                          <a:latin typeface="Arial"/>
                          <a:ea typeface="Calibri"/>
                          <a:cs typeface="Times New Roman"/>
                        </a:rPr>
                        <a:t>social</a:t>
                      </a:r>
                      <a:r>
                        <a:rPr lang="nl-NL" sz="1000" baseline="0" noProof="0" dirty="0" smtClean="0">
                          <a:solidFill>
                            <a:schemeClr val="tx1"/>
                          </a:solidFill>
                          <a:effectLst/>
                          <a:latin typeface="Arial"/>
                          <a:ea typeface="Calibri"/>
                          <a:cs typeface="Times New Roman"/>
                        </a:rPr>
                        <a:t> media ca. 700.000 mensen p.j.</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374468">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OMS</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2, 3</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Daling van het aantal loze brandmeldingen tot 2100. (resultaat  2014: 2287)</a:t>
                      </a:r>
                    </a:p>
                    <a:p>
                      <a:pPr marL="0" marR="0" indent="0" algn="l" defTabSz="1300460" rtl="0" eaLnBrk="1" fontAlgn="auto" latinLnBrk="0" hangingPunct="1">
                        <a:lnSpc>
                          <a:spcPct val="105000"/>
                        </a:lnSpc>
                        <a:spcBef>
                          <a:spcPts val="0"/>
                        </a:spcBef>
                        <a:spcAft>
                          <a:spcPts val="0"/>
                        </a:spcAft>
                        <a:buClrTx/>
                        <a:buSzTx/>
                        <a:buFontTx/>
                        <a:buNone/>
                        <a:tabLst/>
                        <a:defRPr/>
                      </a:pPr>
                      <a:r>
                        <a:rPr lang="nl-NL" sz="1000" kern="1200" noProof="0" dirty="0" smtClean="0">
                          <a:solidFill>
                            <a:schemeClr val="tx1"/>
                          </a:solidFill>
                          <a:effectLst/>
                          <a:latin typeface="Arial"/>
                          <a:ea typeface="Calibri"/>
                          <a:cs typeface="Times New Roman"/>
                        </a:rPr>
                        <a:t>Afname</a:t>
                      </a:r>
                      <a:r>
                        <a:rPr lang="nl-NL" sz="1000" kern="1200" baseline="0" noProof="0" dirty="0" smtClean="0">
                          <a:solidFill>
                            <a:schemeClr val="tx1"/>
                          </a:solidFill>
                          <a:effectLst/>
                          <a:latin typeface="Arial"/>
                          <a:ea typeface="Calibri"/>
                          <a:cs typeface="Times New Roman"/>
                        </a:rPr>
                        <a:t> loze uitrukken (ambitieniveau niet gekwantificeerd)</a:t>
                      </a:r>
                      <a:endParaRPr lang="nl-NL" sz="1000" kern="1200" noProof="0" dirty="0" smtClean="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algn="l" defTabSz="1300460" rtl="0" eaLnBrk="1" latinLnBrk="0" hangingPunct="1">
                        <a:lnSpc>
                          <a:spcPct val="105000"/>
                        </a:lnSpc>
                        <a:spcAft>
                          <a:spcPts val="0"/>
                        </a:spcAft>
                      </a:pPr>
                      <a:r>
                        <a:rPr lang="nl-NL" sz="1000" kern="1200" noProof="0" dirty="0" smtClean="0">
                          <a:solidFill>
                            <a:schemeClr val="tx1"/>
                          </a:solidFill>
                          <a:effectLst/>
                          <a:latin typeface="Arial"/>
                          <a:ea typeface="Calibri"/>
                          <a:cs typeface="Times New Roman"/>
                        </a:rPr>
                        <a:t>Meldingen:</a:t>
                      </a:r>
                      <a:r>
                        <a:rPr lang="nl-NL" sz="1000" kern="1200" baseline="0" noProof="0" dirty="0" smtClean="0">
                          <a:solidFill>
                            <a:schemeClr val="tx1"/>
                          </a:solidFill>
                          <a:effectLst/>
                          <a:latin typeface="Arial"/>
                          <a:ea typeface="Calibri"/>
                          <a:cs typeface="Times New Roman"/>
                        </a:rPr>
                        <a:t> </a:t>
                      </a:r>
                      <a:r>
                        <a:rPr lang="nl-NL" sz="1000" kern="1200" noProof="0" dirty="0" smtClean="0">
                          <a:solidFill>
                            <a:schemeClr val="tx1"/>
                          </a:solidFill>
                          <a:effectLst/>
                          <a:latin typeface="Arial"/>
                          <a:ea typeface="Calibri"/>
                          <a:cs typeface="Times New Roman"/>
                        </a:rPr>
                        <a:t>Actueel t/m</a:t>
                      </a:r>
                      <a:r>
                        <a:rPr lang="nl-NL" sz="1000" kern="1200" baseline="0" noProof="0" dirty="0" smtClean="0">
                          <a:solidFill>
                            <a:schemeClr val="tx1"/>
                          </a:solidFill>
                          <a:effectLst/>
                          <a:latin typeface="Arial"/>
                          <a:ea typeface="Calibri"/>
                          <a:cs typeface="Times New Roman"/>
                        </a:rPr>
                        <a:t> juli: 1197 , </a:t>
                      </a:r>
                      <a:r>
                        <a:rPr lang="nl-NL" sz="1000" kern="1200" noProof="0" dirty="0" smtClean="0">
                          <a:solidFill>
                            <a:schemeClr val="tx1"/>
                          </a:solidFill>
                          <a:effectLst/>
                          <a:latin typeface="Arial"/>
                          <a:ea typeface="Calibri"/>
                          <a:cs typeface="Times New Roman"/>
                        </a:rPr>
                        <a:t>Prognose</a:t>
                      </a:r>
                      <a:r>
                        <a:rPr lang="nl-NL" sz="1000" kern="1200" baseline="0" noProof="0" dirty="0" smtClean="0">
                          <a:solidFill>
                            <a:schemeClr val="tx1"/>
                          </a:solidFill>
                          <a:effectLst/>
                          <a:latin typeface="Arial"/>
                          <a:ea typeface="Calibri"/>
                          <a:cs typeface="Times New Roman"/>
                        </a:rPr>
                        <a:t> 2</a:t>
                      </a:r>
                      <a:r>
                        <a:rPr lang="nl-NL" sz="1000" kern="1200" noProof="0" dirty="0" smtClean="0">
                          <a:solidFill>
                            <a:schemeClr val="tx1"/>
                          </a:solidFill>
                          <a:effectLst/>
                          <a:latin typeface="Arial"/>
                          <a:ea typeface="Calibri"/>
                          <a:cs typeface="Times New Roman"/>
                        </a:rPr>
                        <a:t>015: 2050</a:t>
                      </a:r>
                    </a:p>
                    <a:p>
                      <a:pPr marL="0" marR="0" indent="0" algn="l" defTabSz="1300460" rtl="0" eaLnBrk="1" fontAlgn="auto" latinLnBrk="0" hangingPunct="1">
                        <a:lnSpc>
                          <a:spcPct val="105000"/>
                        </a:lnSpc>
                        <a:spcBef>
                          <a:spcPts val="0"/>
                        </a:spcBef>
                        <a:spcAft>
                          <a:spcPts val="0"/>
                        </a:spcAft>
                        <a:buClrTx/>
                        <a:buSzTx/>
                        <a:buFontTx/>
                        <a:buNone/>
                        <a:tabLst/>
                        <a:defRPr/>
                      </a:pPr>
                      <a:r>
                        <a:rPr lang="nl-NL" sz="1000" kern="1200" noProof="0" dirty="0" err="1" smtClean="0">
                          <a:solidFill>
                            <a:schemeClr val="tx1"/>
                          </a:solidFill>
                          <a:effectLst/>
                          <a:latin typeface="Arial"/>
                          <a:ea typeface="Calibri"/>
                          <a:cs typeface="Times New Roman"/>
                        </a:rPr>
                        <a:t>Agv</a:t>
                      </a:r>
                      <a:r>
                        <a:rPr lang="nl-NL" sz="1000" kern="1200" noProof="0" dirty="0" smtClean="0">
                          <a:solidFill>
                            <a:schemeClr val="tx1"/>
                          </a:solidFill>
                          <a:effectLst/>
                          <a:latin typeface="Arial"/>
                          <a:ea typeface="Calibri"/>
                          <a:cs typeface="Times New Roman"/>
                        </a:rPr>
                        <a:t> invoering verificatie  meldkamer </a:t>
                      </a:r>
                      <a:r>
                        <a:rPr lang="nl-NL" sz="1000" kern="1200" noProof="0" smtClean="0">
                          <a:solidFill>
                            <a:schemeClr val="tx1"/>
                          </a:solidFill>
                          <a:effectLst/>
                          <a:latin typeface="Arial"/>
                          <a:ea typeface="Calibri"/>
                          <a:cs typeface="Times New Roman"/>
                        </a:rPr>
                        <a:t>per 01-03-2015 </a:t>
                      </a:r>
                      <a:r>
                        <a:rPr lang="nl-NL" sz="1000" kern="1200" noProof="0" dirty="0" smtClean="0">
                          <a:solidFill>
                            <a:schemeClr val="tx1"/>
                          </a:solidFill>
                          <a:effectLst/>
                          <a:latin typeface="Arial"/>
                          <a:ea typeface="Calibri"/>
                          <a:cs typeface="Times New Roman"/>
                        </a:rPr>
                        <a:t>ca. 50% minder loze uitrukken,</a:t>
                      </a:r>
                      <a:r>
                        <a:rPr lang="nl-NL" sz="1000" kern="1200" baseline="0" noProof="0" dirty="0" smtClean="0">
                          <a:solidFill>
                            <a:schemeClr val="tx1"/>
                          </a:solidFill>
                          <a:effectLst/>
                          <a:latin typeface="Arial"/>
                          <a:ea typeface="Calibri"/>
                          <a:cs typeface="Times New Roman"/>
                        </a:rPr>
                        <a:t> prognose aantal loze uitrukken 2015: </a:t>
                      </a:r>
                      <a:r>
                        <a:rPr lang="nl-NL" sz="1000" kern="1200" baseline="0" noProof="0" dirty="0" err="1" smtClean="0">
                          <a:solidFill>
                            <a:schemeClr val="tx1"/>
                          </a:solidFill>
                          <a:effectLst/>
                          <a:latin typeface="Arial"/>
                          <a:ea typeface="Calibri"/>
                          <a:cs typeface="Times New Roman"/>
                        </a:rPr>
                        <a:t>ca</a:t>
                      </a:r>
                      <a:r>
                        <a:rPr lang="nl-NL" sz="1000" kern="1200" baseline="0" noProof="0" dirty="0" smtClean="0">
                          <a:solidFill>
                            <a:schemeClr val="tx1"/>
                          </a:solidFill>
                          <a:effectLst/>
                          <a:latin typeface="Arial"/>
                          <a:ea typeface="Calibri"/>
                          <a:cs typeface="Times New Roman"/>
                        </a:rPr>
                        <a:t> 1200</a:t>
                      </a:r>
                      <a:endParaRPr lang="nl-NL" sz="1000" kern="1200" noProof="0" dirty="0" smtClean="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598968">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Basisbrandweerzorg: uitrukken die voldoen aan de </a:t>
                      </a:r>
                      <a:r>
                        <a:rPr lang="nl-NL" sz="1000" noProof="0" dirty="0" err="1" smtClean="0">
                          <a:solidFill>
                            <a:schemeClr val="tx1"/>
                          </a:solidFill>
                          <a:effectLst/>
                          <a:latin typeface="Arial"/>
                          <a:ea typeface="Calibri"/>
                          <a:cs typeface="Times New Roman"/>
                        </a:rPr>
                        <a:t>normtijd</a:t>
                      </a:r>
                      <a:r>
                        <a:rPr lang="nl-NL" sz="1000" noProof="0" dirty="0" smtClean="0">
                          <a:solidFill>
                            <a:schemeClr val="tx1"/>
                          </a:solidFill>
                          <a:effectLst/>
                          <a:latin typeface="Arial"/>
                          <a:ea typeface="Calibri"/>
                          <a:cs typeface="Times New Roman"/>
                        </a:rPr>
                        <a:t> </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3a</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strike="noStrike" baseline="0" noProof="0" dirty="0" smtClean="0">
                          <a:solidFill>
                            <a:schemeClr val="tx1"/>
                          </a:solidFill>
                          <a:effectLst/>
                          <a:latin typeface="Arial"/>
                          <a:ea typeface="Calibri"/>
                          <a:cs typeface="Times New Roman"/>
                        </a:rPr>
                        <a:t>Bij daadwerkelijke uitrukken voldoet brandweer Twente in 90% van de gevallen aan de berekende tijd uit het actuele dekkingsplan\</a:t>
                      </a:r>
                      <a:endParaRPr lang="nl-NL" sz="1000" strike="noStrike" baseline="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1300460" rtl="0" eaLnBrk="1" fontAlgn="auto" latinLnBrk="0" hangingPunct="1">
                        <a:lnSpc>
                          <a:spcPct val="105000"/>
                        </a:lnSpc>
                        <a:spcBef>
                          <a:spcPts val="0"/>
                        </a:spcBef>
                        <a:spcAft>
                          <a:spcPts val="0"/>
                        </a:spcAft>
                        <a:buClrTx/>
                        <a:buSzTx/>
                        <a:buFontTx/>
                        <a:buNone/>
                        <a:tabLst/>
                        <a:defRPr/>
                      </a:pPr>
                      <a:r>
                        <a:rPr lang="nl-NL" sz="1000" baseline="0" noProof="0" dirty="0" smtClean="0">
                          <a:solidFill>
                            <a:schemeClr val="tx1"/>
                          </a:solidFill>
                          <a:effectLst/>
                          <a:latin typeface="Arial"/>
                          <a:ea typeface="Calibri"/>
                          <a:cs typeface="Times New Roman"/>
                        </a:rPr>
                        <a:t>t/m juni 86%, Op bekende knelpunten waar opkomsttijden onder druk staan worden aanvullende maatregelen getroffen, Pilot kazernering Almelo heeft positief effect.   </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311390">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Dekkingsplan fase 2 (innovatieve incidentbestrijding).</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3b,c</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Pakket van maatregelen vastgesteld en uitvoering gestart.</a:t>
                      </a:r>
                      <a:r>
                        <a:rPr lang="nl-NL" sz="1000" baseline="0" noProof="0" dirty="0" smtClean="0">
                          <a:solidFill>
                            <a:schemeClr val="tx1"/>
                          </a:solidFill>
                          <a:effectLst/>
                          <a:latin typeface="Arial"/>
                          <a:ea typeface="Calibri"/>
                          <a:cs typeface="Times New Roman"/>
                        </a:rPr>
                        <a:t> </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Implementatie</a:t>
                      </a:r>
                      <a:r>
                        <a:rPr lang="nl-NL" sz="1000" baseline="0" noProof="0" dirty="0" smtClean="0">
                          <a:solidFill>
                            <a:schemeClr val="tx1"/>
                          </a:solidFill>
                          <a:effectLst/>
                          <a:latin typeface="Arial"/>
                          <a:ea typeface="Calibri"/>
                          <a:cs typeface="Times New Roman"/>
                        </a:rPr>
                        <a:t> gestart middels </a:t>
                      </a:r>
                      <a:r>
                        <a:rPr lang="nl-NL" sz="1000" noProof="0" dirty="0" smtClean="0">
                          <a:solidFill>
                            <a:schemeClr val="tx1"/>
                          </a:solidFill>
                          <a:effectLst/>
                          <a:latin typeface="Arial"/>
                          <a:ea typeface="Calibri"/>
                          <a:cs typeface="Times New Roman"/>
                        </a:rPr>
                        <a:t>Efficiëntieroute in</a:t>
                      </a:r>
                      <a:r>
                        <a:rPr lang="nl-NL" sz="1000" baseline="0" noProof="0" dirty="0" smtClean="0">
                          <a:solidFill>
                            <a:schemeClr val="tx1"/>
                          </a:solidFill>
                          <a:effectLst/>
                          <a:latin typeface="Arial"/>
                          <a:ea typeface="Calibri"/>
                          <a:cs typeface="Times New Roman"/>
                        </a:rPr>
                        <a:t> april in Borne</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467085">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100% Brandonderzoek bij woningbranden</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4a</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Naast de reguliere brandonderzoeken wordt:</a:t>
                      </a:r>
                    </a:p>
                    <a:p>
                      <a:pPr marL="342900" lvl="0" indent="-342900">
                        <a:lnSpc>
                          <a:spcPct val="105000"/>
                        </a:lnSpc>
                        <a:spcAft>
                          <a:spcPts val="0"/>
                        </a:spcAft>
                        <a:buFont typeface="Symbol"/>
                        <a:buChar char=""/>
                      </a:pPr>
                      <a:r>
                        <a:rPr lang="nl-NL" sz="1000" noProof="0" dirty="0" smtClean="0">
                          <a:solidFill>
                            <a:schemeClr val="tx1"/>
                          </a:solidFill>
                          <a:effectLst/>
                          <a:latin typeface="Arial"/>
                          <a:ea typeface="Calibri"/>
                          <a:cs typeface="Times New Roman"/>
                        </a:rPr>
                        <a:t>100% van de branden met slachtoffers onderzocht</a:t>
                      </a:r>
                    </a:p>
                    <a:p>
                      <a:pPr marL="342900" lvl="0" indent="-342900">
                        <a:lnSpc>
                          <a:spcPct val="105000"/>
                        </a:lnSpc>
                        <a:spcAft>
                          <a:spcPts val="0"/>
                        </a:spcAft>
                        <a:buFont typeface="Symbol"/>
                        <a:buChar char=""/>
                      </a:pPr>
                      <a:r>
                        <a:rPr lang="nl-NL" sz="1000" noProof="0" dirty="0" smtClean="0">
                          <a:solidFill>
                            <a:schemeClr val="tx1"/>
                          </a:solidFill>
                          <a:effectLst/>
                          <a:latin typeface="Arial"/>
                          <a:ea typeface="Calibri"/>
                          <a:cs typeface="Times New Roman"/>
                        </a:rPr>
                        <a:t>Conform landelijk beleid  wordt</a:t>
                      </a:r>
                      <a:r>
                        <a:rPr lang="nl-NL" sz="1000" baseline="0" noProof="0" dirty="0" smtClean="0">
                          <a:solidFill>
                            <a:schemeClr val="tx1"/>
                          </a:solidFill>
                          <a:effectLst/>
                          <a:latin typeface="Arial"/>
                          <a:ea typeface="Calibri"/>
                          <a:cs typeface="Times New Roman"/>
                        </a:rPr>
                        <a:t> elke 5e woningbrand onderzocht</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Brandonderzoek conform het gestelde ambitieniveau </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457162">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Opleiden</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4b,c</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Arial"/>
                        </a:rPr>
                        <a:t>Alle repressieve personeel is 100% in het bezit van de voor de functie vereiste diploma of certificaat.</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kern="1200" noProof="0" dirty="0" smtClean="0">
                          <a:solidFill>
                            <a:schemeClr val="tx1"/>
                          </a:solidFill>
                          <a:effectLst/>
                          <a:latin typeface="Arial"/>
                          <a:ea typeface="Calibri"/>
                          <a:cs typeface="Arial"/>
                        </a:rPr>
                        <a:t>Conform Besluit personeel veiligheidsregio’s is 100% van</a:t>
                      </a:r>
                      <a:r>
                        <a:rPr lang="nl-NL" sz="1000" kern="1200" baseline="0" noProof="0" dirty="0" smtClean="0">
                          <a:solidFill>
                            <a:schemeClr val="tx1"/>
                          </a:solidFill>
                          <a:effectLst/>
                          <a:latin typeface="Arial"/>
                          <a:ea typeface="Calibri"/>
                          <a:cs typeface="Arial"/>
                        </a:rPr>
                        <a:t> het repressieve personeel in bezit van de vereiste diploma's en certificaten.</a:t>
                      </a:r>
                      <a:endParaRPr lang="nl-NL" sz="1000" kern="1200" noProof="0" dirty="0">
                        <a:solidFill>
                          <a:schemeClr val="tx1"/>
                        </a:solidFill>
                        <a:effectLst/>
                        <a:latin typeface="Arial"/>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435393">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Oefenen en bijscholing</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4b,c</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05000"/>
                        </a:lnSpc>
                        <a:spcAft>
                          <a:spcPts val="0"/>
                        </a:spcAft>
                      </a:pPr>
                      <a:r>
                        <a:rPr lang="nl-NL" sz="1000" noProof="0" dirty="0" smtClean="0">
                          <a:solidFill>
                            <a:schemeClr val="tx1"/>
                          </a:solidFill>
                          <a:effectLst/>
                          <a:latin typeface="Arial"/>
                          <a:ea typeface="Calibri"/>
                          <a:cs typeface="Times New Roman"/>
                        </a:rPr>
                        <a:t>In 2015 is een start gemaakt met het toetsen van vakbekwaamheid bij het repressieve personeel.</a:t>
                      </a:r>
                      <a:endParaRPr lang="nl-NL" sz="1000" noProof="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r>
                        <a:rPr lang="nl-NL" sz="1000" kern="1200" baseline="0" noProof="0" dirty="0" smtClean="0">
                          <a:solidFill>
                            <a:schemeClr val="tx1"/>
                          </a:solidFill>
                          <a:effectLst/>
                          <a:latin typeface="Arial"/>
                          <a:ea typeface="Calibri"/>
                          <a:cs typeface="Arial"/>
                        </a:rPr>
                        <a:t>In lijn met landelijke uitgangspunten gestart met ontwikkeling van de vakbekwaamheidstoetsing, </a:t>
                      </a:r>
                      <a:r>
                        <a:rPr lang="nl-NL" sz="1000" kern="1200" baseline="0" noProof="0" dirty="0" err="1" smtClean="0">
                          <a:solidFill>
                            <a:schemeClr val="tx1"/>
                          </a:solidFill>
                          <a:effectLst/>
                          <a:latin typeface="Arial"/>
                          <a:ea typeface="Calibri"/>
                          <a:cs typeface="Arial"/>
                        </a:rPr>
                        <a:t>organisatiebreed</a:t>
                      </a:r>
                      <a:r>
                        <a:rPr lang="nl-NL" sz="1000" kern="1200" baseline="0" noProof="0" dirty="0" smtClean="0">
                          <a:solidFill>
                            <a:schemeClr val="tx1"/>
                          </a:solidFill>
                          <a:effectLst/>
                          <a:latin typeface="Arial"/>
                          <a:ea typeface="Calibri"/>
                          <a:cs typeface="Arial"/>
                        </a:rPr>
                        <a:t> ingericht in 2018-2019. </a:t>
                      </a:r>
                      <a:endParaRPr lang="nl-NL" sz="1000" kern="1200" baseline="0" noProof="0" dirty="0">
                        <a:solidFill>
                          <a:schemeClr val="tx1"/>
                        </a:solidFill>
                        <a:effectLst/>
                        <a:latin typeface="Arial"/>
                        <a:ea typeface="Calibri"/>
                        <a:cs typeface="Arial"/>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2607235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650875" y="1013767"/>
            <a:ext cx="11703050" cy="720081"/>
          </a:xfrm>
          <a:prstGeom prst="rect">
            <a:avLst/>
          </a:prstGeom>
        </p:spPr>
        <p:txBody>
          <a:bodyPr/>
          <a:lstStyle>
            <a:lvl1pPr algn="l" defTabSz="1300163" rtl="0" fontAlgn="base">
              <a:spcBef>
                <a:spcPct val="0"/>
              </a:spcBef>
              <a:spcAft>
                <a:spcPct val="0"/>
              </a:spcAft>
              <a:defRPr sz="2800" b="1" kern="1200">
                <a:solidFill>
                  <a:schemeClr val="tx1"/>
                </a:solidFill>
                <a:latin typeface="Arial" panose="020B0604020202020204" pitchFamily="34" charset="0"/>
                <a:ea typeface="+mj-ea"/>
                <a:cs typeface="Arial" panose="020B0604020202020204" pitchFamily="34" charset="0"/>
              </a:defRPr>
            </a:lvl1pPr>
            <a:lvl2pPr algn="ctr" defTabSz="1300163" rtl="0" fontAlgn="base">
              <a:spcBef>
                <a:spcPct val="0"/>
              </a:spcBef>
              <a:spcAft>
                <a:spcPct val="0"/>
              </a:spcAft>
              <a:defRPr sz="6300">
                <a:solidFill>
                  <a:schemeClr val="tx1"/>
                </a:solidFill>
                <a:latin typeface="Calibri" pitchFamily="34" charset="0"/>
              </a:defRPr>
            </a:lvl2pPr>
            <a:lvl3pPr algn="ctr" defTabSz="1300163" rtl="0" fontAlgn="base">
              <a:spcBef>
                <a:spcPct val="0"/>
              </a:spcBef>
              <a:spcAft>
                <a:spcPct val="0"/>
              </a:spcAft>
              <a:defRPr sz="6300">
                <a:solidFill>
                  <a:schemeClr val="tx1"/>
                </a:solidFill>
                <a:latin typeface="Calibri" pitchFamily="34" charset="0"/>
              </a:defRPr>
            </a:lvl3pPr>
            <a:lvl4pPr algn="ctr" defTabSz="1300163" rtl="0" fontAlgn="base">
              <a:spcBef>
                <a:spcPct val="0"/>
              </a:spcBef>
              <a:spcAft>
                <a:spcPct val="0"/>
              </a:spcAft>
              <a:defRPr sz="6300">
                <a:solidFill>
                  <a:schemeClr val="tx1"/>
                </a:solidFill>
                <a:latin typeface="Calibri" pitchFamily="34" charset="0"/>
              </a:defRPr>
            </a:lvl4pPr>
            <a:lvl5pPr algn="ctr" defTabSz="1300163" rtl="0" fontAlgn="base">
              <a:spcBef>
                <a:spcPct val="0"/>
              </a:spcBef>
              <a:spcAft>
                <a:spcPct val="0"/>
              </a:spcAft>
              <a:defRPr sz="6300">
                <a:solidFill>
                  <a:schemeClr val="tx1"/>
                </a:solidFill>
                <a:latin typeface="Calibri" pitchFamily="34" charset="0"/>
              </a:defRPr>
            </a:lvl5pPr>
            <a:lvl6pPr marL="457200" algn="ctr" defTabSz="1300163" rtl="0" fontAlgn="base">
              <a:spcBef>
                <a:spcPct val="0"/>
              </a:spcBef>
              <a:spcAft>
                <a:spcPct val="0"/>
              </a:spcAft>
              <a:defRPr sz="6300">
                <a:solidFill>
                  <a:schemeClr val="tx1"/>
                </a:solidFill>
                <a:latin typeface="Calibri" pitchFamily="34" charset="0"/>
              </a:defRPr>
            </a:lvl6pPr>
            <a:lvl7pPr marL="914400" algn="ctr" defTabSz="1300163" rtl="0" fontAlgn="base">
              <a:spcBef>
                <a:spcPct val="0"/>
              </a:spcBef>
              <a:spcAft>
                <a:spcPct val="0"/>
              </a:spcAft>
              <a:defRPr sz="6300">
                <a:solidFill>
                  <a:schemeClr val="tx1"/>
                </a:solidFill>
                <a:latin typeface="Calibri" pitchFamily="34" charset="0"/>
              </a:defRPr>
            </a:lvl7pPr>
            <a:lvl8pPr marL="1371600" algn="ctr" defTabSz="1300163" rtl="0" fontAlgn="base">
              <a:spcBef>
                <a:spcPct val="0"/>
              </a:spcBef>
              <a:spcAft>
                <a:spcPct val="0"/>
              </a:spcAft>
              <a:defRPr sz="6300">
                <a:solidFill>
                  <a:schemeClr val="tx1"/>
                </a:solidFill>
                <a:latin typeface="Calibri" pitchFamily="34" charset="0"/>
              </a:defRPr>
            </a:lvl8pPr>
            <a:lvl9pPr marL="1828800" algn="ctr" defTabSz="1300163" rtl="0" fontAlgn="base">
              <a:spcBef>
                <a:spcPct val="0"/>
              </a:spcBef>
              <a:spcAft>
                <a:spcPct val="0"/>
              </a:spcAft>
              <a:defRPr sz="6300">
                <a:solidFill>
                  <a:schemeClr val="tx1"/>
                </a:solidFill>
                <a:latin typeface="Calibri" pitchFamily="34" charset="0"/>
              </a:defRPr>
            </a:lvl9pPr>
          </a:lstStyle>
          <a:p>
            <a:r>
              <a:rPr lang="nl-NL" dirty="0" smtClean="0">
                <a:solidFill>
                  <a:prstClr val="black"/>
                </a:solidFill>
              </a:rPr>
              <a:t>1C	Programma GHOR</a:t>
            </a:r>
            <a:endParaRPr lang="en-US" dirty="0">
              <a:solidFill>
                <a:prstClr val="black"/>
              </a:solidFill>
            </a:endParaRPr>
          </a:p>
        </p:txBody>
      </p:sp>
      <p:sp>
        <p:nvSpPr>
          <p:cNvPr id="8" name="Tijdelijke aanduiding voor inhoud 2"/>
          <p:cNvSpPr txBox="1">
            <a:spLocks/>
          </p:cNvSpPr>
          <p:nvPr/>
        </p:nvSpPr>
        <p:spPr>
          <a:xfrm>
            <a:off x="597744" y="1564432"/>
            <a:ext cx="11521280" cy="1944216"/>
          </a:xfrm>
          <a:prstGeom prst="rect">
            <a:avLst/>
          </a:prstGeom>
        </p:spPr>
        <p:txBody>
          <a:bodyPr/>
          <a:lstStyle>
            <a:lvl1pPr marL="214313" indent="-214313" algn="l" defTabSz="1300163" rtl="0" fontAlgn="base">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1pPr>
            <a:lvl2pPr marL="1055688" indent="-404813" algn="l" defTabSz="1300163" rtl="0" fontAlgn="base">
              <a:spcBef>
                <a:spcPct val="20000"/>
              </a:spcBef>
              <a:spcAft>
                <a:spcPct val="0"/>
              </a:spcAft>
              <a:buFont typeface="Arial" charset="0"/>
              <a:buChar char="–"/>
              <a:defRPr sz="4000" kern="1200">
                <a:solidFill>
                  <a:schemeClr val="tx1"/>
                </a:solidFill>
                <a:latin typeface="+mn-lt"/>
                <a:ea typeface="+mn-ea"/>
                <a:cs typeface="+mn-cs"/>
              </a:defRPr>
            </a:lvl2pPr>
            <a:lvl3pPr marL="1624013" indent="-323850" algn="l" defTabSz="1300163" rtl="0" fontAlgn="base">
              <a:spcBef>
                <a:spcPct val="20000"/>
              </a:spcBef>
              <a:spcAft>
                <a:spcPct val="0"/>
              </a:spcAft>
              <a:buFont typeface="Arial" charset="0"/>
              <a:buChar char="•"/>
              <a:defRPr sz="3400" kern="1200">
                <a:solidFill>
                  <a:schemeClr val="tx1"/>
                </a:solidFill>
                <a:latin typeface="+mn-lt"/>
                <a:ea typeface="+mn-ea"/>
                <a:cs typeface="+mn-cs"/>
              </a:defRPr>
            </a:lvl3pPr>
            <a:lvl4pPr marL="2274888" indent="-323850" algn="l" defTabSz="1300163" rtl="0" fontAlgn="base">
              <a:spcBef>
                <a:spcPct val="20000"/>
              </a:spcBef>
              <a:spcAft>
                <a:spcPct val="0"/>
              </a:spcAft>
              <a:buFont typeface="Arial" charset="0"/>
              <a:buChar char="–"/>
              <a:defRPr sz="2800" kern="1200">
                <a:solidFill>
                  <a:schemeClr val="tx1"/>
                </a:solidFill>
                <a:latin typeface="+mn-lt"/>
                <a:ea typeface="+mn-ea"/>
                <a:cs typeface="+mn-cs"/>
              </a:defRPr>
            </a:lvl4pPr>
            <a:lvl5pPr marL="2925763" indent="-323850" algn="l" defTabSz="1300163" rtl="0" fontAlgn="base">
              <a:spcBef>
                <a:spcPct val="20000"/>
              </a:spcBef>
              <a:spcAft>
                <a:spcPct val="0"/>
              </a:spcAft>
              <a:buFont typeface="Arial" charset="0"/>
              <a:buChar char="»"/>
              <a:defRPr sz="2800" kern="1200">
                <a:solidFill>
                  <a:schemeClr val="tx1"/>
                </a:solidFill>
                <a:latin typeface="+mn-lt"/>
                <a:ea typeface="+mn-ea"/>
                <a:cs typeface="+mn-cs"/>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Font typeface="Arial" charset="0"/>
              <a:buNone/>
            </a:pPr>
            <a:r>
              <a:rPr lang="nl-NL" sz="1200" b="1" dirty="0" smtClean="0">
                <a:solidFill>
                  <a:prstClr val="black"/>
                </a:solidFill>
              </a:rPr>
              <a:t>Inleiding en belangrijke aandachtspunten</a:t>
            </a:r>
            <a:endParaRPr lang="en-US" sz="1200" b="1" dirty="0" smtClean="0">
              <a:solidFill>
                <a:prstClr val="black"/>
              </a:solidFill>
            </a:endParaRPr>
          </a:p>
          <a:p>
            <a:pPr marL="0" indent="-134618">
              <a:buFont typeface="Arial" charset="0"/>
              <a:buNone/>
            </a:pPr>
            <a:r>
              <a:rPr lang="nl-NL" sz="1050" dirty="0">
                <a:solidFill>
                  <a:prstClr val="black"/>
                </a:solidFill>
              </a:rPr>
              <a:t>a Voortgang belangrijke projecten en </a:t>
            </a:r>
            <a:r>
              <a:rPr lang="nl-NL" sz="1050" dirty="0" smtClean="0">
                <a:solidFill>
                  <a:prstClr val="black"/>
                </a:solidFill>
              </a:rPr>
              <a:t>onderwerpen</a:t>
            </a:r>
          </a:p>
          <a:p>
            <a:pPr marL="506732" lvl="1" indent="-171450">
              <a:buFont typeface="Arial" panose="020B0604020202020204" pitchFamily="34" charset="0"/>
              <a:buChar char="•"/>
            </a:pPr>
            <a:r>
              <a:rPr lang="nl-NL" sz="1050" b="1" dirty="0" smtClean="0">
                <a:solidFill>
                  <a:prstClr val="black"/>
                </a:solidFill>
                <a:latin typeface="Arial" panose="020B0604020202020204" pitchFamily="34" charset="0"/>
                <a:cs typeface="Arial" panose="020B0604020202020204" pitchFamily="34" charset="0"/>
              </a:rPr>
              <a:t>Ondernemingsplan </a:t>
            </a:r>
            <a:r>
              <a:rPr lang="nl-NL" sz="1050" b="1" dirty="0">
                <a:solidFill>
                  <a:prstClr val="black"/>
                </a:solidFill>
                <a:latin typeface="Arial" panose="020B0604020202020204" pitchFamily="34" charset="0"/>
                <a:cs typeface="Arial" panose="020B0604020202020204" pitchFamily="34" charset="0"/>
              </a:rPr>
              <a:t>geneeskundig trainingscentrum </a:t>
            </a:r>
            <a:r>
              <a:rPr lang="nl-NL" sz="1050" dirty="0">
                <a:solidFill>
                  <a:prstClr val="black"/>
                </a:solidFill>
                <a:latin typeface="Arial" panose="020B0604020202020204" pitchFamily="34" charset="0"/>
                <a:cs typeface="Arial" panose="020B0604020202020204" pitchFamily="34" charset="0"/>
              </a:rPr>
              <a:t>in ontwikkeling, begroting en </a:t>
            </a:r>
            <a:r>
              <a:rPr lang="nl-NL" sz="1050" dirty="0" err="1" smtClean="0">
                <a:solidFill>
                  <a:prstClr val="black"/>
                </a:solidFill>
                <a:latin typeface="Arial" panose="020B0604020202020204" pitchFamily="34" charset="0"/>
                <a:cs typeface="Arial" panose="020B0604020202020204" pitchFamily="34" charset="0"/>
              </a:rPr>
              <a:t>bedrijfplan</a:t>
            </a:r>
            <a:r>
              <a:rPr lang="nl-NL" sz="1050" dirty="0" smtClean="0">
                <a:solidFill>
                  <a:prstClr val="black"/>
                </a:solidFill>
                <a:latin typeface="Arial" panose="020B0604020202020204" pitchFamily="34" charset="0"/>
                <a:cs typeface="Arial" panose="020B0604020202020204" pitchFamily="34" charset="0"/>
              </a:rPr>
              <a:t> gereed</a:t>
            </a:r>
            <a:r>
              <a:rPr lang="nl-NL" sz="1050" dirty="0">
                <a:solidFill>
                  <a:prstClr val="black"/>
                </a:solidFill>
                <a:latin typeface="Arial" panose="020B0604020202020204" pitchFamily="34" charset="0"/>
                <a:cs typeface="Arial" panose="020B0604020202020204" pitchFamily="34" charset="0"/>
              </a:rPr>
              <a:t>. </a:t>
            </a:r>
            <a:endParaRPr lang="nl-NL" sz="1050" dirty="0" smtClean="0">
              <a:solidFill>
                <a:prstClr val="black"/>
              </a:solidFill>
              <a:latin typeface="Arial" panose="020B0604020202020204" pitchFamily="34" charset="0"/>
              <a:cs typeface="Arial" panose="020B0604020202020204" pitchFamily="34" charset="0"/>
            </a:endParaRPr>
          </a:p>
          <a:p>
            <a:pPr marL="506732" lvl="1" indent="-171450">
              <a:buFont typeface="Arial" panose="020B0604020202020204" pitchFamily="34" charset="0"/>
              <a:buChar char="•"/>
            </a:pPr>
            <a:r>
              <a:rPr lang="nl-NL" sz="1050" b="1" dirty="0" smtClean="0">
                <a:solidFill>
                  <a:prstClr val="black"/>
                </a:solidFill>
                <a:latin typeface="Arial" panose="020B0604020202020204" pitchFamily="34" charset="0"/>
                <a:cs typeface="Arial" panose="020B0604020202020204" pitchFamily="34" charset="0"/>
              </a:rPr>
              <a:t>Pre-distributie </a:t>
            </a:r>
            <a:r>
              <a:rPr lang="nl-NL" sz="1050" b="1" dirty="0">
                <a:solidFill>
                  <a:prstClr val="black"/>
                </a:solidFill>
                <a:latin typeface="Arial" panose="020B0604020202020204" pitchFamily="34" charset="0"/>
                <a:cs typeface="Arial" panose="020B0604020202020204" pitchFamily="34" charset="0"/>
              </a:rPr>
              <a:t>jodiumtabletten </a:t>
            </a:r>
            <a:r>
              <a:rPr lang="nl-NL" sz="1050" dirty="0">
                <a:solidFill>
                  <a:prstClr val="black"/>
                </a:solidFill>
                <a:latin typeface="Arial" panose="020B0604020202020204" pitchFamily="34" charset="0"/>
                <a:cs typeface="Arial" panose="020B0604020202020204" pitchFamily="34" charset="0"/>
              </a:rPr>
              <a:t>in Dinkelland en Losser voor 1 juli gereed (</a:t>
            </a:r>
            <a:r>
              <a:rPr lang="nl-NL" sz="1050" dirty="0" err="1">
                <a:solidFill>
                  <a:prstClr val="black"/>
                </a:solidFill>
                <a:latin typeface="Arial" panose="020B0604020202020204" pitchFamily="34" charset="0"/>
                <a:cs typeface="Arial" panose="020B0604020202020204" pitchFamily="34" charset="0"/>
              </a:rPr>
              <a:t>multi</a:t>
            </a:r>
            <a:r>
              <a:rPr lang="nl-NL" sz="1050" dirty="0">
                <a:solidFill>
                  <a:prstClr val="black"/>
                </a:solidFill>
                <a:latin typeface="Arial" panose="020B0604020202020204" pitchFamily="34" charset="0"/>
                <a:cs typeface="Arial" panose="020B0604020202020204" pitchFamily="34" charset="0"/>
              </a:rPr>
              <a:t>, GHOR is </a:t>
            </a:r>
            <a:r>
              <a:rPr lang="nl-NL" sz="1050" dirty="0" smtClean="0">
                <a:solidFill>
                  <a:prstClr val="black"/>
                </a:solidFill>
                <a:latin typeface="Arial" panose="020B0604020202020204" pitchFamily="34" charset="0"/>
                <a:cs typeface="Arial" panose="020B0604020202020204" pitchFamily="34" charset="0"/>
              </a:rPr>
              <a:t>kartrekker)</a:t>
            </a:r>
          </a:p>
          <a:p>
            <a:pPr marL="506732" lvl="1" indent="-171450">
              <a:buFont typeface="Arial" panose="020B0604020202020204" pitchFamily="34" charset="0"/>
              <a:buChar char="•"/>
            </a:pPr>
            <a:r>
              <a:rPr lang="nl-NL" sz="1050" b="1" dirty="0" smtClean="0">
                <a:solidFill>
                  <a:prstClr val="black"/>
                </a:solidFill>
                <a:latin typeface="Arial" panose="020B0604020202020204" pitchFamily="34" charset="0"/>
                <a:cs typeface="Arial" panose="020B0604020202020204" pitchFamily="34" charset="0"/>
              </a:rPr>
              <a:t>Project </a:t>
            </a:r>
            <a:r>
              <a:rPr lang="nl-NL" sz="1050" b="1" dirty="0">
                <a:solidFill>
                  <a:prstClr val="black"/>
                </a:solidFill>
                <a:latin typeface="Arial" panose="020B0604020202020204" pitchFamily="34" charset="0"/>
                <a:cs typeface="Arial" panose="020B0604020202020204" pitchFamily="34" charset="0"/>
              </a:rPr>
              <a:t>Spoorveiligheid </a:t>
            </a:r>
            <a:r>
              <a:rPr lang="nl-NL" sz="1050" dirty="0">
                <a:solidFill>
                  <a:prstClr val="black"/>
                </a:solidFill>
                <a:latin typeface="Arial" panose="020B0604020202020204" pitchFamily="34" charset="0"/>
                <a:cs typeface="Arial" panose="020B0604020202020204" pitchFamily="34" charset="0"/>
              </a:rPr>
              <a:t>Wierden  in afrondende fase (</a:t>
            </a:r>
            <a:r>
              <a:rPr lang="nl-NL" sz="1050" dirty="0" err="1">
                <a:solidFill>
                  <a:prstClr val="black"/>
                </a:solidFill>
                <a:latin typeface="Arial" panose="020B0604020202020204" pitchFamily="34" charset="0"/>
                <a:cs typeface="Arial" panose="020B0604020202020204" pitchFamily="34" charset="0"/>
              </a:rPr>
              <a:t>multi</a:t>
            </a:r>
            <a:r>
              <a:rPr lang="nl-NL" sz="1050" dirty="0">
                <a:solidFill>
                  <a:prstClr val="black"/>
                </a:solidFill>
                <a:latin typeface="Arial" panose="020B0604020202020204" pitchFamily="34" charset="0"/>
                <a:cs typeface="Arial" panose="020B0604020202020204" pitchFamily="34" charset="0"/>
              </a:rPr>
              <a:t>, GHOR is </a:t>
            </a:r>
            <a:r>
              <a:rPr lang="nl-NL" sz="1050" dirty="0" smtClean="0">
                <a:solidFill>
                  <a:prstClr val="black"/>
                </a:solidFill>
                <a:latin typeface="Arial" panose="020B0604020202020204" pitchFamily="34" charset="0"/>
                <a:cs typeface="Arial" panose="020B0604020202020204" pitchFamily="34" charset="0"/>
              </a:rPr>
              <a:t>kartrekker)</a:t>
            </a:r>
          </a:p>
          <a:p>
            <a:pPr marL="506732" lvl="1" indent="-171450">
              <a:buFont typeface="Arial" panose="020B0604020202020204" pitchFamily="34" charset="0"/>
              <a:buChar char="•"/>
            </a:pPr>
            <a:r>
              <a:rPr lang="nl-NL" sz="1050" b="1" dirty="0" smtClean="0">
                <a:solidFill>
                  <a:prstClr val="black"/>
                </a:solidFill>
                <a:latin typeface="Arial" panose="020B0604020202020204" pitchFamily="34" charset="0"/>
                <a:cs typeface="Arial" panose="020B0604020202020204" pitchFamily="34" charset="0"/>
              </a:rPr>
              <a:t>Project </a:t>
            </a:r>
            <a:r>
              <a:rPr lang="nl-NL" sz="1050" b="1" dirty="0" err="1">
                <a:solidFill>
                  <a:prstClr val="black"/>
                </a:solidFill>
                <a:latin typeface="Arial" panose="020B0604020202020204" pitchFamily="34" charset="0"/>
                <a:cs typeface="Arial" panose="020B0604020202020204" pitchFamily="34" charset="0"/>
              </a:rPr>
              <a:t>PREpare</a:t>
            </a:r>
            <a:r>
              <a:rPr lang="nl-NL" sz="1050" b="1" dirty="0">
                <a:solidFill>
                  <a:prstClr val="black"/>
                </a:solidFill>
                <a:latin typeface="Arial" panose="020B0604020202020204" pitchFamily="34" charset="0"/>
                <a:cs typeface="Arial" panose="020B0604020202020204" pitchFamily="34" charset="0"/>
              </a:rPr>
              <a:t> </a:t>
            </a:r>
            <a:r>
              <a:rPr lang="nl-NL" sz="1050" dirty="0">
                <a:solidFill>
                  <a:prstClr val="black"/>
                </a:solidFill>
                <a:latin typeface="Arial" panose="020B0604020202020204" pitchFamily="34" charset="0"/>
                <a:cs typeface="Arial" panose="020B0604020202020204" pitchFamily="34" charset="0"/>
              </a:rPr>
              <a:t>gestart, betreft grensoverschrijdende samenwerking op  geneeskundig vlak, in samenwerking met bureau Acute Zorg Euregio. </a:t>
            </a:r>
            <a:endParaRPr lang="nl-NL" sz="1050" dirty="0" smtClean="0">
              <a:solidFill>
                <a:prstClr val="black"/>
              </a:solidFill>
              <a:latin typeface="Arial" panose="020B0604020202020204" pitchFamily="34" charset="0"/>
              <a:cs typeface="Arial" panose="020B0604020202020204" pitchFamily="34" charset="0"/>
            </a:endParaRPr>
          </a:p>
          <a:p>
            <a:pPr marL="506732" lvl="1" indent="-171450">
              <a:buFont typeface="Arial" panose="020B0604020202020204" pitchFamily="34" charset="0"/>
              <a:buChar char="•"/>
            </a:pPr>
            <a:r>
              <a:rPr lang="nl-NL" sz="1050" b="1" dirty="0" smtClean="0">
                <a:solidFill>
                  <a:prstClr val="black"/>
                </a:solidFill>
                <a:latin typeface="Arial" panose="020B0604020202020204" pitchFamily="34" charset="0"/>
                <a:cs typeface="Arial" panose="020B0604020202020204" pitchFamily="34" charset="0"/>
              </a:rPr>
              <a:t>Zorgcontinuiteit</a:t>
            </a:r>
            <a:r>
              <a:rPr lang="nl-NL" sz="1050" dirty="0">
                <a:solidFill>
                  <a:prstClr val="black"/>
                </a:solidFill>
                <a:latin typeface="Arial" panose="020B0604020202020204" pitchFamily="34" charset="0"/>
                <a:cs typeface="Arial" panose="020B0604020202020204" pitchFamily="34" charset="0"/>
              </a:rPr>
              <a:t>: projecten Extra handen in de nacht en Vervoersplan zijn gestart en lopen volgens plan.</a:t>
            </a:r>
          </a:p>
          <a:p>
            <a:pPr marL="0" indent="0">
              <a:buFont typeface="Arial" charset="0"/>
              <a:buNone/>
            </a:pPr>
            <a:r>
              <a:rPr lang="nl-NL" sz="1050" dirty="0" smtClean="0">
                <a:solidFill>
                  <a:prstClr val="black"/>
                </a:solidFill>
              </a:rPr>
              <a:t>b </a:t>
            </a:r>
            <a:r>
              <a:rPr lang="nl-NL" sz="1050" dirty="0">
                <a:solidFill>
                  <a:prstClr val="black"/>
                </a:solidFill>
              </a:rPr>
              <a:t>Risico’s: geen</a:t>
            </a:r>
          </a:p>
          <a:p>
            <a:pPr marL="0" indent="-134618">
              <a:buFont typeface="Arial" charset="0"/>
              <a:buNone/>
            </a:pPr>
            <a:r>
              <a:rPr lang="nl-NL" sz="1050" dirty="0">
                <a:solidFill>
                  <a:prstClr val="black"/>
                </a:solidFill>
              </a:rPr>
              <a:t>c Nieuwe ontwikkelingen</a:t>
            </a:r>
            <a:r>
              <a:rPr lang="nl-NL" sz="1050" i="1" dirty="0">
                <a:solidFill>
                  <a:prstClr val="black"/>
                </a:solidFill>
              </a:rPr>
              <a:t> </a:t>
            </a:r>
          </a:p>
          <a:p>
            <a:pPr marL="506732" lvl="1" indent="-171450">
              <a:buFont typeface="Arial" panose="020B0604020202020204" pitchFamily="34" charset="0"/>
              <a:buChar char="•"/>
            </a:pPr>
            <a:r>
              <a:rPr lang="nl-NL" sz="1050" b="1" dirty="0">
                <a:solidFill>
                  <a:prstClr val="black"/>
                </a:solidFill>
                <a:latin typeface="Arial" panose="020B0604020202020204" pitchFamily="34" charset="0"/>
                <a:cs typeface="Arial" panose="020B0604020202020204" pitchFamily="34" charset="0"/>
              </a:rPr>
              <a:t>Grootschalige Geneeskundige Bijstand </a:t>
            </a:r>
            <a:r>
              <a:rPr lang="nl-NL" sz="1050" dirty="0">
                <a:solidFill>
                  <a:prstClr val="black"/>
                </a:solidFill>
                <a:latin typeface="Arial" panose="020B0604020202020204" pitchFamily="34" charset="0"/>
                <a:cs typeface="Arial" panose="020B0604020202020204" pitchFamily="34" charset="0"/>
              </a:rPr>
              <a:t>(GGB) </a:t>
            </a:r>
            <a:r>
              <a:rPr lang="nl-NL" sz="1050" dirty="0" smtClean="0">
                <a:solidFill>
                  <a:prstClr val="black"/>
                </a:solidFill>
                <a:latin typeface="Arial" panose="020B0604020202020204" pitchFamily="34" charset="0"/>
                <a:cs typeface="Arial" panose="020B0604020202020204" pitchFamily="34" charset="0"/>
              </a:rPr>
              <a:t>nieuwe </a:t>
            </a:r>
            <a:r>
              <a:rPr lang="nl-NL" sz="1050" dirty="0">
                <a:solidFill>
                  <a:prstClr val="black"/>
                </a:solidFill>
                <a:latin typeface="Arial" panose="020B0604020202020204" pitchFamily="34" charset="0"/>
                <a:cs typeface="Arial" panose="020B0604020202020204" pitchFamily="34" charset="0"/>
              </a:rPr>
              <a:t>methodiek voor </a:t>
            </a:r>
            <a:r>
              <a:rPr lang="nl-NL" sz="1050" dirty="0" smtClean="0">
                <a:solidFill>
                  <a:prstClr val="black"/>
                </a:solidFill>
                <a:latin typeface="Arial" panose="020B0604020202020204" pitchFamily="34" charset="0"/>
                <a:cs typeface="Arial" panose="020B0604020202020204" pitchFamily="34" charset="0"/>
              </a:rPr>
              <a:t>per </a:t>
            </a:r>
            <a:r>
              <a:rPr lang="nl-NL" sz="1050" dirty="0">
                <a:solidFill>
                  <a:prstClr val="black"/>
                </a:solidFill>
                <a:latin typeface="Arial" panose="020B0604020202020204" pitchFamily="34" charset="0"/>
                <a:cs typeface="Arial" panose="020B0604020202020204" pitchFamily="34" charset="0"/>
              </a:rPr>
              <a:t>1 januari </a:t>
            </a:r>
            <a:r>
              <a:rPr lang="nl-NL" sz="1050" dirty="0" smtClean="0">
                <a:solidFill>
                  <a:prstClr val="black"/>
                </a:solidFill>
                <a:latin typeface="Arial" panose="020B0604020202020204" pitchFamily="34" charset="0"/>
                <a:cs typeface="Arial" panose="020B0604020202020204" pitchFamily="34" charset="0"/>
              </a:rPr>
              <a:t>2016 ingevoerd.</a:t>
            </a:r>
            <a:endParaRPr lang="nl-NL" sz="1050" b="1" u="sng" dirty="0">
              <a:solidFill>
                <a:prstClr val="black"/>
              </a:solidFill>
              <a:latin typeface="Arial" panose="020B0604020202020204" pitchFamily="34" charset="0"/>
              <a:cs typeface="Arial" panose="020B0604020202020204" pitchFamily="34" charset="0"/>
            </a:endParaRPr>
          </a:p>
          <a:p>
            <a:pPr marL="0" indent="-134618">
              <a:buFont typeface="Arial" charset="0"/>
              <a:buNone/>
            </a:pPr>
            <a:endParaRPr lang="nl-NL" sz="1100" dirty="0" smtClean="0">
              <a:solidFill>
                <a:prstClr val="black"/>
              </a:solidFill>
            </a:endParaRPr>
          </a:p>
          <a:p>
            <a:pPr marL="0" indent="0">
              <a:buFont typeface="Arial" charset="0"/>
              <a:buNone/>
            </a:pPr>
            <a:r>
              <a:rPr lang="nl-NL" sz="1200" b="1" dirty="0" smtClean="0">
                <a:solidFill>
                  <a:prstClr val="black"/>
                </a:solidFill>
              </a:rPr>
              <a:t>Stand van zaken prestatieindicatoren programmabegroting</a:t>
            </a:r>
          </a:p>
          <a:p>
            <a:pPr marL="342900" indent="-342900">
              <a:buFont typeface="+mj-lt"/>
              <a:buAutoNum type="arabicPeriod"/>
            </a:pPr>
            <a:endParaRPr lang="nl-NL" sz="1200" dirty="0" smtClean="0">
              <a:solidFill>
                <a:prstClr val="black"/>
              </a:solidFill>
            </a:endParaRPr>
          </a:p>
          <a:p>
            <a:pPr marL="0" indent="0">
              <a:buFont typeface="Arial" charset="0"/>
              <a:buNone/>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342900" indent="-342900">
              <a:buFont typeface="+mj-lt"/>
              <a:buAutoNum type="arabicPeriod"/>
            </a:pPr>
            <a:endParaRPr lang="nl-NL" sz="1200" dirty="0" smtClean="0">
              <a:solidFill>
                <a:prstClr val="black"/>
              </a:solidFill>
            </a:endParaRPr>
          </a:p>
          <a:p>
            <a:pPr marL="0" indent="0">
              <a:buFont typeface="Arial" charset="0"/>
              <a:buNone/>
            </a:pPr>
            <a:endParaRPr lang="nl-NL" sz="1200" b="1" dirty="0" smtClean="0">
              <a:solidFill>
                <a:prstClr val="black"/>
              </a:solidFill>
            </a:endParaRPr>
          </a:p>
          <a:p>
            <a:pPr marL="0" indent="0">
              <a:buFont typeface="Arial" charset="0"/>
              <a:buNone/>
            </a:pPr>
            <a:endParaRPr lang="nl-NL" sz="1200" b="1" dirty="0" smtClean="0">
              <a:solidFill>
                <a:prstClr val="black"/>
              </a:solidFill>
            </a:endParaRPr>
          </a:p>
          <a:p>
            <a:pPr marL="0" indent="0">
              <a:buFont typeface="Arial" charset="0"/>
              <a:buNone/>
            </a:pPr>
            <a:endParaRPr lang="nl-NL" sz="1200" b="1" dirty="0" smtClean="0">
              <a:solidFill>
                <a:prstClr val="black"/>
              </a:solidFill>
            </a:endParaRPr>
          </a:p>
          <a:p>
            <a:pPr marL="0" indent="0">
              <a:buFont typeface="Arial" charset="0"/>
              <a:buNone/>
            </a:pPr>
            <a:endParaRPr lang="nl-NL" sz="1200" b="1" dirty="0" smtClean="0">
              <a:solidFill>
                <a:prstClr val="black"/>
              </a:solidFill>
            </a:endParaRPr>
          </a:p>
          <a:p>
            <a:pPr marL="0" indent="0">
              <a:buFont typeface="Arial" charset="0"/>
              <a:buNone/>
            </a:pPr>
            <a:endParaRPr lang="nl-NL" sz="12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smtClean="0">
              <a:solidFill>
                <a:prstClr val="black"/>
              </a:solidFill>
            </a:endParaRPr>
          </a:p>
          <a:p>
            <a:pPr marL="342900" indent="-342900">
              <a:buFont typeface="+mj-lt"/>
              <a:buAutoNum type="arabicPeriod"/>
            </a:pPr>
            <a:endParaRPr lang="en-US" sz="18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smtClean="0">
              <a:solidFill>
                <a:prstClr val="black"/>
              </a:solidFill>
            </a:endParaRPr>
          </a:p>
          <a:p>
            <a:pPr marL="0" indent="0">
              <a:buFont typeface="Arial" charset="0"/>
              <a:buNone/>
            </a:pPr>
            <a:endParaRPr lang="nl-NL" sz="1800" dirty="0">
              <a:solidFill>
                <a:prstClr val="black"/>
              </a:solidFill>
            </a:endParaRPr>
          </a:p>
        </p:txBody>
      </p:sp>
      <p:graphicFrame>
        <p:nvGraphicFramePr>
          <p:cNvPr id="9" name="Tabel 8"/>
          <p:cNvGraphicFramePr>
            <a:graphicFrameLocks noGrp="1"/>
          </p:cNvGraphicFramePr>
          <p:nvPr>
            <p:extLst>
              <p:ext uri="{D42A27DB-BD31-4B8C-83A1-F6EECF244321}">
                <p14:modId xmlns:p14="http://schemas.microsoft.com/office/powerpoint/2010/main" val="2390410782"/>
              </p:ext>
            </p:extLst>
          </p:nvPr>
        </p:nvGraphicFramePr>
        <p:xfrm>
          <a:off x="646223" y="4012704"/>
          <a:ext cx="12025336" cy="4547484"/>
        </p:xfrm>
        <a:graphic>
          <a:graphicData uri="http://schemas.openxmlformats.org/drawingml/2006/table">
            <a:tbl>
              <a:tblPr firstRow="1" firstCol="1" lastRow="1" lastCol="1" bandRow="1" bandCol="1"/>
              <a:tblGrid>
                <a:gridCol w="2597352"/>
                <a:gridCol w="715016"/>
                <a:gridCol w="1008112"/>
                <a:gridCol w="7704856"/>
              </a:tblGrid>
              <a:tr h="360040">
                <a:tc>
                  <a:txBody>
                    <a:bodyPr/>
                    <a:lstStyle/>
                    <a:p>
                      <a:pPr algn="l">
                        <a:lnSpc>
                          <a:spcPct val="105000"/>
                        </a:lnSpc>
                        <a:spcAft>
                          <a:spcPts val="0"/>
                        </a:spcAft>
                      </a:pPr>
                      <a:r>
                        <a:rPr lang="nl-NL" sz="1000" b="1" dirty="0">
                          <a:effectLst/>
                          <a:latin typeface="Arial"/>
                          <a:ea typeface="Calibri"/>
                          <a:cs typeface="Times New Roman"/>
                        </a:rPr>
                        <a:t>Indicator</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ct val="105000"/>
                        </a:lnSpc>
                        <a:spcAft>
                          <a:spcPts val="0"/>
                        </a:spcAft>
                      </a:pPr>
                      <a:r>
                        <a:rPr lang="nl-NL" sz="1000" b="1" dirty="0">
                          <a:effectLst/>
                          <a:latin typeface="Arial"/>
                          <a:ea typeface="Calibri"/>
                          <a:cs typeface="Times New Roman"/>
                        </a:rPr>
                        <a:t>Nr.</a:t>
                      </a:r>
                      <a:endParaRPr lang="en-US" sz="1000" dirty="0">
                        <a:effectLst/>
                        <a:latin typeface="Arial"/>
                        <a:ea typeface="Calibri"/>
                        <a:cs typeface="Times New Roman"/>
                      </a:endParaRPr>
                    </a:p>
                    <a:p>
                      <a:pPr algn="ctr">
                        <a:lnSpc>
                          <a:spcPct val="105000"/>
                        </a:lnSpc>
                        <a:spcAft>
                          <a:spcPts val="0"/>
                        </a:spcAft>
                      </a:pPr>
                      <a:r>
                        <a:rPr lang="nl-NL" sz="1000" b="1" dirty="0">
                          <a:effectLst/>
                          <a:latin typeface="Arial"/>
                          <a:ea typeface="Calibri"/>
                          <a:cs typeface="Times New Roman"/>
                        </a:rPr>
                        <a:t>activiteit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ctr">
                        <a:lnSpc>
                          <a:spcPct val="105000"/>
                        </a:lnSpc>
                        <a:spcAft>
                          <a:spcPts val="0"/>
                        </a:spcAft>
                      </a:pPr>
                      <a:r>
                        <a:rPr lang="nl-NL" sz="1000" b="1" dirty="0">
                          <a:effectLst/>
                          <a:latin typeface="Arial"/>
                          <a:ea typeface="Calibri"/>
                          <a:cs typeface="Times New Roman"/>
                        </a:rPr>
                        <a:t>Ambitieniveau</a:t>
                      </a:r>
                      <a:endParaRPr lang="en-US" sz="1000" dirty="0">
                        <a:effectLst/>
                        <a:latin typeface="Arial"/>
                        <a:ea typeface="Calibri"/>
                        <a:cs typeface="Times New Roman"/>
                      </a:endParaRPr>
                    </a:p>
                    <a:p>
                      <a:pPr algn="ctr">
                        <a:lnSpc>
                          <a:spcPct val="105000"/>
                        </a:lnSpc>
                        <a:spcAft>
                          <a:spcPts val="0"/>
                        </a:spcAft>
                      </a:pPr>
                      <a:r>
                        <a:rPr lang="nl-NL" sz="1000" b="1" dirty="0">
                          <a:effectLst/>
                          <a:latin typeface="Arial"/>
                          <a:ea typeface="Calibri"/>
                          <a:cs typeface="Times New Roman"/>
                        </a:rPr>
                        <a:t>(2015)</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algn="l">
                        <a:lnSpc>
                          <a:spcPct val="105000"/>
                        </a:lnSpc>
                        <a:spcAft>
                          <a:spcPts val="0"/>
                        </a:spcAft>
                      </a:pPr>
                      <a:r>
                        <a:rPr lang="nl-NL" sz="1000" b="1" dirty="0">
                          <a:effectLst/>
                          <a:latin typeface="Arial"/>
                          <a:ea typeface="Calibri"/>
                          <a:cs typeface="Times New Roman"/>
                        </a:rPr>
                        <a:t>Voortgang 2015</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0">
                <a:tc>
                  <a:txBody>
                    <a:bodyPr/>
                    <a:lstStyle/>
                    <a:p>
                      <a:pPr marR="257175" algn="l">
                        <a:lnSpc>
                          <a:spcPct val="106000"/>
                        </a:lnSpc>
                        <a:spcBef>
                          <a:spcPts val="5"/>
                        </a:spcBef>
                        <a:spcAft>
                          <a:spcPts val="0"/>
                        </a:spcAft>
                      </a:pPr>
                      <a:r>
                        <a:rPr lang="nl-NL" sz="1000" dirty="0">
                          <a:effectLst/>
                          <a:latin typeface="Arial"/>
                          <a:ea typeface="Arial"/>
                          <a:cs typeface="Arial"/>
                        </a:rPr>
                        <a:t>A</a:t>
                      </a:r>
                      <a:r>
                        <a:rPr lang="nl-NL" sz="1000" spc="5" dirty="0">
                          <a:effectLst/>
                          <a:latin typeface="Arial"/>
                          <a:ea typeface="Arial"/>
                          <a:cs typeface="Arial"/>
                        </a:rPr>
                        <a:t>d</a:t>
                      </a:r>
                      <a:r>
                        <a:rPr lang="nl-NL" sz="1000" spc="-5" dirty="0">
                          <a:effectLst/>
                          <a:latin typeface="Arial"/>
                          <a:ea typeface="Arial"/>
                          <a:cs typeface="Arial"/>
                        </a:rPr>
                        <a:t>v</a:t>
                      </a:r>
                      <a:r>
                        <a:rPr lang="nl-NL" sz="1000" spc="5" dirty="0">
                          <a:effectLst/>
                          <a:latin typeface="Arial"/>
                          <a:ea typeface="Arial"/>
                          <a:cs typeface="Arial"/>
                        </a:rPr>
                        <a:t>ise</a:t>
                      </a:r>
                      <a:r>
                        <a:rPr lang="nl-NL" sz="1000" dirty="0">
                          <a:effectLst/>
                          <a:latin typeface="Arial"/>
                          <a:ea typeface="Arial"/>
                          <a:cs typeface="Arial"/>
                        </a:rPr>
                        <a:t>r</a:t>
                      </a:r>
                      <a:r>
                        <a:rPr lang="nl-NL" sz="1000" spc="-5" dirty="0">
                          <a:effectLst/>
                          <a:latin typeface="Arial"/>
                          <a:ea typeface="Arial"/>
                          <a:cs typeface="Arial"/>
                        </a:rPr>
                        <a:t>i</a:t>
                      </a:r>
                      <a:r>
                        <a:rPr lang="nl-NL" sz="1000" spc="5" dirty="0">
                          <a:effectLst/>
                          <a:latin typeface="Arial"/>
                          <a:ea typeface="Arial"/>
                          <a:cs typeface="Arial"/>
                        </a:rPr>
                        <a:t>n</a:t>
                      </a:r>
                      <a:r>
                        <a:rPr lang="nl-NL" sz="1000" dirty="0">
                          <a:effectLst/>
                          <a:latin typeface="Arial"/>
                          <a:ea typeface="Arial"/>
                          <a:cs typeface="Arial"/>
                        </a:rPr>
                        <a:t>g</a:t>
                      </a:r>
                      <a:r>
                        <a:rPr lang="nl-NL" sz="1000" spc="5" dirty="0">
                          <a:effectLst/>
                          <a:latin typeface="Arial"/>
                          <a:ea typeface="Arial"/>
                          <a:cs typeface="Arial"/>
                        </a:rPr>
                        <a:t> </a:t>
                      </a:r>
                      <a:r>
                        <a:rPr lang="nl-NL" sz="1000" spc="-5" dirty="0">
                          <a:effectLst/>
                          <a:latin typeface="Arial"/>
                          <a:ea typeface="Arial"/>
                          <a:cs typeface="Arial"/>
                        </a:rPr>
                        <a:t>G</a:t>
                      </a:r>
                      <a:r>
                        <a:rPr lang="nl-NL" sz="1000" dirty="0">
                          <a:effectLst/>
                          <a:latin typeface="Arial"/>
                          <a:ea typeface="Arial"/>
                          <a:cs typeface="Arial"/>
                        </a:rPr>
                        <a:t>H</a:t>
                      </a:r>
                      <a:r>
                        <a:rPr lang="nl-NL" sz="1000" spc="-5" dirty="0">
                          <a:effectLst/>
                          <a:latin typeface="Arial"/>
                          <a:ea typeface="Arial"/>
                          <a:cs typeface="Arial"/>
                        </a:rPr>
                        <a:t>O</a:t>
                      </a:r>
                      <a:r>
                        <a:rPr lang="nl-NL" sz="1000" dirty="0">
                          <a:effectLst/>
                          <a:latin typeface="Arial"/>
                          <a:ea typeface="Arial"/>
                          <a:cs typeface="Arial"/>
                        </a:rPr>
                        <a:t>R </a:t>
                      </a:r>
                      <a:r>
                        <a:rPr lang="nl-NL" sz="1000" spc="5" dirty="0">
                          <a:effectLst/>
                          <a:latin typeface="Arial"/>
                          <a:ea typeface="Arial"/>
                          <a:cs typeface="Arial"/>
                        </a:rPr>
                        <a:t>bi</a:t>
                      </a:r>
                      <a:r>
                        <a:rPr lang="nl-NL" sz="1000" dirty="0">
                          <a:effectLst/>
                          <a:latin typeface="Arial"/>
                          <a:ea typeface="Arial"/>
                          <a:cs typeface="Arial"/>
                        </a:rPr>
                        <a:t>j</a:t>
                      </a:r>
                      <a:r>
                        <a:rPr lang="nl-NL" sz="1000" spc="5" dirty="0">
                          <a:effectLst/>
                          <a:latin typeface="Arial"/>
                          <a:ea typeface="Arial"/>
                          <a:cs typeface="Arial"/>
                        </a:rPr>
                        <a:t> </a:t>
                      </a:r>
                      <a:r>
                        <a:rPr lang="nl-NL" sz="1000" spc="10" dirty="0">
                          <a:effectLst/>
                          <a:latin typeface="Arial"/>
                          <a:ea typeface="Arial"/>
                          <a:cs typeface="Arial"/>
                        </a:rPr>
                        <a:t>C</a:t>
                      </a:r>
                      <a:r>
                        <a:rPr lang="nl-NL" sz="1000" dirty="0">
                          <a:effectLst/>
                          <a:latin typeface="Arial"/>
                          <a:ea typeface="Arial"/>
                          <a:cs typeface="Arial"/>
                        </a:rPr>
                        <a:t>- </a:t>
                      </a:r>
                      <a:r>
                        <a:rPr lang="nl-NL" sz="1000" spc="5" dirty="0" smtClean="0">
                          <a:effectLst/>
                          <a:latin typeface="Arial"/>
                          <a:ea typeface="Arial"/>
                          <a:cs typeface="Arial"/>
                        </a:rPr>
                        <a:t>e</a:t>
                      </a:r>
                      <a:r>
                        <a:rPr lang="nl-NL" sz="1000" spc="-5" dirty="0" smtClean="0">
                          <a:effectLst/>
                          <a:latin typeface="Arial"/>
                          <a:ea typeface="Arial"/>
                          <a:cs typeface="Arial"/>
                        </a:rPr>
                        <a:t>v</a:t>
                      </a:r>
                      <a:r>
                        <a:rPr lang="nl-NL" sz="1000" spc="5" dirty="0" smtClean="0">
                          <a:effectLst/>
                          <a:latin typeface="Arial"/>
                          <a:ea typeface="Arial"/>
                          <a:cs typeface="Arial"/>
                        </a:rPr>
                        <a:t>enem</a:t>
                      </a:r>
                      <a:r>
                        <a:rPr lang="nl-NL" sz="1000" spc="-10" dirty="0" smtClean="0">
                          <a:effectLst/>
                          <a:latin typeface="Arial"/>
                          <a:ea typeface="Arial"/>
                          <a:cs typeface="Arial"/>
                        </a:rPr>
                        <a:t>e</a:t>
                      </a:r>
                      <a:r>
                        <a:rPr lang="nl-NL" sz="1000" spc="5" dirty="0" smtClean="0">
                          <a:effectLst/>
                          <a:latin typeface="Arial"/>
                          <a:ea typeface="Arial"/>
                          <a:cs typeface="Arial"/>
                        </a:rPr>
                        <a:t>n</a:t>
                      </a:r>
                      <a:r>
                        <a:rPr lang="nl-NL" sz="1000" dirty="0" smtClean="0">
                          <a:effectLst/>
                          <a:latin typeface="Arial"/>
                          <a:ea typeface="Arial"/>
                          <a:cs typeface="Arial"/>
                        </a:rPr>
                        <a:t>t</a:t>
                      </a:r>
                      <a:r>
                        <a:rPr lang="nl-NL" sz="1000" spc="5" dirty="0" smtClean="0">
                          <a:effectLst/>
                          <a:latin typeface="Arial"/>
                          <a:ea typeface="Arial"/>
                          <a:cs typeface="Arial"/>
                        </a:rPr>
                        <a:t>e</a:t>
                      </a:r>
                      <a:r>
                        <a:rPr lang="nl-NL" sz="1000" dirty="0" smtClean="0">
                          <a:effectLst/>
                          <a:latin typeface="Arial"/>
                          <a:ea typeface="Arial"/>
                          <a:cs typeface="Arial"/>
                        </a:rPr>
                        <a:t>n</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Bef>
                          <a:spcPts val="5"/>
                        </a:spcBef>
                        <a:spcAft>
                          <a:spcPts val="0"/>
                        </a:spcAft>
                      </a:pPr>
                      <a:r>
                        <a:rPr lang="nl-NL" sz="1000" dirty="0">
                          <a:effectLst/>
                          <a:latin typeface="Arial"/>
                          <a:ea typeface="Arial"/>
                          <a:cs typeface="Arial"/>
                        </a:rPr>
                        <a:t>1</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Bef>
                          <a:spcPts val="5"/>
                        </a:spcBef>
                        <a:spcAft>
                          <a:spcPts val="0"/>
                        </a:spcAft>
                      </a:pPr>
                      <a:r>
                        <a:rPr lang="nl-NL" sz="1000" spc="5">
                          <a:effectLst/>
                          <a:latin typeface="Arial"/>
                          <a:ea typeface="Arial"/>
                          <a:cs typeface="Arial"/>
                        </a:rPr>
                        <a:t>100</a:t>
                      </a:r>
                      <a:r>
                        <a:rPr lang="nl-NL" sz="1000">
                          <a:effectLst/>
                          <a:latin typeface="Arial"/>
                          <a:ea typeface="Arial"/>
                          <a:cs typeface="Arial"/>
                        </a:rPr>
                        <a:t>%</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nl-NL" sz="1000" dirty="0" smtClean="0">
                          <a:effectLst/>
                          <a:latin typeface="Arial"/>
                          <a:ea typeface="Calibri"/>
                          <a:cs typeface="Times New Roman"/>
                        </a:rPr>
                        <a:t>Aantal C-evenementen is hoger dan in vorige jaren</a:t>
                      </a:r>
                      <a:r>
                        <a:rPr lang="nl-NL" sz="1000" dirty="0">
                          <a:effectLst/>
                          <a:latin typeface="Arial"/>
                          <a:ea typeface="Calibri"/>
                          <a:cs typeface="Times New Roman"/>
                        </a:rPr>
                        <a:t> </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211455" algn="l">
                        <a:lnSpc>
                          <a:spcPct val="106000"/>
                        </a:lnSpc>
                        <a:spcAft>
                          <a:spcPts val="0"/>
                        </a:spcAft>
                      </a:pPr>
                      <a:r>
                        <a:rPr lang="nl-NL" sz="1000" spc="-5" dirty="0">
                          <a:effectLst/>
                          <a:latin typeface="Arial"/>
                          <a:ea typeface="Arial"/>
                          <a:cs typeface="Arial"/>
                        </a:rPr>
                        <a:t>G</a:t>
                      </a:r>
                      <a:r>
                        <a:rPr lang="nl-NL" sz="1000" dirty="0">
                          <a:effectLst/>
                          <a:latin typeface="Arial"/>
                          <a:ea typeface="Arial"/>
                          <a:cs typeface="Arial"/>
                        </a:rPr>
                        <a:t>H</a:t>
                      </a:r>
                      <a:r>
                        <a:rPr lang="nl-NL" sz="1000" spc="-5" dirty="0">
                          <a:effectLst/>
                          <a:latin typeface="Arial"/>
                          <a:ea typeface="Arial"/>
                          <a:cs typeface="Arial"/>
                        </a:rPr>
                        <a:t>O</a:t>
                      </a:r>
                      <a:r>
                        <a:rPr lang="nl-NL" sz="1000" dirty="0">
                          <a:effectLst/>
                          <a:latin typeface="Arial"/>
                          <a:ea typeface="Arial"/>
                          <a:cs typeface="Arial"/>
                        </a:rPr>
                        <a:t>R </a:t>
                      </a:r>
                      <a:r>
                        <a:rPr lang="nl-NL" sz="1000" spc="5" dirty="0">
                          <a:effectLst/>
                          <a:latin typeface="Arial"/>
                          <a:ea typeface="Arial"/>
                          <a:cs typeface="Arial"/>
                        </a:rPr>
                        <a:t>sleu</a:t>
                      </a:r>
                      <a:r>
                        <a:rPr lang="nl-NL" sz="1000" dirty="0">
                          <a:effectLst/>
                          <a:latin typeface="Arial"/>
                          <a:ea typeface="Arial"/>
                          <a:cs typeface="Arial"/>
                        </a:rPr>
                        <a:t>t</a:t>
                      </a:r>
                      <a:r>
                        <a:rPr lang="nl-NL" sz="1000" spc="5" dirty="0">
                          <a:effectLst/>
                          <a:latin typeface="Arial"/>
                          <a:ea typeface="Arial"/>
                          <a:cs typeface="Arial"/>
                        </a:rPr>
                        <a:t>el</a:t>
                      </a:r>
                      <a:r>
                        <a:rPr lang="nl-NL" sz="1000" spc="-10" dirty="0">
                          <a:effectLst/>
                          <a:latin typeface="Arial"/>
                          <a:ea typeface="Arial"/>
                          <a:cs typeface="Arial"/>
                        </a:rPr>
                        <a:t>f</a:t>
                      </a:r>
                      <a:r>
                        <a:rPr lang="nl-NL" sz="1000" spc="5" dirty="0">
                          <a:effectLst/>
                          <a:latin typeface="Arial"/>
                          <a:ea typeface="Arial"/>
                          <a:cs typeface="Arial"/>
                        </a:rPr>
                        <a:t>u</a:t>
                      </a:r>
                      <a:r>
                        <a:rPr lang="nl-NL" sz="1000" spc="-10" dirty="0">
                          <a:effectLst/>
                          <a:latin typeface="Arial"/>
                          <a:ea typeface="Arial"/>
                          <a:cs typeface="Arial"/>
                        </a:rPr>
                        <a:t>n</a:t>
                      </a:r>
                      <a:r>
                        <a:rPr lang="nl-NL" sz="1000" spc="5" dirty="0">
                          <a:effectLst/>
                          <a:latin typeface="Arial"/>
                          <a:ea typeface="Arial"/>
                          <a:cs typeface="Arial"/>
                        </a:rPr>
                        <a:t>c</a:t>
                      </a:r>
                      <a:r>
                        <a:rPr lang="nl-NL" sz="1000" dirty="0">
                          <a:effectLst/>
                          <a:latin typeface="Arial"/>
                          <a:ea typeface="Arial"/>
                          <a:cs typeface="Arial"/>
                        </a:rPr>
                        <a:t>t</a:t>
                      </a:r>
                      <a:r>
                        <a:rPr lang="nl-NL" sz="1000" spc="5" dirty="0">
                          <a:effectLst/>
                          <a:latin typeface="Arial"/>
                          <a:ea typeface="Arial"/>
                          <a:cs typeface="Arial"/>
                        </a:rPr>
                        <a:t>i</a:t>
                      </a:r>
                      <a:r>
                        <a:rPr lang="nl-NL" sz="1000" spc="-10" dirty="0">
                          <a:effectLst/>
                          <a:latin typeface="Arial"/>
                          <a:ea typeface="Arial"/>
                          <a:cs typeface="Arial"/>
                        </a:rPr>
                        <a:t>e</a:t>
                      </a:r>
                      <a:r>
                        <a:rPr lang="nl-NL" sz="1000" dirty="0">
                          <a:effectLst/>
                          <a:latin typeface="Arial"/>
                          <a:ea typeface="Arial"/>
                          <a:cs typeface="Arial"/>
                        </a:rPr>
                        <a:t>s</a:t>
                      </a:r>
                      <a:r>
                        <a:rPr lang="nl-NL" sz="1000" spc="5" dirty="0">
                          <a:effectLst/>
                          <a:latin typeface="Arial"/>
                          <a:ea typeface="Arial"/>
                          <a:cs typeface="Arial"/>
                        </a:rPr>
                        <a:t> </a:t>
                      </a:r>
                      <a:r>
                        <a:rPr lang="nl-NL" sz="1000" spc="-5" dirty="0">
                          <a:effectLst/>
                          <a:latin typeface="Arial"/>
                          <a:ea typeface="Arial"/>
                          <a:cs typeface="Arial"/>
                        </a:rPr>
                        <a:t>z</a:t>
                      </a:r>
                      <a:r>
                        <a:rPr lang="nl-NL" sz="1000" spc="5" dirty="0">
                          <a:effectLst/>
                          <a:latin typeface="Arial"/>
                          <a:ea typeface="Arial"/>
                          <a:cs typeface="Arial"/>
                        </a:rPr>
                        <a:t>ij</a:t>
                      </a:r>
                      <a:r>
                        <a:rPr lang="nl-NL" sz="1000" dirty="0">
                          <a:effectLst/>
                          <a:latin typeface="Arial"/>
                          <a:ea typeface="Arial"/>
                          <a:cs typeface="Arial"/>
                        </a:rPr>
                        <a:t>n </a:t>
                      </a:r>
                      <a:r>
                        <a:rPr lang="nl-NL" sz="1000" spc="5" dirty="0" smtClean="0">
                          <a:effectLst/>
                          <a:latin typeface="Arial"/>
                          <a:ea typeface="Arial"/>
                          <a:cs typeface="Arial"/>
                        </a:rPr>
                        <a:t>bem</a:t>
                      </a:r>
                      <a:r>
                        <a:rPr lang="nl-NL" sz="1000" spc="-10" dirty="0" smtClean="0">
                          <a:effectLst/>
                          <a:latin typeface="Arial"/>
                          <a:ea typeface="Arial"/>
                          <a:cs typeface="Arial"/>
                        </a:rPr>
                        <a:t>e</a:t>
                      </a:r>
                      <a:r>
                        <a:rPr lang="nl-NL" sz="1000" spc="5" dirty="0" smtClean="0">
                          <a:effectLst/>
                          <a:latin typeface="Arial"/>
                          <a:ea typeface="Arial"/>
                          <a:cs typeface="Arial"/>
                        </a:rPr>
                        <a:t>ns</a:t>
                      </a:r>
                      <a:r>
                        <a:rPr lang="nl-NL" sz="1000" dirty="0" smtClean="0">
                          <a:effectLst/>
                          <a:latin typeface="Arial"/>
                          <a:ea typeface="Arial"/>
                          <a:cs typeface="Arial"/>
                        </a:rPr>
                        <a:t>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Aft>
                          <a:spcPts val="0"/>
                        </a:spcAft>
                      </a:pPr>
                      <a:r>
                        <a:rPr lang="nl-NL" sz="1000">
                          <a:effectLst/>
                          <a:latin typeface="Arial"/>
                          <a:ea typeface="Arial"/>
                          <a:cs typeface="Arial"/>
                        </a:rPr>
                        <a:t>2</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Aft>
                          <a:spcPts val="0"/>
                        </a:spcAft>
                      </a:pPr>
                      <a:r>
                        <a:rPr lang="nl-NL" sz="1000" spc="5" dirty="0">
                          <a:effectLst/>
                          <a:latin typeface="Arial"/>
                          <a:ea typeface="Arial"/>
                          <a:cs typeface="Arial"/>
                        </a:rPr>
                        <a:t>100</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nl-NL" sz="1000" dirty="0" smtClean="0">
                          <a:effectLst/>
                          <a:latin typeface="Arial"/>
                          <a:ea typeface="Calibri"/>
                          <a:cs typeface="Times New Roman"/>
                        </a:rPr>
                        <a:t>In 2015 zal nadere aanpassing</a:t>
                      </a:r>
                      <a:r>
                        <a:rPr lang="nl-NL" sz="1000" baseline="0" dirty="0" smtClean="0">
                          <a:effectLst/>
                          <a:latin typeface="Arial"/>
                          <a:ea typeface="Calibri"/>
                          <a:cs typeface="Times New Roman"/>
                        </a:rPr>
                        <a:t> van de repressieve functies plaatsvinden om te voldoen aan het landelijke model en de resultaten van de doorontwikkeling crisisorganisaties. </a:t>
                      </a:r>
                      <a:endParaRPr lang="nl-NL" sz="1000" dirty="0" smtClean="0">
                        <a:effectLst/>
                        <a:latin typeface="Arial"/>
                        <a:ea typeface="Calibri"/>
                        <a:cs typeface="Times New Roman"/>
                      </a:endParaRPr>
                    </a:p>
                    <a:p>
                      <a:pPr algn="l">
                        <a:lnSpc>
                          <a:spcPct val="105000"/>
                        </a:lnSpc>
                        <a:spcAft>
                          <a:spcPts val="0"/>
                        </a:spcAft>
                      </a:pP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224652">
                <a:tc>
                  <a:txBody>
                    <a:bodyPr/>
                    <a:lstStyle/>
                    <a:p>
                      <a:pPr marR="90170" algn="l">
                        <a:lnSpc>
                          <a:spcPct val="105000"/>
                        </a:lnSpc>
                        <a:spcBef>
                          <a:spcPts val="15"/>
                        </a:spcBef>
                        <a:spcAft>
                          <a:spcPts val="0"/>
                        </a:spcAft>
                      </a:pPr>
                      <a:r>
                        <a:rPr lang="nl-NL" sz="1000" spc="5" dirty="0">
                          <a:effectLst/>
                          <a:latin typeface="Arial"/>
                          <a:ea typeface="Arial"/>
                          <a:cs typeface="Arial"/>
                        </a:rPr>
                        <a:t>9</a:t>
                      </a:r>
                      <a:r>
                        <a:rPr lang="nl-NL" sz="1000" dirty="0">
                          <a:effectLst/>
                          <a:latin typeface="Arial"/>
                          <a:ea typeface="Arial"/>
                          <a:cs typeface="Arial"/>
                        </a:rPr>
                        <a:t>0</a:t>
                      </a:r>
                      <a:r>
                        <a:rPr lang="nl-NL" sz="1000" spc="5" dirty="0">
                          <a:effectLst/>
                          <a:latin typeface="Arial"/>
                          <a:ea typeface="Arial"/>
                          <a:cs typeface="Arial"/>
                        </a:rPr>
                        <a:t> </a:t>
                      </a:r>
                      <a:r>
                        <a:rPr lang="nl-NL" sz="1000" dirty="0">
                          <a:effectLst/>
                          <a:latin typeface="Arial"/>
                          <a:ea typeface="Arial"/>
                          <a:cs typeface="Arial"/>
                        </a:rPr>
                        <a:t>%</a:t>
                      </a:r>
                      <a:r>
                        <a:rPr lang="nl-NL" sz="1000" spc="5" dirty="0">
                          <a:effectLst/>
                          <a:latin typeface="Arial"/>
                          <a:ea typeface="Arial"/>
                          <a:cs typeface="Arial"/>
                        </a:rPr>
                        <a:t> </a:t>
                      </a:r>
                      <a:r>
                        <a:rPr lang="nl-NL" sz="1000" spc="-5" dirty="0">
                          <a:effectLst/>
                          <a:latin typeface="Arial"/>
                          <a:ea typeface="Arial"/>
                          <a:cs typeface="Arial"/>
                        </a:rPr>
                        <a:t>v</a:t>
                      </a:r>
                      <a:r>
                        <a:rPr lang="nl-NL" sz="1000" spc="5" dirty="0">
                          <a:effectLst/>
                          <a:latin typeface="Arial"/>
                          <a:ea typeface="Arial"/>
                          <a:cs typeface="Arial"/>
                        </a:rPr>
                        <a:t>o</a:t>
                      </a:r>
                      <a:r>
                        <a:rPr lang="nl-NL" sz="1000" spc="-5" dirty="0">
                          <a:effectLst/>
                          <a:latin typeface="Arial"/>
                          <a:ea typeface="Arial"/>
                          <a:cs typeface="Arial"/>
                        </a:rPr>
                        <a:t>l</a:t>
                      </a:r>
                      <a:r>
                        <a:rPr lang="nl-NL" sz="1000" spc="5" dirty="0">
                          <a:effectLst/>
                          <a:latin typeface="Arial"/>
                          <a:ea typeface="Arial"/>
                          <a:cs typeface="Arial"/>
                        </a:rPr>
                        <a:t>doe</a:t>
                      </a:r>
                      <a:r>
                        <a:rPr lang="nl-NL" sz="1000" dirty="0">
                          <a:effectLst/>
                          <a:latin typeface="Arial"/>
                          <a:ea typeface="Arial"/>
                          <a:cs typeface="Arial"/>
                        </a:rPr>
                        <a:t>t</a:t>
                      </a:r>
                      <a:r>
                        <a:rPr lang="nl-NL" sz="1000" spc="-10" dirty="0">
                          <a:effectLst/>
                          <a:latin typeface="Arial"/>
                          <a:ea typeface="Arial"/>
                          <a:cs typeface="Arial"/>
                        </a:rPr>
                        <a:t> </a:t>
                      </a:r>
                      <a:r>
                        <a:rPr lang="nl-NL" sz="1000" spc="5" dirty="0">
                          <a:effectLst/>
                          <a:latin typeface="Arial"/>
                          <a:ea typeface="Arial"/>
                          <a:cs typeface="Arial"/>
                        </a:rPr>
                        <a:t>aa</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d</a:t>
                      </a:r>
                      <a:r>
                        <a:rPr lang="nl-NL" sz="1000" dirty="0">
                          <a:effectLst/>
                          <a:latin typeface="Arial"/>
                          <a:ea typeface="Arial"/>
                          <a:cs typeface="Arial"/>
                        </a:rPr>
                        <a:t>e</a:t>
                      </a:r>
                      <a:r>
                        <a:rPr lang="nl-NL" sz="1000" spc="5" dirty="0">
                          <a:effectLst/>
                          <a:latin typeface="Arial"/>
                          <a:ea typeface="Arial"/>
                          <a:cs typeface="Arial"/>
                        </a:rPr>
                        <a:t> </a:t>
                      </a:r>
                      <a:r>
                        <a:rPr lang="nl-NL" sz="1000" dirty="0">
                          <a:effectLst/>
                          <a:latin typeface="Arial"/>
                          <a:ea typeface="Arial"/>
                          <a:cs typeface="Arial"/>
                        </a:rPr>
                        <a:t>w</a:t>
                      </a:r>
                      <a:r>
                        <a:rPr lang="nl-NL" sz="1000" spc="5" dirty="0">
                          <a:effectLst/>
                          <a:latin typeface="Arial"/>
                          <a:ea typeface="Arial"/>
                          <a:cs typeface="Arial"/>
                        </a:rPr>
                        <a:t>e</a:t>
                      </a:r>
                      <a:r>
                        <a:rPr lang="nl-NL" sz="1000" dirty="0">
                          <a:effectLst/>
                          <a:latin typeface="Arial"/>
                          <a:ea typeface="Arial"/>
                          <a:cs typeface="Arial"/>
                        </a:rPr>
                        <a:t>tt</a:t>
                      </a:r>
                      <a:r>
                        <a:rPr lang="nl-NL" sz="1000" spc="5" dirty="0">
                          <a:effectLst/>
                          <a:latin typeface="Arial"/>
                          <a:ea typeface="Arial"/>
                          <a:cs typeface="Arial"/>
                        </a:rPr>
                        <a:t>e</a:t>
                      </a:r>
                      <a:r>
                        <a:rPr lang="nl-NL" sz="1000" spc="-5" dirty="0">
                          <a:effectLst/>
                          <a:latin typeface="Arial"/>
                          <a:ea typeface="Arial"/>
                          <a:cs typeface="Arial"/>
                        </a:rPr>
                        <a:t>l</a:t>
                      </a:r>
                      <a:r>
                        <a:rPr lang="nl-NL" sz="1000" spc="5" dirty="0">
                          <a:effectLst/>
                          <a:latin typeface="Arial"/>
                          <a:ea typeface="Arial"/>
                          <a:cs typeface="Arial"/>
                        </a:rPr>
                        <a:t>ij</a:t>
                      </a:r>
                      <a:r>
                        <a:rPr lang="nl-NL" sz="1000" spc="-5" dirty="0">
                          <a:effectLst/>
                          <a:latin typeface="Arial"/>
                          <a:ea typeface="Arial"/>
                          <a:cs typeface="Arial"/>
                        </a:rPr>
                        <a:t>k</a:t>
                      </a:r>
                      <a:r>
                        <a:rPr lang="nl-NL" sz="1000" dirty="0">
                          <a:effectLst/>
                          <a:latin typeface="Arial"/>
                          <a:ea typeface="Arial"/>
                          <a:cs typeface="Arial"/>
                        </a:rPr>
                        <a:t>e </a:t>
                      </a:r>
                      <a:r>
                        <a:rPr lang="nl-NL" sz="1000" spc="5" dirty="0" smtClean="0">
                          <a:effectLst/>
                          <a:latin typeface="Arial"/>
                          <a:ea typeface="Arial"/>
                          <a:cs typeface="Arial"/>
                        </a:rPr>
                        <a:t>opk</a:t>
                      </a:r>
                      <a:r>
                        <a:rPr lang="nl-NL" sz="1000" spc="-10" dirty="0" smtClean="0">
                          <a:effectLst/>
                          <a:latin typeface="Arial"/>
                          <a:ea typeface="Arial"/>
                          <a:cs typeface="Arial"/>
                        </a:rPr>
                        <a:t>o</a:t>
                      </a:r>
                      <a:r>
                        <a:rPr lang="nl-NL" sz="1000" spc="5" dirty="0" smtClean="0">
                          <a:effectLst/>
                          <a:latin typeface="Arial"/>
                          <a:ea typeface="Arial"/>
                          <a:cs typeface="Arial"/>
                        </a:rPr>
                        <a:t>m</a:t>
                      </a:r>
                      <a:r>
                        <a:rPr lang="nl-NL" sz="1000" spc="-5" dirty="0" smtClean="0">
                          <a:effectLst/>
                          <a:latin typeface="Arial"/>
                          <a:ea typeface="Arial"/>
                          <a:cs typeface="Arial"/>
                        </a:rPr>
                        <a:t>s</a:t>
                      </a:r>
                      <a:r>
                        <a:rPr lang="nl-NL" sz="1000" dirty="0" smtClean="0">
                          <a:effectLst/>
                          <a:latin typeface="Arial"/>
                          <a:ea typeface="Arial"/>
                          <a:cs typeface="Arial"/>
                        </a:rPr>
                        <a:t>tt</a:t>
                      </a:r>
                      <a:r>
                        <a:rPr lang="nl-NL" sz="1000" spc="5" dirty="0" smtClean="0">
                          <a:effectLst/>
                          <a:latin typeface="Arial"/>
                          <a:ea typeface="Arial"/>
                          <a:cs typeface="Arial"/>
                        </a:rPr>
                        <a:t>i</a:t>
                      </a:r>
                      <a:r>
                        <a:rPr lang="nl-NL" sz="1000" spc="-5" dirty="0" smtClean="0">
                          <a:effectLst/>
                          <a:latin typeface="Arial"/>
                          <a:ea typeface="Arial"/>
                          <a:cs typeface="Arial"/>
                        </a:rPr>
                        <a:t>j</a:t>
                      </a:r>
                      <a:r>
                        <a:rPr lang="nl-NL" sz="1000" spc="5" dirty="0" smtClean="0">
                          <a:effectLst/>
                          <a:latin typeface="Arial"/>
                          <a:ea typeface="Arial"/>
                          <a:cs typeface="Arial"/>
                        </a:rPr>
                        <a:t>de</a:t>
                      </a:r>
                      <a:r>
                        <a:rPr lang="nl-NL" sz="1000" dirty="0" smtClean="0">
                          <a:effectLst/>
                          <a:latin typeface="Arial"/>
                          <a:ea typeface="Arial"/>
                          <a:cs typeface="Arial"/>
                        </a:rPr>
                        <a:t>n</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Bef>
                          <a:spcPts val="15"/>
                        </a:spcBef>
                        <a:spcAft>
                          <a:spcPts val="0"/>
                        </a:spcAft>
                      </a:pPr>
                      <a:r>
                        <a:rPr lang="nl-NL" sz="1000">
                          <a:effectLst/>
                          <a:latin typeface="Arial"/>
                          <a:ea typeface="Arial"/>
                          <a:cs typeface="Arial"/>
                        </a:rPr>
                        <a:t>2</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42900" algn="l">
                        <a:lnSpc>
                          <a:spcPct val="105000"/>
                        </a:lnSpc>
                        <a:spcBef>
                          <a:spcPts val="15"/>
                        </a:spcBef>
                        <a:spcAft>
                          <a:spcPts val="0"/>
                        </a:spcAft>
                      </a:pPr>
                      <a:r>
                        <a:rPr lang="nl-NL" sz="1000" spc="5" dirty="0">
                          <a:effectLst/>
                          <a:latin typeface="Arial"/>
                          <a:ea typeface="Arial"/>
                          <a:cs typeface="Arial"/>
                        </a:rPr>
                        <a:t>90</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indent="0" algn="l" defTabSz="1300460" rtl="0" eaLnBrk="1" fontAlgn="auto" latinLnBrk="0" hangingPunct="1">
                        <a:lnSpc>
                          <a:spcPct val="105000"/>
                        </a:lnSpc>
                        <a:spcBef>
                          <a:spcPts val="0"/>
                        </a:spcBef>
                        <a:spcAft>
                          <a:spcPts val="0"/>
                        </a:spcAft>
                        <a:buClrTx/>
                        <a:buSzTx/>
                        <a:buFontTx/>
                        <a:buNone/>
                        <a:tabLst/>
                        <a:defRPr/>
                      </a:pPr>
                      <a:endParaRPr lang="en-US" sz="1000" dirty="0" smtClean="0">
                        <a:effectLst/>
                        <a:latin typeface="Arial"/>
                        <a:ea typeface="Calibri"/>
                        <a:cs typeface="Times New Roman"/>
                      </a:endParaRPr>
                    </a:p>
                    <a:p>
                      <a:pPr marL="0" marR="0" indent="0" algn="l" defTabSz="1300460" rtl="0" eaLnBrk="1" fontAlgn="auto" latinLnBrk="0" hangingPunct="1">
                        <a:lnSpc>
                          <a:spcPct val="105000"/>
                        </a:lnSpc>
                        <a:spcBef>
                          <a:spcPts val="0"/>
                        </a:spcBef>
                        <a:spcAft>
                          <a:spcPts val="0"/>
                        </a:spcAft>
                        <a:buClrTx/>
                        <a:buSzTx/>
                        <a:buFontTx/>
                        <a:buNone/>
                        <a:tabLst/>
                        <a:defRPr/>
                      </a:pP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110490" algn="l">
                        <a:lnSpc>
                          <a:spcPct val="105000"/>
                        </a:lnSpc>
                        <a:spcBef>
                          <a:spcPts val="15"/>
                        </a:spcBef>
                        <a:spcAft>
                          <a:spcPts val="0"/>
                        </a:spcAft>
                      </a:pPr>
                      <a:r>
                        <a:rPr lang="nl-NL" sz="1000" dirty="0">
                          <a:effectLst/>
                          <a:latin typeface="Arial"/>
                          <a:ea typeface="Arial"/>
                          <a:cs typeface="Arial"/>
                        </a:rPr>
                        <a:t>A</a:t>
                      </a:r>
                      <a:r>
                        <a:rPr lang="nl-NL" sz="1000" spc="5" dirty="0">
                          <a:effectLst/>
                          <a:latin typeface="Arial"/>
                          <a:ea typeface="Arial"/>
                          <a:cs typeface="Arial"/>
                        </a:rPr>
                        <a:t>ll</a:t>
                      </a:r>
                      <a:r>
                        <a:rPr lang="nl-NL" sz="1000" dirty="0">
                          <a:effectLst/>
                          <a:latin typeface="Arial"/>
                          <a:ea typeface="Arial"/>
                          <a:cs typeface="Arial"/>
                        </a:rPr>
                        <a:t>e</a:t>
                      </a:r>
                      <a:r>
                        <a:rPr lang="nl-NL" sz="1000" spc="-5" dirty="0">
                          <a:effectLst/>
                          <a:latin typeface="Arial"/>
                          <a:ea typeface="Arial"/>
                          <a:cs typeface="Arial"/>
                        </a:rPr>
                        <a:t> </a:t>
                      </a:r>
                      <a:r>
                        <a:rPr lang="nl-NL" sz="1000" spc="5" dirty="0">
                          <a:effectLst/>
                          <a:latin typeface="Arial"/>
                          <a:ea typeface="Arial"/>
                          <a:cs typeface="Arial"/>
                        </a:rPr>
                        <a:t>sle</a:t>
                      </a:r>
                      <a:r>
                        <a:rPr lang="nl-NL" sz="1000" spc="-10" dirty="0">
                          <a:effectLst/>
                          <a:latin typeface="Arial"/>
                          <a:ea typeface="Arial"/>
                          <a:cs typeface="Arial"/>
                        </a:rPr>
                        <a:t>u</a:t>
                      </a:r>
                      <a:r>
                        <a:rPr lang="nl-NL" sz="1000" dirty="0">
                          <a:effectLst/>
                          <a:latin typeface="Arial"/>
                          <a:ea typeface="Arial"/>
                          <a:cs typeface="Arial"/>
                        </a:rPr>
                        <a:t>t</a:t>
                      </a:r>
                      <a:r>
                        <a:rPr lang="nl-NL" sz="1000" spc="5" dirty="0">
                          <a:effectLst/>
                          <a:latin typeface="Arial"/>
                          <a:ea typeface="Arial"/>
                          <a:cs typeface="Arial"/>
                        </a:rPr>
                        <a:t>el</a:t>
                      </a:r>
                      <a:r>
                        <a:rPr lang="nl-NL" sz="1000" spc="-10" dirty="0">
                          <a:effectLst/>
                          <a:latin typeface="Arial"/>
                          <a:ea typeface="Arial"/>
                          <a:cs typeface="Arial"/>
                        </a:rPr>
                        <a:t>f</a:t>
                      </a:r>
                      <a:r>
                        <a:rPr lang="nl-NL" sz="1000" spc="5" dirty="0">
                          <a:effectLst/>
                          <a:latin typeface="Arial"/>
                          <a:ea typeface="Arial"/>
                          <a:cs typeface="Arial"/>
                        </a:rPr>
                        <a:t>u</a:t>
                      </a:r>
                      <a:r>
                        <a:rPr lang="nl-NL" sz="1000" spc="-10" dirty="0">
                          <a:effectLst/>
                          <a:latin typeface="Arial"/>
                          <a:ea typeface="Arial"/>
                          <a:cs typeface="Arial"/>
                        </a:rPr>
                        <a:t>n</a:t>
                      </a:r>
                      <a:r>
                        <a:rPr lang="nl-NL" sz="1000" spc="5" dirty="0">
                          <a:effectLst/>
                          <a:latin typeface="Arial"/>
                          <a:ea typeface="Arial"/>
                          <a:cs typeface="Arial"/>
                        </a:rPr>
                        <a:t>c</a:t>
                      </a:r>
                      <a:r>
                        <a:rPr lang="nl-NL" sz="1000" dirty="0">
                          <a:effectLst/>
                          <a:latin typeface="Arial"/>
                          <a:ea typeface="Arial"/>
                          <a:cs typeface="Arial"/>
                        </a:rPr>
                        <a:t>t</a:t>
                      </a:r>
                      <a:r>
                        <a:rPr lang="nl-NL" sz="1000" spc="5" dirty="0">
                          <a:effectLst/>
                          <a:latin typeface="Arial"/>
                          <a:ea typeface="Arial"/>
                          <a:cs typeface="Arial"/>
                        </a:rPr>
                        <a:t>i</a:t>
                      </a:r>
                      <a:r>
                        <a:rPr lang="nl-NL" sz="1000" spc="-10" dirty="0">
                          <a:effectLst/>
                          <a:latin typeface="Arial"/>
                          <a:ea typeface="Arial"/>
                          <a:cs typeface="Arial"/>
                        </a:rPr>
                        <a:t>o</a:t>
                      </a:r>
                      <a:r>
                        <a:rPr lang="nl-NL" sz="1000" spc="5" dirty="0">
                          <a:effectLst/>
                          <a:latin typeface="Arial"/>
                          <a:ea typeface="Arial"/>
                          <a:cs typeface="Arial"/>
                        </a:rPr>
                        <a:t>na</a:t>
                      </a:r>
                      <a:r>
                        <a:rPr lang="nl-NL" sz="1000" dirty="0">
                          <a:effectLst/>
                          <a:latin typeface="Arial"/>
                          <a:ea typeface="Arial"/>
                          <a:cs typeface="Arial"/>
                        </a:rPr>
                        <a:t>r</a:t>
                      </a:r>
                      <a:r>
                        <a:rPr lang="nl-NL" sz="1000" spc="-5" dirty="0">
                          <a:effectLst/>
                          <a:latin typeface="Arial"/>
                          <a:ea typeface="Arial"/>
                          <a:cs typeface="Arial"/>
                        </a:rPr>
                        <a:t>i</a:t>
                      </a:r>
                      <a:r>
                        <a:rPr lang="nl-NL" sz="1000" spc="5" dirty="0">
                          <a:effectLst/>
                          <a:latin typeface="Arial"/>
                          <a:ea typeface="Arial"/>
                          <a:cs typeface="Arial"/>
                        </a:rPr>
                        <a:t>ss</a:t>
                      </a:r>
                      <a:r>
                        <a:rPr lang="nl-NL" sz="1000" spc="-10"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z</a:t>
                      </a:r>
                      <a:r>
                        <a:rPr lang="nl-NL" sz="1000" spc="5" dirty="0">
                          <a:effectLst/>
                          <a:latin typeface="Arial"/>
                          <a:ea typeface="Arial"/>
                          <a:cs typeface="Arial"/>
                        </a:rPr>
                        <a:t>ij</a:t>
                      </a:r>
                      <a:r>
                        <a:rPr lang="nl-NL" sz="1000" dirty="0">
                          <a:effectLst/>
                          <a:latin typeface="Arial"/>
                          <a:ea typeface="Arial"/>
                          <a:cs typeface="Arial"/>
                        </a:rPr>
                        <a:t>n </a:t>
                      </a:r>
                      <a:r>
                        <a:rPr lang="nl-NL" sz="1000" spc="5" dirty="0">
                          <a:effectLst/>
                          <a:latin typeface="Arial"/>
                          <a:ea typeface="Arial"/>
                          <a:cs typeface="Arial"/>
                        </a:rPr>
                        <a:t>min</a:t>
                      </a:r>
                      <a:r>
                        <a:rPr lang="nl-NL" sz="1000" spc="-5" dirty="0">
                          <a:effectLst/>
                          <a:latin typeface="Arial"/>
                          <a:ea typeface="Arial"/>
                          <a:cs typeface="Arial"/>
                        </a:rPr>
                        <a:t>i</a:t>
                      </a:r>
                      <a:r>
                        <a:rPr lang="nl-NL" sz="1000" spc="5" dirty="0">
                          <a:effectLst/>
                          <a:latin typeface="Arial"/>
                          <a:ea typeface="Arial"/>
                          <a:cs typeface="Arial"/>
                        </a:rPr>
                        <a:t>m</a:t>
                      </a:r>
                      <a:r>
                        <a:rPr lang="nl-NL" sz="1000" spc="-10" dirty="0">
                          <a:effectLst/>
                          <a:latin typeface="Arial"/>
                          <a:ea typeface="Arial"/>
                          <a:cs typeface="Arial"/>
                        </a:rPr>
                        <a:t>a</a:t>
                      </a:r>
                      <a:r>
                        <a:rPr lang="nl-NL" sz="1000" spc="5" dirty="0">
                          <a:effectLst/>
                          <a:latin typeface="Arial"/>
                          <a:ea typeface="Arial"/>
                          <a:cs typeface="Arial"/>
                        </a:rPr>
                        <a:t>a</a:t>
                      </a:r>
                      <a:r>
                        <a:rPr lang="nl-NL" sz="1000" dirty="0">
                          <a:effectLst/>
                          <a:latin typeface="Arial"/>
                          <a:ea typeface="Arial"/>
                          <a:cs typeface="Arial"/>
                        </a:rPr>
                        <a:t>l</a:t>
                      </a:r>
                      <a:r>
                        <a:rPr lang="nl-NL" sz="1000" spc="5" dirty="0">
                          <a:effectLst/>
                          <a:latin typeface="Arial"/>
                          <a:ea typeface="Arial"/>
                          <a:cs typeface="Arial"/>
                        </a:rPr>
                        <a:t> 1</a:t>
                      </a:r>
                      <a:r>
                        <a:rPr lang="nl-NL" sz="1000" dirty="0">
                          <a:effectLst/>
                          <a:latin typeface="Arial"/>
                          <a:ea typeface="Arial"/>
                          <a:cs typeface="Arial"/>
                        </a:rPr>
                        <a:t>x</a:t>
                      </a:r>
                      <a:r>
                        <a:rPr lang="nl-NL" sz="1000" spc="-15" dirty="0">
                          <a:effectLst/>
                          <a:latin typeface="Arial"/>
                          <a:ea typeface="Arial"/>
                          <a:cs typeface="Arial"/>
                        </a:rPr>
                        <a:t> </a:t>
                      </a:r>
                      <a:r>
                        <a:rPr lang="nl-NL" sz="1000" spc="5" dirty="0">
                          <a:effectLst/>
                          <a:latin typeface="Arial"/>
                          <a:ea typeface="Arial"/>
                          <a:cs typeface="Arial"/>
                        </a:rPr>
                        <a:t>pe</a:t>
                      </a:r>
                      <a:r>
                        <a:rPr lang="nl-NL" sz="1000" dirty="0">
                          <a:effectLst/>
                          <a:latin typeface="Arial"/>
                          <a:ea typeface="Arial"/>
                          <a:cs typeface="Arial"/>
                        </a:rPr>
                        <a:t>r </a:t>
                      </a:r>
                      <a:r>
                        <a:rPr lang="nl-NL" sz="1000" spc="5" dirty="0">
                          <a:effectLst/>
                          <a:latin typeface="Arial"/>
                          <a:ea typeface="Arial"/>
                          <a:cs typeface="Arial"/>
                        </a:rPr>
                        <a:t>j</a:t>
                      </a:r>
                      <a:r>
                        <a:rPr lang="nl-NL" sz="1000" spc="-10" dirty="0">
                          <a:effectLst/>
                          <a:latin typeface="Arial"/>
                          <a:ea typeface="Arial"/>
                          <a:cs typeface="Arial"/>
                        </a:rPr>
                        <a:t>a</a:t>
                      </a:r>
                      <a:r>
                        <a:rPr lang="nl-NL" sz="1000" spc="5" dirty="0">
                          <a:effectLst/>
                          <a:latin typeface="Arial"/>
                          <a:ea typeface="Arial"/>
                          <a:cs typeface="Arial"/>
                        </a:rPr>
                        <a:t>a</a:t>
                      </a:r>
                      <a:r>
                        <a:rPr lang="nl-NL" sz="1000" dirty="0">
                          <a:effectLst/>
                          <a:latin typeface="Arial"/>
                          <a:ea typeface="Arial"/>
                          <a:cs typeface="Arial"/>
                        </a:rPr>
                        <a:t>r </a:t>
                      </a:r>
                      <a:r>
                        <a:rPr lang="nl-NL" sz="1000" spc="5" dirty="0">
                          <a:effectLst/>
                          <a:latin typeface="Arial"/>
                          <a:ea typeface="Arial"/>
                          <a:cs typeface="Arial"/>
                        </a:rPr>
                        <a:t>i</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hu</a:t>
                      </a:r>
                      <a:r>
                        <a:rPr lang="nl-NL" sz="1000" dirty="0">
                          <a:effectLst/>
                          <a:latin typeface="Arial"/>
                          <a:ea typeface="Arial"/>
                          <a:cs typeface="Arial"/>
                        </a:rPr>
                        <a:t>n f</a:t>
                      </a:r>
                      <a:r>
                        <a:rPr lang="nl-NL" sz="1000" spc="5" dirty="0">
                          <a:effectLst/>
                          <a:latin typeface="Arial"/>
                          <a:ea typeface="Arial"/>
                          <a:cs typeface="Arial"/>
                        </a:rPr>
                        <a:t>unc</a:t>
                      </a:r>
                      <a:r>
                        <a:rPr lang="nl-NL" sz="1000" spc="-10" dirty="0">
                          <a:effectLst/>
                          <a:latin typeface="Arial"/>
                          <a:ea typeface="Arial"/>
                          <a:cs typeface="Arial"/>
                        </a:rPr>
                        <a:t>t</a:t>
                      </a:r>
                      <a:r>
                        <a:rPr lang="nl-NL" sz="1000" spc="5" dirty="0">
                          <a:effectLst/>
                          <a:latin typeface="Arial"/>
                          <a:ea typeface="Arial"/>
                          <a:cs typeface="Arial"/>
                        </a:rPr>
                        <a:t>i</a:t>
                      </a:r>
                      <a:r>
                        <a:rPr lang="nl-NL" sz="1000" dirty="0">
                          <a:effectLst/>
                          <a:latin typeface="Arial"/>
                          <a:ea typeface="Arial"/>
                          <a:cs typeface="Arial"/>
                        </a:rPr>
                        <a:t>e</a:t>
                      </a:r>
                      <a:r>
                        <a:rPr lang="nl-NL" sz="1000" spc="5" dirty="0">
                          <a:effectLst/>
                          <a:latin typeface="Arial"/>
                          <a:ea typeface="Arial"/>
                          <a:cs typeface="Arial"/>
                        </a:rPr>
                        <a:t> </a:t>
                      </a:r>
                      <a:r>
                        <a:rPr lang="nl-NL" sz="1000" spc="-10" dirty="0" smtClean="0">
                          <a:effectLst/>
                          <a:latin typeface="Arial"/>
                          <a:ea typeface="Arial"/>
                          <a:cs typeface="Arial"/>
                        </a:rPr>
                        <a:t>b</a:t>
                      </a:r>
                      <a:r>
                        <a:rPr lang="nl-NL" sz="1000" spc="5" dirty="0" smtClean="0">
                          <a:effectLst/>
                          <a:latin typeface="Arial"/>
                          <a:ea typeface="Arial"/>
                          <a:cs typeface="Arial"/>
                        </a:rPr>
                        <a:t>eoe</a:t>
                      </a:r>
                      <a:r>
                        <a:rPr lang="nl-NL" sz="1000" spc="-10" dirty="0" smtClean="0">
                          <a:effectLst/>
                          <a:latin typeface="Arial"/>
                          <a:ea typeface="Arial"/>
                          <a:cs typeface="Arial"/>
                        </a:rPr>
                        <a:t>f</a:t>
                      </a:r>
                      <a:r>
                        <a:rPr lang="nl-NL" sz="1000" spc="5" dirty="0" smtClean="0">
                          <a:effectLst/>
                          <a:latin typeface="Arial"/>
                          <a:ea typeface="Arial"/>
                          <a:cs typeface="Arial"/>
                        </a:rPr>
                        <a:t>en</a:t>
                      </a:r>
                      <a:r>
                        <a:rPr lang="nl-NL" sz="1000" dirty="0" smtClean="0">
                          <a:effectLst/>
                          <a:latin typeface="Arial"/>
                          <a:ea typeface="Arial"/>
                          <a:cs typeface="Arial"/>
                        </a:rPr>
                        <a:t>d</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Bef>
                          <a:spcPts val="15"/>
                        </a:spcBef>
                        <a:spcAft>
                          <a:spcPts val="0"/>
                        </a:spcAft>
                      </a:pPr>
                      <a:r>
                        <a:rPr lang="nl-NL" sz="1000" dirty="0">
                          <a:effectLst/>
                          <a:latin typeface="Arial"/>
                          <a:ea typeface="Arial"/>
                          <a:cs typeface="Arial"/>
                        </a:rPr>
                        <a:t>3</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42900" algn="l">
                        <a:lnSpc>
                          <a:spcPct val="105000"/>
                        </a:lnSpc>
                        <a:spcBef>
                          <a:spcPts val="15"/>
                        </a:spcBef>
                        <a:spcAft>
                          <a:spcPts val="0"/>
                        </a:spcAft>
                      </a:pPr>
                      <a:r>
                        <a:rPr lang="nl-NL" sz="1000" spc="5" dirty="0">
                          <a:effectLst/>
                          <a:latin typeface="Arial"/>
                          <a:ea typeface="Arial"/>
                          <a:cs typeface="Arial"/>
                        </a:rPr>
                        <a:t>85</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342900" indent="0" algn="l" defTabSz="1300460" rtl="0" eaLnBrk="1" fontAlgn="auto" latinLnBrk="0" hangingPunct="1">
                        <a:lnSpc>
                          <a:spcPct val="105000"/>
                        </a:lnSpc>
                        <a:spcBef>
                          <a:spcPts val="15"/>
                        </a:spcBef>
                        <a:spcAft>
                          <a:spcPts val="0"/>
                        </a:spcAft>
                        <a:buClrTx/>
                        <a:buSzTx/>
                        <a:buFontTx/>
                        <a:buNone/>
                        <a:tabLst/>
                        <a:defRPr/>
                      </a:pPr>
                      <a:endParaRPr lang="nl-NL" sz="1000" dirty="0" smtClean="0">
                        <a:solidFill>
                          <a:schemeClr val="bg1"/>
                        </a:solidFill>
                        <a:latin typeface="Arial" panose="020B0604020202020204" pitchFamily="34" charset="0"/>
                        <a:cs typeface="Arial" panose="020B0604020202020204" pitchFamily="34"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103505" algn="l">
                        <a:lnSpc>
                          <a:spcPct val="105000"/>
                        </a:lnSpc>
                        <a:spcAft>
                          <a:spcPts val="0"/>
                        </a:spcAft>
                      </a:pPr>
                      <a:r>
                        <a:rPr lang="nl-NL" sz="1000" spc="-5" dirty="0">
                          <a:effectLst/>
                          <a:latin typeface="Arial"/>
                          <a:ea typeface="Arial"/>
                          <a:cs typeface="Arial"/>
                        </a:rPr>
                        <a:t>G</a:t>
                      </a:r>
                      <a:r>
                        <a:rPr lang="nl-NL" sz="1000" dirty="0">
                          <a:effectLst/>
                          <a:latin typeface="Arial"/>
                          <a:ea typeface="Arial"/>
                          <a:cs typeface="Arial"/>
                        </a:rPr>
                        <a:t>H</a:t>
                      </a:r>
                      <a:r>
                        <a:rPr lang="nl-NL" sz="1000" spc="-5" dirty="0">
                          <a:effectLst/>
                          <a:latin typeface="Arial"/>
                          <a:ea typeface="Arial"/>
                          <a:cs typeface="Arial"/>
                        </a:rPr>
                        <a:t>O</a:t>
                      </a:r>
                      <a:r>
                        <a:rPr lang="nl-NL" sz="1000" dirty="0">
                          <a:effectLst/>
                          <a:latin typeface="Arial"/>
                          <a:ea typeface="Arial"/>
                          <a:cs typeface="Arial"/>
                        </a:rPr>
                        <a:t>R </a:t>
                      </a:r>
                      <a:r>
                        <a:rPr lang="nl-NL" sz="1000" spc="5" dirty="0">
                          <a:effectLst/>
                          <a:latin typeface="Arial"/>
                          <a:ea typeface="Arial"/>
                          <a:cs typeface="Arial"/>
                        </a:rPr>
                        <a:t>sleu</a:t>
                      </a:r>
                      <a:r>
                        <a:rPr lang="nl-NL" sz="1000" dirty="0">
                          <a:effectLst/>
                          <a:latin typeface="Arial"/>
                          <a:ea typeface="Arial"/>
                          <a:cs typeface="Arial"/>
                        </a:rPr>
                        <a:t>t</a:t>
                      </a:r>
                      <a:r>
                        <a:rPr lang="nl-NL" sz="1000" spc="5" dirty="0">
                          <a:effectLst/>
                          <a:latin typeface="Arial"/>
                          <a:ea typeface="Arial"/>
                          <a:cs typeface="Arial"/>
                        </a:rPr>
                        <a:t>e</a:t>
                      </a:r>
                      <a:r>
                        <a:rPr lang="nl-NL" sz="1000" dirty="0">
                          <a:effectLst/>
                          <a:latin typeface="Arial"/>
                          <a:ea typeface="Arial"/>
                          <a:cs typeface="Arial"/>
                        </a:rPr>
                        <a:t>l</a:t>
                      </a:r>
                      <a:r>
                        <a:rPr lang="nl-NL" sz="1000" spc="-5" dirty="0">
                          <a:effectLst/>
                          <a:latin typeface="Arial"/>
                          <a:ea typeface="Arial"/>
                          <a:cs typeface="Arial"/>
                        </a:rPr>
                        <a:t> </a:t>
                      </a:r>
                      <a:r>
                        <a:rPr lang="nl-NL" sz="1000" dirty="0">
                          <a:effectLst/>
                          <a:latin typeface="Arial"/>
                          <a:ea typeface="Arial"/>
                          <a:cs typeface="Arial"/>
                        </a:rPr>
                        <a:t>f</a:t>
                      </a:r>
                      <a:r>
                        <a:rPr lang="nl-NL" sz="1000" spc="5" dirty="0">
                          <a:effectLst/>
                          <a:latin typeface="Arial"/>
                          <a:ea typeface="Arial"/>
                          <a:cs typeface="Arial"/>
                        </a:rPr>
                        <a:t>u</a:t>
                      </a:r>
                      <a:r>
                        <a:rPr lang="nl-NL" sz="1000" spc="-10" dirty="0">
                          <a:effectLst/>
                          <a:latin typeface="Arial"/>
                          <a:ea typeface="Arial"/>
                          <a:cs typeface="Arial"/>
                        </a:rPr>
                        <a:t>n</a:t>
                      </a:r>
                      <a:r>
                        <a:rPr lang="nl-NL" sz="1000" spc="5" dirty="0">
                          <a:effectLst/>
                          <a:latin typeface="Arial"/>
                          <a:ea typeface="Arial"/>
                          <a:cs typeface="Arial"/>
                        </a:rPr>
                        <a:t>c</a:t>
                      </a:r>
                      <a:r>
                        <a:rPr lang="nl-NL" sz="1000" dirty="0">
                          <a:effectLst/>
                          <a:latin typeface="Arial"/>
                          <a:ea typeface="Arial"/>
                          <a:cs typeface="Arial"/>
                        </a:rPr>
                        <a:t>t</a:t>
                      </a:r>
                      <a:r>
                        <a:rPr lang="nl-NL" sz="1000" spc="-5" dirty="0">
                          <a:effectLst/>
                          <a:latin typeface="Arial"/>
                          <a:ea typeface="Arial"/>
                          <a:cs typeface="Arial"/>
                        </a:rPr>
                        <a:t>i</a:t>
                      </a:r>
                      <a:r>
                        <a:rPr lang="nl-NL" sz="1000" spc="5" dirty="0">
                          <a:effectLst/>
                          <a:latin typeface="Arial"/>
                          <a:ea typeface="Arial"/>
                          <a:cs typeface="Arial"/>
                        </a:rPr>
                        <a:t>ona</a:t>
                      </a:r>
                      <a:r>
                        <a:rPr lang="nl-NL" sz="1000" dirty="0">
                          <a:effectLst/>
                          <a:latin typeface="Arial"/>
                          <a:ea typeface="Arial"/>
                          <a:cs typeface="Arial"/>
                        </a:rPr>
                        <a:t>r</a:t>
                      </a:r>
                      <a:r>
                        <a:rPr lang="nl-NL" sz="1000" spc="-5" dirty="0">
                          <a:effectLst/>
                          <a:latin typeface="Arial"/>
                          <a:ea typeface="Arial"/>
                          <a:cs typeface="Arial"/>
                        </a:rPr>
                        <a:t>i</a:t>
                      </a:r>
                      <a:r>
                        <a:rPr lang="nl-NL" sz="1000" spc="5" dirty="0">
                          <a:effectLst/>
                          <a:latin typeface="Arial"/>
                          <a:ea typeface="Arial"/>
                          <a:cs typeface="Arial"/>
                        </a:rPr>
                        <a:t>s</a:t>
                      </a:r>
                      <a:r>
                        <a:rPr lang="nl-NL" sz="1000" spc="-5" dirty="0">
                          <a:effectLst/>
                          <a:latin typeface="Arial"/>
                          <a:ea typeface="Arial"/>
                          <a:cs typeface="Arial"/>
                        </a:rPr>
                        <a:t>s</a:t>
                      </a:r>
                      <a:r>
                        <a:rPr lang="nl-NL" sz="1000" spc="5" dirty="0">
                          <a:effectLst/>
                          <a:latin typeface="Arial"/>
                          <a:ea typeface="Arial"/>
                          <a:cs typeface="Arial"/>
                        </a:rPr>
                        <a:t>e</a:t>
                      </a:r>
                      <a:r>
                        <a:rPr lang="nl-NL" sz="1000" dirty="0">
                          <a:effectLst/>
                          <a:latin typeface="Arial"/>
                          <a:ea typeface="Arial"/>
                          <a:cs typeface="Arial"/>
                        </a:rPr>
                        <a:t>n </a:t>
                      </a:r>
                      <a:r>
                        <a:rPr lang="nl-NL" sz="1000" spc="-5" dirty="0">
                          <a:effectLst/>
                          <a:latin typeface="Arial"/>
                          <a:ea typeface="Arial"/>
                          <a:cs typeface="Arial"/>
                        </a:rPr>
                        <a:t>z</a:t>
                      </a:r>
                      <a:r>
                        <a:rPr lang="nl-NL" sz="1000" spc="5" dirty="0">
                          <a:effectLst/>
                          <a:latin typeface="Arial"/>
                          <a:ea typeface="Arial"/>
                          <a:cs typeface="Arial"/>
                        </a:rPr>
                        <a:t>ij</a:t>
                      </a:r>
                      <a:r>
                        <a:rPr lang="nl-NL" sz="1000" dirty="0">
                          <a:effectLst/>
                          <a:latin typeface="Arial"/>
                          <a:ea typeface="Arial"/>
                          <a:cs typeface="Arial"/>
                        </a:rPr>
                        <a:t>n</a:t>
                      </a:r>
                      <a:r>
                        <a:rPr lang="nl-NL" sz="1000" spc="5" dirty="0">
                          <a:effectLst/>
                          <a:latin typeface="Arial"/>
                          <a:ea typeface="Arial"/>
                          <a:cs typeface="Arial"/>
                        </a:rPr>
                        <a:t> op</a:t>
                      </a:r>
                      <a:r>
                        <a:rPr lang="nl-NL" sz="1000" spc="-10" dirty="0">
                          <a:effectLst/>
                          <a:latin typeface="Arial"/>
                          <a:ea typeface="Arial"/>
                          <a:cs typeface="Arial"/>
                        </a:rPr>
                        <a:t>g</a:t>
                      </a:r>
                      <a:r>
                        <a:rPr lang="nl-NL" sz="1000" spc="5" dirty="0">
                          <a:effectLst/>
                          <a:latin typeface="Arial"/>
                          <a:ea typeface="Arial"/>
                          <a:cs typeface="Arial"/>
                        </a:rPr>
                        <a:t>el</a:t>
                      </a:r>
                      <a:r>
                        <a:rPr lang="nl-NL" sz="1000" spc="-10" dirty="0">
                          <a:effectLst/>
                          <a:latin typeface="Arial"/>
                          <a:ea typeface="Arial"/>
                          <a:cs typeface="Arial"/>
                        </a:rPr>
                        <a:t>e</a:t>
                      </a:r>
                      <a:r>
                        <a:rPr lang="nl-NL" sz="1000" spc="5" dirty="0">
                          <a:effectLst/>
                          <a:latin typeface="Arial"/>
                          <a:ea typeface="Arial"/>
                          <a:cs typeface="Arial"/>
                        </a:rPr>
                        <a:t>i</a:t>
                      </a:r>
                      <a:r>
                        <a:rPr lang="nl-NL" sz="1000" dirty="0">
                          <a:effectLst/>
                          <a:latin typeface="Arial"/>
                          <a:ea typeface="Arial"/>
                          <a:cs typeface="Arial"/>
                        </a:rPr>
                        <a:t>d</a:t>
                      </a:r>
                      <a:r>
                        <a:rPr lang="nl-NL" sz="1000" spc="5" dirty="0">
                          <a:effectLst/>
                          <a:latin typeface="Arial"/>
                          <a:ea typeface="Arial"/>
                          <a:cs typeface="Arial"/>
                        </a:rPr>
                        <a:t> </a:t>
                      </a:r>
                      <a:r>
                        <a:rPr lang="nl-NL" sz="1000" spc="-10"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a:t>
                      </a:r>
                      <a:r>
                        <a:rPr lang="nl-NL" sz="1000" spc="5" dirty="0" smtClean="0">
                          <a:effectLst/>
                          <a:latin typeface="Arial"/>
                          <a:ea typeface="Arial"/>
                          <a:cs typeface="Arial"/>
                        </a:rPr>
                        <a:t>g</a:t>
                      </a:r>
                      <a:r>
                        <a:rPr lang="nl-NL" sz="1000" spc="-10" dirty="0" smtClean="0">
                          <a:effectLst/>
                          <a:latin typeface="Arial"/>
                          <a:ea typeface="Arial"/>
                          <a:cs typeface="Arial"/>
                        </a:rPr>
                        <a:t>e</a:t>
                      </a:r>
                      <a:r>
                        <a:rPr lang="nl-NL" sz="1000" spc="5" dirty="0" smtClean="0">
                          <a:effectLst/>
                          <a:latin typeface="Arial"/>
                          <a:ea typeface="Arial"/>
                          <a:cs typeface="Arial"/>
                        </a:rPr>
                        <a:t>di</a:t>
                      </a:r>
                      <a:r>
                        <a:rPr lang="nl-NL" sz="1000" spc="-10" dirty="0" smtClean="0">
                          <a:effectLst/>
                          <a:latin typeface="Arial"/>
                          <a:ea typeface="Arial"/>
                          <a:cs typeface="Arial"/>
                        </a:rPr>
                        <a:t>p</a:t>
                      </a:r>
                      <a:r>
                        <a:rPr lang="nl-NL" sz="1000" spc="5" dirty="0" smtClean="0">
                          <a:effectLst/>
                          <a:latin typeface="Arial"/>
                          <a:ea typeface="Arial"/>
                          <a:cs typeface="Arial"/>
                        </a:rPr>
                        <a:t>l</a:t>
                      </a:r>
                      <a:r>
                        <a:rPr lang="nl-NL" sz="1000" spc="-10" dirty="0" smtClean="0">
                          <a:effectLst/>
                          <a:latin typeface="Arial"/>
                          <a:ea typeface="Arial"/>
                          <a:cs typeface="Arial"/>
                        </a:rPr>
                        <a:t>o</a:t>
                      </a:r>
                      <a:r>
                        <a:rPr lang="nl-NL" sz="1000" spc="5" dirty="0" smtClean="0">
                          <a:effectLst/>
                          <a:latin typeface="Arial"/>
                          <a:ea typeface="Arial"/>
                          <a:cs typeface="Arial"/>
                        </a:rPr>
                        <a:t>mee</a:t>
                      </a:r>
                      <a:r>
                        <a:rPr lang="nl-NL" sz="1000" dirty="0" smtClean="0">
                          <a:effectLst/>
                          <a:latin typeface="Arial"/>
                          <a:ea typeface="Arial"/>
                          <a:cs typeface="Arial"/>
                        </a:rPr>
                        <a:t>rd</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Aft>
                          <a:spcPts val="0"/>
                        </a:spcAft>
                      </a:pPr>
                      <a:r>
                        <a:rPr lang="nl-NL" sz="1000">
                          <a:effectLst/>
                          <a:latin typeface="Arial"/>
                          <a:ea typeface="Arial"/>
                          <a:cs typeface="Arial"/>
                        </a:rPr>
                        <a:t>3</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Aft>
                          <a:spcPts val="0"/>
                        </a:spcAft>
                      </a:pPr>
                      <a:r>
                        <a:rPr lang="nl-NL" sz="1000" spc="5" dirty="0">
                          <a:effectLst/>
                          <a:latin typeface="Arial"/>
                          <a:ea typeface="Arial"/>
                          <a:cs typeface="Arial"/>
                        </a:rPr>
                        <a:t>100</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Aft>
                          <a:spcPts val="0"/>
                        </a:spcAft>
                      </a:pPr>
                      <a:r>
                        <a:rPr lang="nl-NL" sz="1000" dirty="0">
                          <a:effectLst/>
                          <a:latin typeface="Arial"/>
                          <a:ea typeface="Arial"/>
                          <a:cs typeface="Arial"/>
                        </a:rPr>
                        <a:t> </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377825" algn="l">
                        <a:lnSpc>
                          <a:spcPct val="105000"/>
                        </a:lnSpc>
                        <a:spcAft>
                          <a:spcPts val="0"/>
                        </a:spcAft>
                      </a:pPr>
                      <a:r>
                        <a:rPr lang="nl-NL" sz="1000" dirty="0">
                          <a:effectLst/>
                          <a:latin typeface="Arial"/>
                          <a:ea typeface="Arial"/>
                          <a:cs typeface="Arial"/>
                        </a:rPr>
                        <a:t>D</a:t>
                      </a:r>
                      <a:r>
                        <a:rPr lang="nl-NL" sz="1000" spc="5" dirty="0">
                          <a:effectLst/>
                          <a:latin typeface="Arial"/>
                          <a:ea typeface="Arial"/>
                          <a:cs typeface="Arial"/>
                        </a:rPr>
                        <a:t>ekk</a:t>
                      </a:r>
                      <a:r>
                        <a:rPr lang="nl-NL" sz="1000" spc="-5" dirty="0">
                          <a:effectLst/>
                          <a:latin typeface="Arial"/>
                          <a:ea typeface="Arial"/>
                          <a:cs typeface="Arial"/>
                        </a:rPr>
                        <a:t>i</a:t>
                      </a:r>
                      <a:r>
                        <a:rPr lang="nl-NL" sz="1000" spc="5" dirty="0">
                          <a:effectLst/>
                          <a:latin typeface="Arial"/>
                          <a:ea typeface="Arial"/>
                          <a:cs typeface="Arial"/>
                        </a:rPr>
                        <a:t>n</a:t>
                      </a:r>
                      <a:r>
                        <a:rPr lang="nl-NL" sz="1000" dirty="0">
                          <a:effectLst/>
                          <a:latin typeface="Arial"/>
                          <a:ea typeface="Arial"/>
                          <a:cs typeface="Arial"/>
                        </a:rPr>
                        <a:t>g</a:t>
                      </a:r>
                      <a:r>
                        <a:rPr lang="nl-NL" sz="1000" spc="5" dirty="0">
                          <a:effectLst/>
                          <a:latin typeface="Arial"/>
                          <a:ea typeface="Arial"/>
                          <a:cs typeface="Arial"/>
                        </a:rPr>
                        <a:t> e</a:t>
                      </a:r>
                      <a:r>
                        <a:rPr lang="nl-NL" sz="1000" spc="-20" dirty="0">
                          <a:effectLst/>
                          <a:latin typeface="Arial"/>
                          <a:ea typeface="Arial"/>
                          <a:cs typeface="Arial"/>
                        </a:rPr>
                        <a:t>x</a:t>
                      </a:r>
                      <a:r>
                        <a:rPr lang="nl-NL" sz="1000" spc="5" dirty="0">
                          <a:effectLst/>
                          <a:latin typeface="Arial"/>
                          <a:ea typeface="Arial"/>
                          <a:cs typeface="Arial"/>
                        </a:rPr>
                        <a:t>ploi</a:t>
                      </a:r>
                      <a:r>
                        <a:rPr lang="nl-NL" sz="1000" spc="-10" dirty="0">
                          <a:effectLst/>
                          <a:latin typeface="Arial"/>
                          <a:ea typeface="Arial"/>
                          <a:cs typeface="Arial"/>
                        </a:rPr>
                        <a:t>t</a:t>
                      </a:r>
                      <a:r>
                        <a:rPr lang="nl-NL" sz="1000" spc="5" dirty="0">
                          <a:effectLst/>
                          <a:latin typeface="Arial"/>
                          <a:ea typeface="Arial"/>
                          <a:cs typeface="Arial"/>
                        </a:rPr>
                        <a:t>a</a:t>
                      </a:r>
                      <a:r>
                        <a:rPr lang="nl-NL" sz="1000" dirty="0">
                          <a:effectLst/>
                          <a:latin typeface="Arial"/>
                          <a:ea typeface="Arial"/>
                          <a:cs typeface="Arial"/>
                        </a:rPr>
                        <a:t>t</a:t>
                      </a:r>
                      <a:r>
                        <a:rPr lang="nl-NL" sz="1000" spc="15" dirty="0">
                          <a:effectLst/>
                          <a:latin typeface="Arial"/>
                          <a:ea typeface="Arial"/>
                          <a:cs typeface="Arial"/>
                        </a:rPr>
                        <a:t>i</a:t>
                      </a:r>
                      <a:r>
                        <a:rPr lang="nl-NL" sz="1000" dirty="0">
                          <a:effectLst/>
                          <a:latin typeface="Arial"/>
                          <a:ea typeface="Arial"/>
                          <a:cs typeface="Arial"/>
                        </a:rPr>
                        <a:t>e</a:t>
                      </a:r>
                      <a:endParaRPr lang="en-US" sz="1000" dirty="0">
                        <a:effectLst/>
                        <a:latin typeface="Arial"/>
                        <a:ea typeface="Calibri"/>
                        <a:cs typeface="Times New Roman"/>
                      </a:endParaRPr>
                    </a:p>
                    <a:p>
                      <a:pPr marR="152400" algn="l">
                        <a:lnSpc>
                          <a:spcPct val="105000"/>
                        </a:lnSpc>
                        <a:spcBef>
                          <a:spcPts val="55"/>
                        </a:spcBef>
                        <a:spcAft>
                          <a:spcPts val="0"/>
                        </a:spcAft>
                      </a:pPr>
                      <a:r>
                        <a:rPr lang="nl-NL" sz="1000" spc="-10" dirty="0">
                          <a:effectLst/>
                          <a:latin typeface="Arial"/>
                          <a:ea typeface="Arial"/>
                          <a:cs typeface="Arial"/>
                        </a:rPr>
                        <a:t>T</a:t>
                      </a:r>
                      <a:r>
                        <a:rPr lang="nl-NL" sz="1000" dirty="0">
                          <a:effectLst/>
                          <a:latin typeface="Arial"/>
                          <a:ea typeface="Arial"/>
                          <a:cs typeface="Arial"/>
                        </a:rPr>
                        <a:t>r</a:t>
                      </a:r>
                      <a:r>
                        <a:rPr lang="nl-NL" sz="1000" spc="5" dirty="0">
                          <a:effectLst/>
                          <a:latin typeface="Arial"/>
                          <a:ea typeface="Arial"/>
                          <a:cs typeface="Arial"/>
                        </a:rPr>
                        <a:t>ainin</a:t>
                      </a:r>
                      <a:r>
                        <a:rPr lang="nl-NL" sz="1000" spc="-10" dirty="0">
                          <a:effectLst/>
                          <a:latin typeface="Arial"/>
                          <a:ea typeface="Arial"/>
                          <a:cs typeface="Arial"/>
                        </a:rPr>
                        <a:t>g</a:t>
                      </a:r>
                      <a:r>
                        <a:rPr lang="nl-NL" sz="1000" spc="5" dirty="0">
                          <a:effectLst/>
                          <a:latin typeface="Arial"/>
                          <a:ea typeface="Arial"/>
                          <a:cs typeface="Arial"/>
                        </a:rPr>
                        <a:t>sc</a:t>
                      </a:r>
                      <a:r>
                        <a:rPr lang="nl-NL" sz="1000" spc="-10" dirty="0">
                          <a:effectLst/>
                          <a:latin typeface="Arial"/>
                          <a:ea typeface="Arial"/>
                          <a:cs typeface="Arial"/>
                        </a:rPr>
                        <a:t>e</a:t>
                      </a:r>
                      <a:r>
                        <a:rPr lang="nl-NL" sz="1000" spc="5" dirty="0">
                          <a:effectLst/>
                          <a:latin typeface="Arial"/>
                          <a:ea typeface="Arial"/>
                          <a:cs typeface="Arial"/>
                        </a:rPr>
                        <a:t>n</a:t>
                      </a:r>
                      <a:r>
                        <a:rPr lang="nl-NL" sz="1000" dirty="0">
                          <a:effectLst/>
                          <a:latin typeface="Arial"/>
                          <a:ea typeface="Arial"/>
                          <a:cs typeface="Arial"/>
                        </a:rPr>
                        <a:t>tr</a:t>
                      </a:r>
                      <a:r>
                        <a:rPr lang="nl-NL" sz="1000" spc="-10" dirty="0">
                          <a:effectLst/>
                          <a:latin typeface="Arial"/>
                          <a:ea typeface="Arial"/>
                          <a:cs typeface="Arial"/>
                        </a:rPr>
                        <a:t>u</a:t>
                      </a:r>
                      <a:r>
                        <a:rPr lang="nl-NL" sz="1000" dirty="0">
                          <a:effectLst/>
                          <a:latin typeface="Arial"/>
                          <a:ea typeface="Arial"/>
                          <a:cs typeface="Arial"/>
                        </a:rPr>
                        <a:t>m</a:t>
                      </a:r>
                      <a:r>
                        <a:rPr lang="nl-NL" sz="1000" spc="5" dirty="0">
                          <a:effectLst/>
                          <a:latin typeface="Arial"/>
                          <a:ea typeface="Arial"/>
                          <a:cs typeface="Arial"/>
                        </a:rPr>
                        <a:t> </a:t>
                      </a:r>
                      <a:r>
                        <a:rPr lang="nl-NL" sz="1000" dirty="0" err="1" smtClean="0">
                          <a:effectLst/>
                          <a:latin typeface="Arial"/>
                          <a:ea typeface="Arial"/>
                          <a:cs typeface="Arial"/>
                        </a:rPr>
                        <a:t>Z</a:t>
                      </a:r>
                      <a:r>
                        <a:rPr lang="nl-NL" sz="1000" spc="-10" dirty="0" err="1" smtClean="0">
                          <a:effectLst/>
                          <a:latin typeface="Arial"/>
                          <a:ea typeface="Arial"/>
                          <a:cs typeface="Arial"/>
                        </a:rPr>
                        <a:t>u</a:t>
                      </a:r>
                      <a:r>
                        <a:rPr lang="nl-NL" sz="1000" spc="5" dirty="0" err="1" smtClean="0">
                          <a:effectLst/>
                          <a:latin typeface="Arial"/>
                          <a:ea typeface="Arial"/>
                          <a:cs typeface="Arial"/>
                        </a:rPr>
                        <a:t>id</a:t>
                      </a:r>
                      <a:r>
                        <a:rPr lang="nl-NL" sz="1000" spc="-5" dirty="0" err="1" smtClean="0">
                          <a:effectLst/>
                          <a:latin typeface="Arial"/>
                          <a:ea typeface="Arial"/>
                          <a:cs typeface="Arial"/>
                        </a:rPr>
                        <a:t>k</a:t>
                      </a:r>
                      <a:r>
                        <a:rPr lang="nl-NL" sz="1000" spc="5" dirty="0" err="1" smtClean="0">
                          <a:effectLst/>
                          <a:latin typeface="Arial"/>
                          <a:ea typeface="Arial"/>
                          <a:cs typeface="Arial"/>
                        </a:rPr>
                        <a:t>am</a:t>
                      </a:r>
                      <a:r>
                        <a:rPr lang="nl-NL" sz="1000" dirty="0" err="1" smtClean="0">
                          <a:effectLst/>
                          <a:latin typeface="Arial"/>
                          <a:ea typeface="Arial"/>
                          <a:cs typeface="Arial"/>
                        </a:rPr>
                        <a:t>p</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Aft>
                          <a:spcPts val="0"/>
                        </a:spcAft>
                      </a:pPr>
                      <a:r>
                        <a:rPr lang="nl-NL" sz="1000">
                          <a:effectLst/>
                          <a:latin typeface="Arial"/>
                          <a:ea typeface="Arial"/>
                          <a:cs typeface="Arial"/>
                        </a:rPr>
                        <a:t>3</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Aft>
                          <a:spcPts val="0"/>
                        </a:spcAft>
                      </a:pPr>
                      <a:r>
                        <a:rPr lang="nl-NL" sz="1000" spc="5" dirty="0">
                          <a:effectLst/>
                          <a:latin typeface="Arial"/>
                          <a:ea typeface="Arial"/>
                          <a:cs typeface="Arial"/>
                        </a:rPr>
                        <a:t>100</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Aft>
                          <a:spcPts val="0"/>
                        </a:spcAft>
                      </a:pPr>
                      <a:r>
                        <a:rPr lang="nl-NL" sz="1000" dirty="0">
                          <a:effectLst/>
                          <a:latin typeface="Arial"/>
                          <a:ea typeface="Arial"/>
                          <a:cs typeface="Arial"/>
                        </a:rPr>
                        <a:t> </a:t>
                      </a:r>
                      <a:r>
                        <a:rPr lang="nl-NL" sz="1000" dirty="0" smtClean="0">
                          <a:effectLst/>
                          <a:latin typeface="Arial"/>
                          <a:ea typeface="Arial"/>
                          <a:cs typeface="Arial"/>
                        </a:rPr>
                        <a:t>Voor 2015 dekkend. Ondernemingsplan voor komende jaren in ontwikkeling.</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51435" algn="l">
                        <a:lnSpc>
                          <a:spcPct val="105000"/>
                        </a:lnSpc>
                        <a:spcAft>
                          <a:spcPts val="0"/>
                        </a:spcAft>
                      </a:pPr>
                      <a:r>
                        <a:rPr lang="nl-NL" sz="1000" dirty="0">
                          <a:effectLst/>
                          <a:latin typeface="Arial"/>
                          <a:ea typeface="Arial"/>
                          <a:cs typeface="Arial"/>
                        </a:rPr>
                        <a:t>H</a:t>
                      </a:r>
                      <a:r>
                        <a:rPr lang="nl-NL" sz="1000" spc="5" dirty="0">
                          <a:effectLst/>
                          <a:latin typeface="Arial"/>
                          <a:ea typeface="Arial"/>
                          <a:cs typeface="Arial"/>
                        </a:rPr>
                        <a:t>e</a:t>
                      </a:r>
                      <a:r>
                        <a:rPr lang="nl-NL" sz="1000" dirty="0">
                          <a:effectLst/>
                          <a:latin typeface="Arial"/>
                          <a:ea typeface="Arial"/>
                          <a:cs typeface="Arial"/>
                        </a:rPr>
                        <a:t>t</a:t>
                      </a:r>
                      <a:r>
                        <a:rPr lang="nl-NL" sz="1000" spc="5" dirty="0">
                          <a:effectLst/>
                          <a:latin typeface="Arial"/>
                          <a:ea typeface="Arial"/>
                          <a:cs typeface="Arial"/>
                        </a:rPr>
                        <a:t> ma</a:t>
                      </a:r>
                      <a:r>
                        <a:rPr lang="nl-NL" sz="1000" spc="-10" dirty="0">
                          <a:effectLst/>
                          <a:latin typeface="Arial"/>
                          <a:ea typeface="Arial"/>
                          <a:cs typeface="Arial"/>
                        </a:rPr>
                        <a:t>t</a:t>
                      </a:r>
                      <a:r>
                        <a:rPr lang="nl-NL" sz="1000" spc="5" dirty="0">
                          <a:effectLst/>
                          <a:latin typeface="Arial"/>
                          <a:ea typeface="Arial"/>
                          <a:cs typeface="Arial"/>
                        </a:rPr>
                        <a:t>e</a:t>
                      </a:r>
                      <a:r>
                        <a:rPr lang="nl-NL" sz="1000" dirty="0">
                          <a:effectLst/>
                          <a:latin typeface="Arial"/>
                          <a:ea typeface="Arial"/>
                          <a:cs typeface="Arial"/>
                        </a:rPr>
                        <a:t>r</a:t>
                      </a:r>
                      <a:r>
                        <a:rPr lang="nl-NL" sz="1000" spc="5" dirty="0">
                          <a:effectLst/>
                          <a:latin typeface="Arial"/>
                          <a:ea typeface="Arial"/>
                          <a:cs typeface="Arial"/>
                        </a:rPr>
                        <a:t>i</a:t>
                      </a:r>
                      <a:r>
                        <a:rPr lang="nl-NL" sz="1000" spc="-10" dirty="0">
                          <a:effectLst/>
                          <a:latin typeface="Arial"/>
                          <a:ea typeface="Arial"/>
                          <a:cs typeface="Arial"/>
                        </a:rPr>
                        <a:t>e</a:t>
                      </a:r>
                      <a:r>
                        <a:rPr lang="nl-NL" sz="1000" spc="5" dirty="0">
                          <a:effectLst/>
                          <a:latin typeface="Arial"/>
                          <a:ea typeface="Arial"/>
                          <a:cs typeface="Arial"/>
                        </a:rPr>
                        <a:t>e</a:t>
                      </a:r>
                      <a:r>
                        <a:rPr lang="nl-NL" sz="1000" dirty="0">
                          <a:effectLst/>
                          <a:latin typeface="Arial"/>
                          <a:ea typeface="Arial"/>
                          <a:cs typeface="Arial"/>
                        </a:rPr>
                        <a:t>l</a:t>
                      </a:r>
                      <a:r>
                        <a:rPr lang="nl-NL" sz="1000" spc="5" dirty="0">
                          <a:effectLst/>
                          <a:latin typeface="Arial"/>
                          <a:ea typeface="Arial"/>
                          <a:cs typeface="Arial"/>
                        </a:rPr>
                        <a:t> </a:t>
                      </a:r>
                      <a:r>
                        <a:rPr lang="nl-NL" sz="1000" spc="-5" dirty="0">
                          <a:effectLst/>
                          <a:latin typeface="Arial"/>
                          <a:ea typeface="Arial"/>
                          <a:cs typeface="Arial"/>
                        </a:rPr>
                        <a:t>i</a:t>
                      </a:r>
                      <a:r>
                        <a:rPr lang="nl-NL" sz="1000" dirty="0">
                          <a:effectLst/>
                          <a:latin typeface="Arial"/>
                          <a:ea typeface="Arial"/>
                          <a:cs typeface="Arial"/>
                        </a:rPr>
                        <a:t>s</a:t>
                      </a:r>
                      <a:r>
                        <a:rPr lang="nl-NL" sz="1000" spc="5" dirty="0">
                          <a:effectLst/>
                          <a:latin typeface="Arial"/>
                          <a:ea typeface="Arial"/>
                          <a:cs typeface="Arial"/>
                        </a:rPr>
                        <a:t> </a:t>
                      </a:r>
                      <a:r>
                        <a:rPr lang="nl-NL" sz="1000" spc="-10" dirty="0">
                          <a:effectLst/>
                          <a:latin typeface="Arial"/>
                          <a:ea typeface="Arial"/>
                          <a:cs typeface="Arial"/>
                        </a:rPr>
                        <a:t>t</a:t>
                      </a:r>
                      <a:r>
                        <a:rPr lang="nl-NL" sz="1000" spc="5" dirty="0">
                          <a:effectLst/>
                          <a:latin typeface="Arial"/>
                          <a:ea typeface="Arial"/>
                          <a:cs typeface="Arial"/>
                        </a:rPr>
                        <a:t>ij</a:t>
                      </a:r>
                      <a:r>
                        <a:rPr lang="nl-NL" sz="1000" spc="-10" dirty="0">
                          <a:effectLst/>
                          <a:latin typeface="Arial"/>
                          <a:ea typeface="Arial"/>
                          <a:cs typeface="Arial"/>
                        </a:rPr>
                        <a:t>d</a:t>
                      </a:r>
                      <a:r>
                        <a:rPr lang="nl-NL" sz="1000" spc="5" dirty="0">
                          <a:effectLst/>
                          <a:latin typeface="Arial"/>
                          <a:ea typeface="Arial"/>
                          <a:cs typeface="Arial"/>
                        </a:rPr>
                        <a:t>i</a:t>
                      </a:r>
                      <a:r>
                        <a:rPr lang="nl-NL" sz="1000" dirty="0">
                          <a:effectLst/>
                          <a:latin typeface="Arial"/>
                          <a:ea typeface="Arial"/>
                          <a:cs typeface="Arial"/>
                        </a:rPr>
                        <a:t>g</a:t>
                      </a:r>
                      <a:r>
                        <a:rPr lang="nl-NL" sz="1000" spc="5" dirty="0">
                          <a:effectLst/>
                          <a:latin typeface="Arial"/>
                          <a:ea typeface="Arial"/>
                          <a:cs typeface="Arial"/>
                        </a:rPr>
                        <a:t> </a:t>
                      </a:r>
                      <a:r>
                        <a:rPr lang="nl-NL" sz="1000" dirty="0">
                          <a:effectLst/>
                          <a:latin typeface="Arial"/>
                          <a:ea typeface="Arial"/>
                          <a:cs typeface="Arial"/>
                        </a:rPr>
                        <a:t>t</a:t>
                      </a:r>
                      <a:r>
                        <a:rPr lang="nl-NL" sz="1000" spc="5" dirty="0">
                          <a:effectLst/>
                          <a:latin typeface="Arial"/>
                          <a:ea typeface="Arial"/>
                          <a:cs typeface="Arial"/>
                        </a:rPr>
                        <a:t>e</a:t>
                      </a:r>
                      <a:r>
                        <a:rPr lang="nl-NL" sz="1000" dirty="0">
                          <a:effectLst/>
                          <a:latin typeface="Arial"/>
                          <a:ea typeface="Arial"/>
                          <a:cs typeface="Arial"/>
                        </a:rPr>
                        <a:t>r</a:t>
                      </a:r>
                      <a:r>
                        <a:rPr lang="nl-NL" sz="1000" spc="-10" dirty="0">
                          <a:effectLst/>
                          <a:latin typeface="Arial"/>
                          <a:ea typeface="Arial"/>
                          <a:cs typeface="Arial"/>
                        </a:rPr>
                        <a:t> </a:t>
                      </a:r>
                      <a:r>
                        <a:rPr lang="nl-NL" sz="1000" spc="5" dirty="0">
                          <a:effectLst/>
                          <a:latin typeface="Arial"/>
                          <a:ea typeface="Arial"/>
                          <a:cs typeface="Arial"/>
                        </a:rPr>
                        <a:t>p</a:t>
                      </a:r>
                      <a:r>
                        <a:rPr lang="nl-NL" sz="1000" spc="-5" dirty="0">
                          <a:effectLst/>
                          <a:latin typeface="Arial"/>
                          <a:ea typeface="Arial"/>
                          <a:cs typeface="Arial"/>
                        </a:rPr>
                        <a:t>l</a:t>
                      </a:r>
                      <a:r>
                        <a:rPr lang="nl-NL" sz="1000" spc="5" dirty="0">
                          <a:effectLst/>
                          <a:latin typeface="Arial"/>
                          <a:ea typeface="Arial"/>
                          <a:cs typeface="Arial"/>
                        </a:rPr>
                        <a:t>aa</a:t>
                      </a:r>
                      <a:r>
                        <a:rPr lang="nl-NL" sz="1000" spc="-10" dirty="0">
                          <a:effectLst/>
                          <a:latin typeface="Arial"/>
                          <a:ea typeface="Arial"/>
                          <a:cs typeface="Arial"/>
                        </a:rPr>
                        <a:t>t</a:t>
                      </a:r>
                      <a:r>
                        <a:rPr lang="nl-NL" sz="1000" spc="5" dirty="0">
                          <a:effectLst/>
                          <a:latin typeface="Arial"/>
                          <a:ea typeface="Arial"/>
                          <a:cs typeface="Arial"/>
                        </a:rPr>
                        <a:t>s</a:t>
                      </a:r>
                      <a:r>
                        <a:rPr lang="nl-NL" sz="1000" dirty="0">
                          <a:effectLst/>
                          <a:latin typeface="Arial"/>
                          <a:ea typeface="Arial"/>
                          <a:cs typeface="Arial"/>
                        </a:rPr>
                        <a:t>e </a:t>
                      </a:r>
                      <a:r>
                        <a:rPr lang="nl-NL" sz="1000" spc="5" dirty="0">
                          <a:effectLst/>
                          <a:latin typeface="Arial"/>
                          <a:ea typeface="Arial"/>
                          <a:cs typeface="Arial"/>
                        </a:rPr>
                        <a:t>bi</a:t>
                      </a:r>
                      <a:r>
                        <a:rPr lang="nl-NL" sz="1000" dirty="0">
                          <a:effectLst/>
                          <a:latin typeface="Arial"/>
                          <a:ea typeface="Arial"/>
                          <a:cs typeface="Arial"/>
                        </a:rPr>
                        <a:t>j</a:t>
                      </a:r>
                      <a:r>
                        <a:rPr lang="nl-NL" sz="1000" spc="5" dirty="0">
                          <a:effectLst/>
                          <a:latin typeface="Arial"/>
                          <a:ea typeface="Arial"/>
                          <a:cs typeface="Arial"/>
                        </a:rPr>
                        <a:t> </a:t>
                      </a:r>
                      <a:r>
                        <a:rPr lang="nl-NL" sz="1000" spc="-10" dirty="0">
                          <a:effectLst/>
                          <a:latin typeface="Arial"/>
                          <a:ea typeface="Arial"/>
                          <a:cs typeface="Arial"/>
                        </a:rPr>
                        <a:t>a</a:t>
                      </a:r>
                      <a:r>
                        <a:rPr lang="nl-NL" sz="1000" spc="5" dirty="0">
                          <a:effectLst/>
                          <a:latin typeface="Arial"/>
                          <a:ea typeface="Arial"/>
                          <a:cs typeface="Arial"/>
                        </a:rPr>
                        <a:t>la</a:t>
                      </a:r>
                      <a:r>
                        <a:rPr lang="nl-NL" sz="1000" spc="-10" dirty="0">
                          <a:effectLst/>
                          <a:latin typeface="Arial"/>
                          <a:ea typeface="Arial"/>
                          <a:cs typeface="Arial"/>
                        </a:rPr>
                        <a:t>r</a:t>
                      </a:r>
                      <a:r>
                        <a:rPr lang="nl-NL" sz="1000" spc="5" dirty="0">
                          <a:effectLst/>
                          <a:latin typeface="Arial"/>
                          <a:ea typeface="Arial"/>
                          <a:cs typeface="Arial"/>
                        </a:rPr>
                        <a:t>me</a:t>
                      </a:r>
                      <a:r>
                        <a:rPr lang="nl-NL" sz="1000" dirty="0">
                          <a:effectLst/>
                          <a:latin typeface="Arial"/>
                          <a:ea typeface="Arial"/>
                          <a:cs typeface="Arial"/>
                        </a:rPr>
                        <a:t>r</a:t>
                      </a:r>
                      <a:r>
                        <a:rPr lang="nl-NL" sz="1000" spc="5" dirty="0">
                          <a:effectLst/>
                          <a:latin typeface="Arial"/>
                          <a:ea typeface="Arial"/>
                          <a:cs typeface="Arial"/>
                        </a:rPr>
                        <a:t>i</a:t>
                      </a:r>
                      <a:r>
                        <a:rPr lang="nl-NL" sz="1000" spc="-10" dirty="0">
                          <a:effectLst/>
                          <a:latin typeface="Arial"/>
                          <a:ea typeface="Arial"/>
                          <a:cs typeface="Arial"/>
                        </a:rPr>
                        <a:t>n</a:t>
                      </a:r>
                      <a:r>
                        <a:rPr lang="nl-NL" sz="1000" dirty="0">
                          <a:effectLst/>
                          <a:latin typeface="Arial"/>
                          <a:ea typeface="Arial"/>
                          <a:cs typeface="Arial"/>
                        </a:rPr>
                        <a:t>g</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Aft>
                          <a:spcPts val="0"/>
                        </a:spcAft>
                      </a:pPr>
                      <a:r>
                        <a:rPr lang="nl-NL" sz="1000">
                          <a:effectLst/>
                          <a:latin typeface="Arial"/>
                          <a:ea typeface="Arial"/>
                          <a:cs typeface="Arial"/>
                        </a:rPr>
                        <a:t>4</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Aft>
                          <a:spcPts val="0"/>
                        </a:spcAft>
                      </a:pPr>
                      <a:r>
                        <a:rPr lang="nl-NL" sz="1000" spc="5" dirty="0">
                          <a:effectLst/>
                          <a:latin typeface="Arial"/>
                          <a:ea typeface="Arial"/>
                          <a:cs typeface="Arial"/>
                        </a:rPr>
                        <a:t>100</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Aft>
                          <a:spcPts val="0"/>
                        </a:spcAft>
                      </a:pPr>
                      <a:r>
                        <a:rPr lang="nl-NL" sz="1000" dirty="0">
                          <a:effectLst/>
                          <a:latin typeface="Arial"/>
                          <a:ea typeface="Arial"/>
                          <a:cs typeface="Arial"/>
                        </a:rPr>
                        <a:t> </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83185" algn="l">
                        <a:lnSpc>
                          <a:spcPct val="105000"/>
                        </a:lnSpc>
                        <a:spcAft>
                          <a:spcPts val="0"/>
                        </a:spcAft>
                      </a:pPr>
                      <a:r>
                        <a:rPr lang="nl-NL" sz="1000" spc="5" dirty="0">
                          <a:effectLst/>
                          <a:latin typeface="Arial"/>
                          <a:ea typeface="Arial"/>
                          <a:cs typeface="Arial"/>
                        </a:rPr>
                        <a:t>85</a:t>
                      </a:r>
                      <a:r>
                        <a:rPr lang="nl-NL" sz="1000" dirty="0">
                          <a:effectLst/>
                          <a:latin typeface="Arial"/>
                          <a:ea typeface="Arial"/>
                          <a:cs typeface="Arial"/>
                        </a:rPr>
                        <a:t>%</a:t>
                      </a:r>
                      <a:r>
                        <a:rPr lang="nl-NL" sz="1000" spc="5" dirty="0">
                          <a:effectLst/>
                          <a:latin typeface="Arial"/>
                          <a:ea typeface="Arial"/>
                          <a:cs typeface="Arial"/>
                        </a:rPr>
                        <a:t> </a:t>
                      </a:r>
                      <a:r>
                        <a:rPr lang="nl-NL" sz="1000" spc="-5" dirty="0">
                          <a:effectLst/>
                          <a:latin typeface="Arial"/>
                          <a:ea typeface="Arial"/>
                          <a:cs typeface="Arial"/>
                        </a:rPr>
                        <a:t>v</a:t>
                      </a:r>
                      <a:r>
                        <a:rPr lang="nl-NL" sz="1000" spc="5" dirty="0">
                          <a:effectLst/>
                          <a:latin typeface="Arial"/>
                          <a:ea typeface="Arial"/>
                          <a:cs typeface="Arial"/>
                        </a:rPr>
                        <a:t>a</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d</a:t>
                      </a:r>
                      <a:r>
                        <a:rPr lang="nl-NL" sz="1000" dirty="0">
                          <a:effectLst/>
                          <a:latin typeface="Arial"/>
                          <a:ea typeface="Arial"/>
                          <a:cs typeface="Arial"/>
                        </a:rPr>
                        <a:t>e</a:t>
                      </a:r>
                      <a:r>
                        <a:rPr lang="nl-NL" sz="1000" spc="5" dirty="0">
                          <a:effectLst/>
                          <a:latin typeface="Arial"/>
                          <a:ea typeface="Arial"/>
                          <a:cs typeface="Arial"/>
                        </a:rPr>
                        <a:t> </a:t>
                      </a:r>
                      <a:r>
                        <a:rPr lang="nl-NL" sz="1000" spc="-10" dirty="0">
                          <a:effectLst/>
                          <a:latin typeface="Arial"/>
                          <a:ea typeface="Arial"/>
                          <a:cs typeface="Arial"/>
                        </a:rPr>
                        <a:t>a</a:t>
                      </a:r>
                      <a:r>
                        <a:rPr lang="nl-NL" sz="1000" spc="5" dirty="0">
                          <a:effectLst/>
                          <a:latin typeface="Arial"/>
                          <a:ea typeface="Arial"/>
                          <a:cs typeface="Arial"/>
                        </a:rPr>
                        <a:t>c</a:t>
                      </a:r>
                      <a:r>
                        <a:rPr lang="nl-NL" sz="1000" dirty="0">
                          <a:effectLst/>
                          <a:latin typeface="Arial"/>
                          <a:ea typeface="Arial"/>
                          <a:cs typeface="Arial"/>
                        </a:rPr>
                        <a:t>t</a:t>
                      </a:r>
                      <a:r>
                        <a:rPr lang="nl-NL" sz="1000" spc="-5" dirty="0">
                          <a:effectLst/>
                          <a:latin typeface="Arial"/>
                          <a:ea typeface="Arial"/>
                          <a:cs typeface="Arial"/>
                        </a:rPr>
                        <a:t>i</a:t>
                      </a:r>
                      <a:r>
                        <a:rPr lang="nl-NL" sz="1000" spc="5" dirty="0">
                          <a:effectLst/>
                          <a:latin typeface="Arial"/>
                          <a:ea typeface="Arial"/>
                          <a:cs typeface="Arial"/>
                        </a:rPr>
                        <a:t>epu</a:t>
                      </a:r>
                      <a:r>
                        <a:rPr lang="nl-NL" sz="1000" spc="-10" dirty="0">
                          <a:effectLst/>
                          <a:latin typeface="Arial"/>
                          <a:ea typeface="Arial"/>
                          <a:cs typeface="Arial"/>
                        </a:rPr>
                        <a:t>n</a:t>
                      </a:r>
                      <a:r>
                        <a:rPr lang="nl-NL" sz="1000" dirty="0">
                          <a:effectLst/>
                          <a:latin typeface="Arial"/>
                          <a:ea typeface="Arial"/>
                          <a:cs typeface="Arial"/>
                        </a:rPr>
                        <a:t>t</a:t>
                      </a:r>
                      <a:r>
                        <a:rPr lang="nl-NL" sz="1000" spc="5"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ui</a:t>
                      </a:r>
                      <a:r>
                        <a:rPr lang="nl-NL" sz="1000" dirty="0">
                          <a:effectLst/>
                          <a:latin typeface="Arial"/>
                          <a:ea typeface="Arial"/>
                          <a:cs typeface="Arial"/>
                        </a:rPr>
                        <a:t>t </a:t>
                      </a:r>
                      <a:r>
                        <a:rPr lang="nl-NL" sz="1000" spc="5" dirty="0">
                          <a:effectLst/>
                          <a:latin typeface="Arial"/>
                          <a:ea typeface="Arial"/>
                          <a:cs typeface="Arial"/>
                        </a:rPr>
                        <a:t>inc</a:t>
                      </a:r>
                      <a:r>
                        <a:rPr lang="nl-NL" sz="1000" spc="-5" dirty="0">
                          <a:effectLst/>
                          <a:latin typeface="Arial"/>
                          <a:ea typeface="Arial"/>
                          <a:cs typeface="Arial"/>
                        </a:rPr>
                        <a:t>i</a:t>
                      </a:r>
                      <a:r>
                        <a:rPr lang="nl-NL" sz="1000" spc="5" dirty="0">
                          <a:effectLst/>
                          <a:latin typeface="Arial"/>
                          <a:ea typeface="Arial"/>
                          <a:cs typeface="Arial"/>
                        </a:rPr>
                        <a:t>den</a:t>
                      </a:r>
                      <a:r>
                        <a:rPr lang="nl-NL" sz="1000" spc="-10" dirty="0">
                          <a:effectLst/>
                          <a:latin typeface="Arial"/>
                          <a:ea typeface="Arial"/>
                          <a:cs typeface="Arial"/>
                        </a:rPr>
                        <a:t>t</a:t>
                      </a:r>
                      <a:r>
                        <a:rPr lang="nl-NL" sz="1000" spc="5" dirty="0">
                          <a:effectLst/>
                          <a:latin typeface="Arial"/>
                          <a:ea typeface="Arial"/>
                          <a:cs typeface="Arial"/>
                        </a:rPr>
                        <a:t>e</a:t>
                      </a:r>
                      <a:r>
                        <a:rPr lang="nl-NL" sz="1000" spc="-5" dirty="0">
                          <a:effectLst/>
                          <a:latin typeface="Arial"/>
                          <a:ea typeface="Arial"/>
                          <a:cs typeface="Arial"/>
                        </a:rPr>
                        <a:t>v</a:t>
                      </a:r>
                      <a:r>
                        <a:rPr lang="nl-NL" sz="1000" spc="5" dirty="0">
                          <a:effectLst/>
                          <a:latin typeface="Arial"/>
                          <a:ea typeface="Arial"/>
                          <a:cs typeface="Arial"/>
                        </a:rPr>
                        <a:t>alu</a:t>
                      </a:r>
                      <a:r>
                        <a:rPr lang="nl-NL" sz="1000" spc="-10" dirty="0">
                          <a:effectLst/>
                          <a:latin typeface="Arial"/>
                          <a:ea typeface="Arial"/>
                          <a:cs typeface="Arial"/>
                        </a:rPr>
                        <a:t>a</a:t>
                      </a:r>
                      <a:r>
                        <a:rPr lang="nl-NL" sz="1000" dirty="0">
                          <a:effectLst/>
                          <a:latin typeface="Arial"/>
                          <a:ea typeface="Arial"/>
                          <a:cs typeface="Arial"/>
                        </a:rPr>
                        <a:t>t</a:t>
                      </a:r>
                      <a:r>
                        <a:rPr lang="nl-NL" sz="1000" spc="5" dirty="0">
                          <a:effectLst/>
                          <a:latin typeface="Arial"/>
                          <a:ea typeface="Arial"/>
                          <a:cs typeface="Arial"/>
                        </a:rPr>
                        <a:t>i</a:t>
                      </a:r>
                      <a:r>
                        <a:rPr lang="nl-NL" sz="1000" spc="-10" dirty="0">
                          <a:effectLst/>
                          <a:latin typeface="Arial"/>
                          <a:ea typeface="Arial"/>
                          <a:cs typeface="Arial"/>
                        </a:rPr>
                        <a:t>e</a:t>
                      </a:r>
                      <a:r>
                        <a:rPr lang="nl-NL" sz="1000" dirty="0">
                          <a:effectLst/>
                          <a:latin typeface="Arial"/>
                          <a:ea typeface="Arial"/>
                          <a:cs typeface="Arial"/>
                        </a:rPr>
                        <a:t>s</a:t>
                      </a:r>
                      <a:r>
                        <a:rPr lang="nl-NL" sz="1000" spc="5" dirty="0">
                          <a:effectLst/>
                          <a:latin typeface="Arial"/>
                          <a:ea typeface="Arial"/>
                          <a:cs typeface="Arial"/>
                        </a:rPr>
                        <a:t> </a:t>
                      </a:r>
                      <a:r>
                        <a:rPr lang="nl-NL" sz="1000" spc="-5" dirty="0">
                          <a:effectLst/>
                          <a:latin typeface="Arial"/>
                          <a:ea typeface="Arial"/>
                          <a:cs typeface="Arial"/>
                        </a:rPr>
                        <a:t>z</a:t>
                      </a:r>
                      <a:r>
                        <a:rPr lang="nl-NL" sz="1000" spc="5" dirty="0">
                          <a:effectLst/>
                          <a:latin typeface="Arial"/>
                          <a:ea typeface="Arial"/>
                          <a:cs typeface="Arial"/>
                        </a:rPr>
                        <a:t>ij</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bi</a:t>
                      </a:r>
                      <a:r>
                        <a:rPr lang="nl-NL" sz="1000" spc="-10" dirty="0">
                          <a:effectLst/>
                          <a:latin typeface="Arial"/>
                          <a:ea typeface="Arial"/>
                          <a:cs typeface="Arial"/>
                        </a:rPr>
                        <a:t>n</a:t>
                      </a:r>
                      <a:r>
                        <a:rPr lang="nl-NL" sz="1000" spc="5" dirty="0">
                          <a:effectLst/>
                          <a:latin typeface="Arial"/>
                          <a:ea typeface="Arial"/>
                          <a:cs typeface="Arial"/>
                        </a:rPr>
                        <a:t>ne</a:t>
                      </a:r>
                      <a:r>
                        <a:rPr lang="nl-NL" sz="1000" dirty="0">
                          <a:effectLst/>
                          <a:latin typeface="Arial"/>
                          <a:ea typeface="Arial"/>
                          <a:cs typeface="Arial"/>
                        </a:rPr>
                        <a:t>n</a:t>
                      </a:r>
                      <a:r>
                        <a:rPr lang="nl-NL" sz="1000" spc="-5" dirty="0">
                          <a:effectLst/>
                          <a:latin typeface="Arial"/>
                          <a:ea typeface="Arial"/>
                          <a:cs typeface="Arial"/>
                        </a:rPr>
                        <a:t> </a:t>
                      </a:r>
                      <a:r>
                        <a:rPr lang="nl-NL" sz="1000" dirty="0">
                          <a:effectLst/>
                          <a:latin typeface="Arial"/>
                          <a:ea typeface="Arial"/>
                          <a:cs typeface="Arial"/>
                        </a:rPr>
                        <a:t>3 </a:t>
                      </a:r>
                      <a:r>
                        <a:rPr lang="nl-NL" sz="1000" spc="5" dirty="0">
                          <a:effectLst/>
                          <a:latin typeface="Arial"/>
                          <a:ea typeface="Arial"/>
                          <a:cs typeface="Arial"/>
                        </a:rPr>
                        <a:t>maa</a:t>
                      </a:r>
                      <a:r>
                        <a:rPr lang="nl-NL" sz="1000" spc="-10" dirty="0">
                          <a:effectLst/>
                          <a:latin typeface="Arial"/>
                          <a:ea typeface="Arial"/>
                          <a:cs typeface="Arial"/>
                        </a:rPr>
                        <a:t>n</a:t>
                      </a:r>
                      <a:r>
                        <a:rPr lang="nl-NL" sz="1000" spc="5" dirty="0">
                          <a:effectLst/>
                          <a:latin typeface="Arial"/>
                          <a:ea typeface="Arial"/>
                          <a:cs typeface="Arial"/>
                        </a:rPr>
                        <a:t>de</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ui</a:t>
                      </a:r>
                      <a:r>
                        <a:rPr lang="nl-NL" sz="1000" dirty="0">
                          <a:effectLst/>
                          <a:latin typeface="Arial"/>
                          <a:ea typeface="Arial"/>
                          <a:cs typeface="Arial"/>
                        </a:rPr>
                        <a:t>t</a:t>
                      </a:r>
                      <a:r>
                        <a:rPr lang="nl-NL" sz="1000" spc="-10" dirty="0">
                          <a:effectLst/>
                          <a:latin typeface="Arial"/>
                          <a:ea typeface="Arial"/>
                          <a:cs typeface="Arial"/>
                        </a:rPr>
                        <a:t>g</a:t>
                      </a:r>
                      <a:r>
                        <a:rPr lang="nl-NL" sz="1000" spc="5" dirty="0">
                          <a:effectLst/>
                          <a:latin typeface="Arial"/>
                          <a:ea typeface="Arial"/>
                          <a:cs typeface="Arial"/>
                        </a:rPr>
                        <a:t>e</a:t>
                      </a:r>
                      <a:r>
                        <a:rPr lang="nl-NL" sz="1000" spc="-5" dirty="0">
                          <a:effectLst/>
                          <a:latin typeface="Arial"/>
                          <a:ea typeface="Arial"/>
                          <a:cs typeface="Arial"/>
                        </a:rPr>
                        <a:t>v</a:t>
                      </a:r>
                      <a:r>
                        <a:rPr lang="nl-NL" sz="1000" spc="5" dirty="0">
                          <a:effectLst/>
                          <a:latin typeface="Arial"/>
                          <a:ea typeface="Arial"/>
                          <a:cs typeface="Arial"/>
                        </a:rPr>
                        <a:t>oe</a:t>
                      </a:r>
                      <a:r>
                        <a:rPr lang="nl-NL" sz="1000" dirty="0">
                          <a:effectLst/>
                          <a:latin typeface="Arial"/>
                          <a:ea typeface="Arial"/>
                          <a:cs typeface="Arial"/>
                        </a:rPr>
                        <a:t>r</a:t>
                      </a:r>
                      <a:r>
                        <a:rPr lang="nl-NL" sz="1000" spc="5" dirty="0">
                          <a:effectLst/>
                          <a:latin typeface="Arial"/>
                          <a:ea typeface="Arial"/>
                          <a:cs typeface="Arial"/>
                        </a:rPr>
                        <a:t>d</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Aft>
                          <a:spcPts val="0"/>
                        </a:spcAft>
                      </a:pPr>
                      <a:r>
                        <a:rPr lang="nl-NL" sz="1000">
                          <a:effectLst/>
                          <a:latin typeface="Arial"/>
                          <a:ea typeface="Arial"/>
                          <a:cs typeface="Arial"/>
                        </a:rPr>
                        <a:t>5</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42900" algn="l">
                        <a:lnSpc>
                          <a:spcPct val="105000"/>
                        </a:lnSpc>
                        <a:spcAft>
                          <a:spcPts val="0"/>
                        </a:spcAft>
                      </a:pPr>
                      <a:r>
                        <a:rPr lang="nl-NL" sz="1000" spc="5" dirty="0">
                          <a:effectLst/>
                          <a:latin typeface="Arial"/>
                          <a:ea typeface="Arial"/>
                          <a:cs typeface="Arial"/>
                        </a:rPr>
                        <a:t>90</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42900" algn="l">
                        <a:lnSpc>
                          <a:spcPct val="105000"/>
                        </a:lnSpc>
                        <a:spcAft>
                          <a:spcPts val="0"/>
                        </a:spcAft>
                      </a:pPr>
                      <a:r>
                        <a:rPr lang="nl-NL" sz="1000" dirty="0">
                          <a:effectLst/>
                          <a:latin typeface="Arial"/>
                          <a:ea typeface="Arial"/>
                          <a:cs typeface="Arial"/>
                        </a:rPr>
                        <a:t> </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200660" algn="l">
                        <a:lnSpc>
                          <a:spcPct val="105000"/>
                        </a:lnSpc>
                        <a:spcBef>
                          <a:spcPts val="15"/>
                        </a:spcBef>
                        <a:spcAft>
                          <a:spcPts val="0"/>
                        </a:spcAft>
                      </a:pPr>
                      <a:r>
                        <a:rPr lang="nl-NL" sz="1000" dirty="0">
                          <a:effectLst/>
                          <a:latin typeface="Arial"/>
                          <a:ea typeface="Arial"/>
                          <a:cs typeface="Arial"/>
                        </a:rPr>
                        <a:t>S</a:t>
                      </a:r>
                      <a:r>
                        <a:rPr lang="nl-NL" sz="1000" spc="5" dirty="0">
                          <a:effectLst/>
                          <a:latin typeface="Arial"/>
                          <a:ea typeface="Arial"/>
                          <a:cs typeface="Arial"/>
                        </a:rPr>
                        <a:t>ch</a:t>
                      </a:r>
                      <a:r>
                        <a:rPr lang="nl-NL" sz="1000" dirty="0">
                          <a:effectLst/>
                          <a:latin typeface="Arial"/>
                          <a:ea typeface="Arial"/>
                          <a:cs typeface="Arial"/>
                        </a:rPr>
                        <a:t>r</a:t>
                      </a:r>
                      <a:r>
                        <a:rPr lang="nl-NL" sz="1000" spc="5" dirty="0">
                          <a:effectLst/>
                          <a:latin typeface="Arial"/>
                          <a:ea typeface="Arial"/>
                          <a:cs typeface="Arial"/>
                        </a:rPr>
                        <a:t>i</a:t>
                      </a:r>
                      <a:r>
                        <a:rPr lang="nl-NL" sz="1000" dirty="0">
                          <a:effectLst/>
                          <a:latin typeface="Arial"/>
                          <a:ea typeface="Arial"/>
                          <a:cs typeface="Arial"/>
                        </a:rPr>
                        <a:t>f</a:t>
                      </a:r>
                      <a:r>
                        <a:rPr lang="nl-NL" sz="1000" spc="-10" dirty="0">
                          <a:effectLst/>
                          <a:latin typeface="Arial"/>
                          <a:ea typeface="Arial"/>
                          <a:cs typeface="Arial"/>
                        </a:rPr>
                        <a:t>t</a:t>
                      </a:r>
                      <a:r>
                        <a:rPr lang="nl-NL" sz="1000" spc="5" dirty="0">
                          <a:effectLst/>
                          <a:latin typeface="Arial"/>
                          <a:ea typeface="Arial"/>
                          <a:cs typeface="Arial"/>
                        </a:rPr>
                        <a:t>el</a:t>
                      </a:r>
                      <a:r>
                        <a:rPr lang="nl-NL" sz="1000" spc="-5" dirty="0">
                          <a:effectLst/>
                          <a:latin typeface="Arial"/>
                          <a:ea typeface="Arial"/>
                          <a:cs typeface="Arial"/>
                        </a:rPr>
                        <a:t>i</a:t>
                      </a:r>
                      <a:r>
                        <a:rPr lang="nl-NL" sz="1000" spc="5" dirty="0">
                          <a:effectLst/>
                          <a:latin typeface="Arial"/>
                          <a:ea typeface="Arial"/>
                          <a:cs typeface="Arial"/>
                        </a:rPr>
                        <a:t>j</a:t>
                      </a:r>
                      <a:r>
                        <a:rPr lang="nl-NL" sz="1000" spc="-5" dirty="0">
                          <a:effectLst/>
                          <a:latin typeface="Arial"/>
                          <a:ea typeface="Arial"/>
                          <a:cs typeface="Arial"/>
                        </a:rPr>
                        <a:t>k</a:t>
                      </a:r>
                      <a:r>
                        <a:rPr lang="nl-NL" sz="1000" dirty="0">
                          <a:effectLst/>
                          <a:latin typeface="Arial"/>
                          <a:ea typeface="Arial"/>
                          <a:cs typeface="Arial"/>
                        </a:rPr>
                        <a:t>e</a:t>
                      </a:r>
                      <a:r>
                        <a:rPr lang="nl-NL" sz="1000" spc="5" dirty="0">
                          <a:effectLst/>
                          <a:latin typeface="Arial"/>
                          <a:ea typeface="Arial"/>
                          <a:cs typeface="Arial"/>
                        </a:rPr>
                        <a:t> a</a:t>
                      </a:r>
                      <a:r>
                        <a:rPr lang="nl-NL" sz="1000" spc="-10" dirty="0">
                          <a:effectLst/>
                          <a:latin typeface="Arial"/>
                          <a:ea typeface="Arial"/>
                          <a:cs typeface="Arial"/>
                        </a:rPr>
                        <a:t>f</a:t>
                      </a:r>
                      <a:r>
                        <a:rPr lang="nl-NL" sz="1000" spc="5" dirty="0">
                          <a:effectLst/>
                          <a:latin typeface="Arial"/>
                          <a:ea typeface="Arial"/>
                          <a:cs typeface="Arial"/>
                        </a:rPr>
                        <a:t>s</a:t>
                      </a:r>
                      <a:r>
                        <a:rPr lang="nl-NL" sz="1000" spc="15" dirty="0">
                          <a:effectLst/>
                          <a:latin typeface="Arial"/>
                          <a:ea typeface="Arial"/>
                          <a:cs typeface="Arial"/>
                        </a:rPr>
                        <a:t>p</a:t>
                      </a:r>
                      <a:r>
                        <a:rPr lang="nl-NL" sz="1000" dirty="0">
                          <a:effectLst/>
                          <a:latin typeface="Arial"/>
                          <a:ea typeface="Arial"/>
                          <a:cs typeface="Arial"/>
                        </a:rPr>
                        <a:t>r</a:t>
                      </a:r>
                      <a:r>
                        <a:rPr lang="nl-NL" sz="1000" spc="-10" dirty="0">
                          <a:effectLst/>
                          <a:latin typeface="Arial"/>
                          <a:ea typeface="Arial"/>
                          <a:cs typeface="Arial"/>
                        </a:rPr>
                        <a:t>a</a:t>
                      </a:r>
                      <a:r>
                        <a:rPr lang="nl-NL" sz="1000" spc="5" dirty="0">
                          <a:effectLst/>
                          <a:latin typeface="Arial"/>
                          <a:ea typeface="Arial"/>
                          <a:cs typeface="Arial"/>
                        </a:rPr>
                        <a:t>ke</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me</a:t>
                      </a:r>
                      <a:r>
                        <a:rPr lang="nl-NL" sz="1000" dirty="0">
                          <a:effectLst/>
                          <a:latin typeface="Arial"/>
                          <a:ea typeface="Arial"/>
                          <a:cs typeface="Arial"/>
                        </a:rPr>
                        <a:t>t </a:t>
                      </a:r>
                      <a:r>
                        <a:rPr lang="nl-NL" sz="1000" spc="5" dirty="0">
                          <a:effectLst/>
                          <a:latin typeface="Arial"/>
                          <a:ea typeface="Arial"/>
                          <a:cs typeface="Arial"/>
                        </a:rPr>
                        <a:t>ke</a:t>
                      </a:r>
                      <a:r>
                        <a:rPr lang="nl-NL" sz="1000" dirty="0">
                          <a:effectLst/>
                          <a:latin typeface="Arial"/>
                          <a:ea typeface="Arial"/>
                          <a:cs typeface="Arial"/>
                        </a:rPr>
                        <a:t>t</a:t>
                      </a:r>
                      <a:r>
                        <a:rPr lang="nl-NL" sz="1000" spc="-10" dirty="0">
                          <a:effectLst/>
                          <a:latin typeface="Arial"/>
                          <a:ea typeface="Arial"/>
                          <a:cs typeface="Arial"/>
                        </a:rPr>
                        <a:t>e</a:t>
                      </a:r>
                      <a:r>
                        <a:rPr lang="nl-NL" sz="1000" spc="5" dirty="0">
                          <a:effectLst/>
                          <a:latin typeface="Arial"/>
                          <a:ea typeface="Arial"/>
                          <a:cs typeface="Arial"/>
                        </a:rPr>
                        <a:t>npa</a:t>
                      </a:r>
                      <a:r>
                        <a:rPr lang="nl-NL" sz="1000" dirty="0">
                          <a:effectLst/>
                          <a:latin typeface="Arial"/>
                          <a:ea typeface="Arial"/>
                          <a:cs typeface="Arial"/>
                        </a:rPr>
                        <a:t>r</a:t>
                      </a:r>
                      <a:r>
                        <a:rPr lang="nl-NL" sz="1000" spc="-10" dirty="0">
                          <a:effectLst/>
                          <a:latin typeface="Arial"/>
                          <a:ea typeface="Arial"/>
                          <a:cs typeface="Arial"/>
                        </a:rPr>
                        <a:t>t</a:t>
                      </a:r>
                      <a:r>
                        <a:rPr lang="nl-NL" sz="1000" spc="5" dirty="0">
                          <a:effectLst/>
                          <a:latin typeface="Arial"/>
                          <a:ea typeface="Arial"/>
                          <a:cs typeface="Arial"/>
                        </a:rPr>
                        <a:t>ne</a:t>
                      </a:r>
                      <a:r>
                        <a:rPr lang="nl-NL" sz="1000" dirty="0">
                          <a:effectLst/>
                          <a:latin typeface="Arial"/>
                          <a:ea typeface="Arial"/>
                          <a:cs typeface="Arial"/>
                        </a:rPr>
                        <a:t>rs</a:t>
                      </a:r>
                      <a:r>
                        <a:rPr lang="nl-NL" sz="1000" spc="-5" dirty="0">
                          <a:effectLst/>
                          <a:latin typeface="Arial"/>
                          <a:ea typeface="Arial"/>
                          <a:cs typeface="Arial"/>
                        </a:rPr>
                        <a:t> </a:t>
                      </a:r>
                      <a:r>
                        <a:rPr lang="nl-NL" sz="1000" spc="5" dirty="0">
                          <a:effectLst/>
                          <a:latin typeface="Arial"/>
                          <a:ea typeface="Arial"/>
                          <a:cs typeface="Arial"/>
                        </a:rPr>
                        <a:t>o</a:t>
                      </a:r>
                      <a:r>
                        <a:rPr lang="nl-NL" sz="1000" spc="-5" dirty="0">
                          <a:effectLst/>
                          <a:latin typeface="Arial"/>
                          <a:ea typeface="Arial"/>
                          <a:cs typeface="Arial"/>
                        </a:rPr>
                        <a:t>v</a:t>
                      </a:r>
                      <a:r>
                        <a:rPr lang="nl-NL" sz="1000" spc="5" dirty="0">
                          <a:effectLst/>
                          <a:latin typeface="Arial"/>
                          <a:ea typeface="Arial"/>
                          <a:cs typeface="Arial"/>
                        </a:rPr>
                        <a:t>e</a:t>
                      </a:r>
                      <a:r>
                        <a:rPr lang="nl-NL" sz="1000" dirty="0">
                          <a:effectLst/>
                          <a:latin typeface="Arial"/>
                          <a:ea typeface="Arial"/>
                          <a:cs typeface="Arial"/>
                        </a:rPr>
                        <a:t>r </a:t>
                      </a:r>
                      <a:r>
                        <a:rPr lang="nl-NL" sz="1000" spc="-5" dirty="0">
                          <a:effectLst/>
                          <a:latin typeface="Arial"/>
                          <a:ea typeface="Arial"/>
                          <a:cs typeface="Arial"/>
                        </a:rPr>
                        <a:t>z</a:t>
                      </a:r>
                      <a:r>
                        <a:rPr lang="nl-NL" sz="1000" spc="5" dirty="0">
                          <a:effectLst/>
                          <a:latin typeface="Arial"/>
                          <a:ea typeface="Arial"/>
                          <a:cs typeface="Arial"/>
                        </a:rPr>
                        <a:t>o</a:t>
                      </a:r>
                      <a:r>
                        <a:rPr lang="nl-NL" sz="1000" dirty="0">
                          <a:effectLst/>
                          <a:latin typeface="Arial"/>
                          <a:ea typeface="Arial"/>
                          <a:cs typeface="Arial"/>
                        </a:rPr>
                        <a:t>r</a:t>
                      </a:r>
                      <a:r>
                        <a:rPr lang="nl-NL" sz="1000" spc="5" dirty="0">
                          <a:effectLst/>
                          <a:latin typeface="Arial"/>
                          <a:ea typeface="Arial"/>
                          <a:cs typeface="Arial"/>
                        </a:rPr>
                        <a:t>gcon</a:t>
                      </a:r>
                      <a:r>
                        <a:rPr lang="nl-NL" sz="1000" spc="-10" dirty="0">
                          <a:effectLst/>
                          <a:latin typeface="Arial"/>
                          <a:ea typeface="Arial"/>
                          <a:cs typeface="Arial"/>
                        </a:rPr>
                        <a:t>t</a:t>
                      </a:r>
                      <a:r>
                        <a:rPr lang="nl-NL" sz="1000" spc="5" dirty="0">
                          <a:effectLst/>
                          <a:latin typeface="Arial"/>
                          <a:ea typeface="Arial"/>
                          <a:cs typeface="Arial"/>
                        </a:rPr>
                        <a:t>inu</a:t>
                      </a:r>
                      <a:r>
                        <a:rPr lang="nl-NL" sz="1000" spc="-10" dirty="0">
                          <a:effectLst/>
                          <a:latin typeface="Arial"/>
                          <a:ea typeface="Arial"/>
                          <a:cs typeface="Arial"/>
                        </a:rPr>
                        <a:t>ï</a:t>
                      </a:r>
                      <a:r>
                        <a:rPr lang="nl-NL" sz="1000" dirty="0">
                          <a:effectLst/>
                          <a:latin typeface="Arial"/>
                          <a:ea typeface="Arial"/>
                          <a:cs typeface="Arial"/>
                        </a:rPr>
                        <a:t>t</a:t>
                      </a:r>
                      <a:r>
                        <a:rPr lang="nl-NL" sz="1000" spc="5" dirty="0">
                          <a:effectLst/>
                          <a:latin typeface="Arial"/>
                          <a:ea typeface="Arial"/>
                          <a:cs typeface="Arial"/>
                        </a:rPr>
                        <a:t>ei</a:t>
                      </a:r>
                      <a:r>
                        <a:rPr lang="nl-NL" sz="1000" dirty="0">
                          <a:effectLst/>
                          <a:latin typeface="Arial"/>
                          <a:ea typeface="Arial"/>
                          <a:cs typeface="Arial"/>
                        </a:rPr>
                        <a:t>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Bef>
                          <a:spcPts val="15"/>
                        </a:spcBef>
                        <a:spcAft>
                          <a:spcPts val="0"/>
                        </a:spcAft>
                      </a:pPr>
                      <a:r>
                        <a:rPr lang="nl-NL" sz="1000">
                          <a:effectLst/>
                          <a:latin typeface="Arial"/>
                          <a:ea typeface="Arial"/>
                          <a:cs typeface="Arial"/>
                        </a:rPr>
                        <a:t>5</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42900" algn="l">
                        <a:lnSpc>
                          <a:spcPct val="105000"/>
                        </a:lnSpc>
                        <a:spcBef>
                          <a:spcPts val="15"/>
                        </a:spcBef>
                        <a:spcAft>
                          <a:spcPts val="0"/>
                        </a:spcAft>
                      </a:pPr>
                      <a:r>
                        <a:rPr lang="nl-NL" sz="1000" spc="5" dirty="0">
                          <a:effectLst/>
                          <a:latin typeface="Arial"/>
                          <a:ea typeface="Arial"/>
                          <a:cs typeface="Arial"/>
                        </a:rPr>
                        <a:t>75</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42900" algn="l">
                        <a:lnSpc>
                          <a:spcPct val="105000"/>
                        </a:lnSpc>
                        <a:spcBef>
                          <a:spcPts val="15"/>
                        </a:spcBef>
                        <a:spcAft>
                          <a:spcPts val="0"/>
                        </a:spcAft>
                      </a:pPr>
                      <a:r>
                        <a:rPr lang="nl-NL" sz="1000" dirty="0">
                          <a:effectLst/>
                          <a:latin typeface="Arial"/>
                          <a:ea typeface="Arial"/>
                          <a:cs typeface="Arial"/>
                        </a:rPr>
                        <a:t> </a:t>
                      </a:r>
                      <a:r>
                        <a:rPr lang="nl-NL" sz="1000" dirty="0" smtClean="0">
                          <a:effectLst/>
                          <a:latin typeface="Arial"/>
                          <a:ea typeface="Arial"/>
                          <a:cs typeface="Arial"/>
                        </a:rPr>
                        <a:t>19 van de 24 zorginstellingen hebben getekend</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298450" algn="l">
                        <a:lnSpc>
                          <a:spcPct val="105000"/>
                        </a:lnSpc>
                        <a:spcBef>
                          <a:spcPts val="15"/>
                        </a:spcBef>
                        <a:spcAft>
                          <a:spcPts val="0"/>
                        </a:spcAft>
                      </a:pPr>
                      <a:r>
                        <a:rPr lang="nl-NL" sz="1000" spc="-5" dirty="0">
                          <a:effectLst/>
                          <a:latin typeface="Arial"/>
                          <a:ea typeface="Arial"/>
                          <a:cs typeface="Arial"/>
                        </a:rPr>
                        <a:t>G</a:t>
                      </a:r>
                      <a:r>
                        <a:rPr lang="nl-NL" sz="1000" dirty="0">
                          <a:effectLst/>
                          <a:latin typeface="Arial"/>
                          <a:ea typeface="Arial"/>
                          <a:cs typeface="Arial"/>
                        </a:rPr>
                        <a:t>H</a:t>
                      </a:r>
                      <a:r>
                        <a:rPr lang="nl-NL" sz="1000" spc="-5" dirty="0">
                          <a:effectLst/>
                          <a:latin typeface="Arial"/>
                          <a:ea typeface="Arial"/>
                          <a:cs typeface="Arial"/>
                        </a:rPr>
                        <a:t>O</a:t>
                      </a:r>
                      <a:r>
                        <a:rPr lang="nl-NL" sz="1000" dirty="0">
                          <a:effectLst/>
                          <a:latin typeface="Arial"/>
                          <a:ea typeface="Arial"/>
                          <a:cs typeface="Arial"/>
                        </a:rPr>
                        <a:t>R</a:t>
                      </a:r>
                      <a:r>
                        <a:rPr lang="nl-NL" sz="1000" spc="10" dirty="0">
                          <a:effectLst/>
                          <a:latin typeface="Arial"/>
                          <a:ea typeface="Arial"/>
                          <a:cs typeface="Arial"/>
                        </a:rPr>
                        <a:t> </a:t>
                      </a:r>
                      <a:r>
                        <a:rPr lang="nl-NL" sz="1000" dirty="0">
                          <a:effectLst/>
                          <a:latin typeface="Arial"/>
                          <a:ea typeface="Arial"/>
                          <a:cs typeface="Arial"/>
                        </a:rPr>
                        <a:t>T</a:t>
                      </a:r>
                      <a:r>
                        <a:rPr lang="nl-NL" sz="1000" spc="-15" dirty="0">
                          <a:effectLst/>
                          <a:latin typeface="Arial"/>
                          <a:ea typeface="Arial"/>
                          <a:cs typeface="Arial"/>
                        </a:rPr>
                        <a:t>w</a:t>
                      </a:r>
                      <a:r>
                        <a:rPr lang="nl-NL" sz="1000" spc="5" dirty="0">
                          <a:effectLst/>
                          <a:latin typeface="Arial"/>
                          <a:ea typeface="Arial"/>
                          <a:cs typeface="Arial"/>
                        </a:rPr>
                        <a:t>en</a:t>
                      </a:r>
                      <a:r>
                        <a:rPr lang="nl-NL" sz="1000" dirty="0">
                          <a:effectLst/>
                          <a:latin typeface="Arial"/>
                          <a:ea typeface="Arial"/>
                          <a:cs typeface="Arial"/>
                        </a:rPr>
                        <a:t>te</a:t>
                      </a:r>
                      <a:r>
                        <a:rPr lang="nl-NL" sz="1000" spc="5" dirty="0">
                          <a:effectLst/>
                          <a:latin typeface="Arial"/>
                          <a:ea typeface="Arial"/>
                          <a:cs typeface="Arial"/>
                        </a:rPr>
                        <a:t> i</a:t>
                      </a:r>
                      <a:r>
                        <a:rPr lang="nl-NL" sz="1000" dirty="0">
                          <a:effectLst/>
                          <a:latin typeface="Arial"/>
                          <a:ea typeface="Arial"/>
                          <a:cs typeface="Arial"/>
                        </a:rPr>
                        <a:t>s</a:t>
                      </a:r>
                      <a:r>
                        <a:rPr lang="nl-NL" sz="1000" spc="5" dirty="0">
                          <a:effectLst/>
                          <a:latin typeface="Arial"/>
                          <a:ea typeface="Arial"/>
                          <a:cs typeface="Arial"/>
                        </a:rPr>
                        <a:t> </a:t>
                      </a:r>
                      <a:r>
                        <a:rPr lang="nl-NL" sz="1000" dirty="0">
                          <a:effectLst/>
                          <a:latin typeface="Arial"/>
                          <a:ea typeface="Arial"/>
                          <a:cs typeface="Arial"/>
                        </a:rPr>
                        <a:t>HKZ</a:t>
                      </a:r>
                      <a:endParaRPr lang="en-US" sz="1000" dirty="0">
                        <a:effectLst/>
                        <a:latin typeface="Arial"/>
                        <a:ea typeface="Calibri"/>
                        <a:cs typeface="Times New Roman"/>
                      </a:endParaRPr>
                    </a:p>
                    <a:p>
                      <a:pPr marR="517525" algn="l">
                        <a:lnSpc>
                          <a:spcPct val="105000"/>
                        </a:lnSpc>
                        <a:spcBef>
                          <a:spcPts val="55"/>
                        </a:spcBef>
                        <a:spcAft>
                          <a:spcPts val="0"/>
                        </a:spcAft>
                      </a:pPr>
                      <a:r>
                        <a:rPr lang="nl-NL" sz="1000" spc="5" dirty="0">
                          <a:effectLst/>
                          <a:latin typeface="Arial"/>
                          <a:ea typeface="Arial"/>
                          <a:cs typeface="Arial"/>
                        </a:rPr>
                        <a:t>gece</a:t>
                      </a:r>
                      <a:r>
                        <a:rPr lang="nl-NL" sz="1000" spc="-10" dirty="0">
                          <a:effectLst/>
                          <a:latin typeface="Arial"/>
                          <a:ea typeface="Arial"/>
                          <a:cs typeface="Arial"/>
                        </a:rPr>
                        <a:t>r</a:t>
                      </a:r>
                      <a:r>
                        <a:rPr lang="nl-NL" sz="1000" dirty="0">
                          <a:effectLst/>
                          <a:latin typeface="Arial"/>
                          <a:ea typeface="Arial"/>
                          <a:cs typeface="Arial"/>
                        </a:rPr>
                        <a:t>t</a:t>
                      </a:r>
                      <a:r>
                        <a:rPr lang="nl-NL" sz="1000" spc="5" dirty="0">
                          <a:effectLst/>
                          <a:latin typeface="Arial"/>
                          <a:ea typeface="Arial"/>
                          <a:cs typeface="Arial"/>
                        </a:rPr>
                        <a:t>i</a:t>
                      </a:r>
                      <a:r>
                        <a:rPr lang="nl-NL" sz="1000" dirty="0">
                          <a:effectLst/>
                          <a:latin typeface="Arial"/>
                          <a:ea typeface="Arial"/>
                          <a:cs typeface="Arial"/>
                        </a:rPr>
                        <a:t>f</a:t>
                      </a:r>
                      <a:r>
                        <a:rPr lang="nl-NL" sz="1000" spc="-5" dirty="0">
                          <a:effectLst/>
                          <a:latin typeface="Arial"/>
                          <a:ea typeface="Arial"/>
                          <a:cs typeface="Arial"/>
                        </a:rPr>
                        <a:t>i</a:t>
                      </a:r>
                      <a:r>
                        <a:rPr lang="nl-NL" sz="1000" spc="5" dirty="0">
                          <a:effectLst/>
                          <a:latin typeface="Arial"/>
                          <a:ea typeface="Arial"/>
                          <a:cs typeface="Arial"/>
                        </a:rPr>
                        <a:t>cee</a:t>
                      </a:r>
                      <a:r>
                        <a:rPr lang="nl-NL" sz="1000" spc="-10" dirty="0">
                          <a:effectLst/>
                          <a:latin typeface="Arial"/>
                          <a:ea typeface="Arial"/>
                          <a:cs typeface="Arial"/>
                        </a:rPr>
                        <a:t>r</a:t>
                      </a:r>
                      <a:r>
                        <a:rPr lang="nl-NL" sz="1000" dirty="0">
                          <a:effectLst/>
                          <a:latin typeface="Arial"/>
                          <a:ea typeface="Arial"/>
                          <a:cs typeface="Arial"/>
                        </a:rPr>
                        <a:t>d</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Bef>
                          <a:spcPts val="15"/>
                        </a:spcBef>
                        <a:spcAft>
                          <a:spcPts val="0"/>
                        </a:spcAft>
                      </a:pPr>
                      <a:r>
                        <a:rPr lang="nl-NL" sz="1000" dirty="0">
                          <a:effectLst/>
                          <a:latin typeface="Arial"/>
                          <a:ea typeface="Arial"/>
                          <a:cs typeface="Arial"/>
                        </a:rPr>
                        <a:t>6</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5000"/>
                        </a:lnSpc>
                        <a:spcBef>
                          <a:spcPts val="15"/>
                        </a:spcBef>
                        <a:spcAft>
                          <a:spcPts val="0"/>
                        </a:spcAft>
                      </a:pPr>
                      <a:r>
                        <a:rPr lang="nl-NL" sz="1000" spc="5" dirty="0">
                          <a:effectLst/>
                          <a:latin typeface="Arial"/>
                          <a:ea typeface="Arial"/>
                          <a:cs typeface="Arial"/>
                        </a:rPr>
                        <a:t>gece</a:t>
                      </a:r>
                      <a:r>
                        <a:rPr lang="nl-NL" sz="1000" spc="-10" dirty="0">
                          <a:effectLst/>
                          <a:latin typeface="Arial"/>
                          <a:ea typeface="Arial"/>
                          <a:cs typeface="Arial"/>
                        </a:rPr>
                        <a:t>r</a:t>
                      </a:r>
                      <a:r>
                        <a:rPr lang="nl-NL" sz="1000" dirty="0">
                          <a:effectLst/>
                          <a:latin typeface="Arial"/>
                          <a:ea typeface="Arial"/>
                          <a:cs typeface="Arial"/>
                        </a:rPr>
                        <a:t>t</a:t>
                      </a:r>
                      <a:r>
                        <a:rPr lang="nl-NL" sz="1000" spc="5" dirty="0">
                          <a:effectLst/>
                          <a:latin typeface="Arial"/>
                          <a:ea typeface="Arial"/>
                          <a:cs typeface="Arial"/>
                        </a:rPr>
                        <a:t>i</a:t>
                      </a:r>
                      <a:r>
                        <a:rPr lang="nl-NL" sz="1000" dirty="0">
                          <a:effectLst/>
                          <a:latin typeface="Arial"/>
                          <a:ea typeface="Arial"/>
                          <a:cs typeface="Arial"/>
                        </a:rPr>
                        <a:t>f</a:t>
                      </a:r>
                      <a:r>
                        <a:rPr lang="nl-NL" sz="1000" spc="-5" dirty="0">
                          <a:effectLst/>
                          <a:latin typeface="Arial"/>
                          <a:ea typeface="Arial"/>
                          <a:cs typeface="Arial"/>
                        </a:rPr>
                        <a:t>i</a:t>
                      </a:r>
                      <a:r>
                        <a:rPr lang="nl-NL" sz="1000" spc="5" dirty="0">
                          <a:effectLst/>
                          <a:latin typeface="Arial"/>
                          <a:ea typeface="Arial"/>
                          <a:cs typeface="Arial"/>
                        </a:rPr>
                        <a:t>cee</a:t>
                      </a:r>
                      <a:r>
                        <a:rPr lang="nl-NL" sz="1000" spc="-10" dirty="0">
                          <a:effectLst/>
                          <a:latin typeface="Arial"/>
                          <a:ea typeface="Arial"/>
                          <a:cs typeface="Arial"/>
                        </a:rPr>
                        <a:t>r</a:t>
                      </a:r>
                      <a:r>
                        <a:rPr lang="nl-NL" sz="1000" dirty="0">
                          <a:effectLst/>
                          <a:latin typeface="Arial"/>
                          <a:ea typeface="Arial"/>
                          <a:cs typeface="Arial"/>
                        </a:rPr>
                        <a:t>d</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5000"/>
                        </a:lnSpc>
                        <a:spcBef>
                          <a:spcPts val="15"/>
                        </a:spcBef>
                        <a:spcAft>
                          <a:spcPts val="0"/>
                        </a:spcAft>
                      </a:pPr>
                      <a:r>
                        <a:rPr lang="nl-NL" sz="1000" dirty="0">
                          <a:effectLst/>
                          <a:latin typeface="Arial"/>
                          <a:ea typeface="Arial"/>
                          <a:cs typeface="Arial"/>
                        </a:rPr>
                        <a:t> </a:t>
                      </a:r>
                      <a:r>
                        <a:rPr lang="nl-NL" sz="1000" dirty="0" smtClean="0">
                          <a:effectLst/>
                          <a:latin typeface="Arial"/>
                          <a:ea typeface="Arial"/>
                          <a:cs typeface="Arial"/>
                        </a:rPr>
                        <a:t>jaarlijkse audit</a:t>
                      </a:r>
                      <a:r>
                        <a:rPr lang="nl-NL" sz="1000" baseline="0" dirty="0" smtClean="0">
                          <a:effectLst/>
                          <a:latin typeface="Arial"/>
                          <a:ea typeface="Arial"/>
                          <a:cs typeface="Arial"/>
                        </a:rPr>
                        <a:t> in december.</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121285" algn="l">
                        <a:lnSpc>
                          <a:spcPct val="105000"/>
                        </a:lnSpc>
                        <a:spcBef>
                          <a:spcPts val="15"/>
                        </a:spcBef>
                        <a:spcAft>
                          <a:spcPts val="0"/>
                        </a:spcAft>
                      </a:pPr>
                      <a:r>
                        <a:rPr lang="nl-NL" sz="1000" dirty="0">
                          <a:effectLst/>
                          <a:latin typeface="Arial"/>
                          <a:ea typeface="Arial"/>
                          <a:cs typeface="Arial"/>
                        </a:rPr>
                        <a:t>S</a:t>
                      </a:r>
                      <a:r>
                        <a:rPr lang="nl-NL" sz="1000" spc="5" dirty="0">
                          <a:effectLst/>
                          <a:latin typeface="Arial"/>
                          <a:ea typeface="Arial"/>
                          <a:cs typeface="Arial"/>
                        </a:rPr>
                        <a:t>ch</a:t>
                      </a:r>
                      <a:r>
                        <a:rPr lang="nl-NL" sz="1000" dirty="0">
                          <a:effectLst/>
                          <a:latin typeface="Arial"/>
                          <a:ea typeface="Arial"/>
                          <a:cs typeface="Arial"/>
                        </a:rPr>
                        <a:t>r</a:t>
                      </a:r>
                      <a:r>
                        <a:rPr lang="nl-NL" sz="1000" spc="5" dirty="0">
                          <a:effectLst/>
                          <a:latin typeface="Arial"/>
                          <a:ea typeface="Arial"/>
                          <a:cs typeface="Arial"/>
                        </a:rPr>
                        <a:t>i</a:t>
                      </a:r>
                      <a:r>
                        <a:rPr lang="nl-NL" sz="1000" dirty="0">
                          <a:effectLst/>
                          <a:latin typeface="Arial"/>
                          <a:ea typeface="Arial"/>
                          <a:cs typeface="Arial"/>
                        </a:rPr>
                        <a:t>f</a:t>
                      </a:r>
                      <a:r>
                        <a:rPr lang="nl-NL" sz="1000" spc="-10" dirty="0">
                          <a:effectLst/>
                          <a:latin typeface="Arial"/>
                          <a:ea typeface="Arial"/>
                          <a:cs typeface="Arial"/>
                        </a:rPr>
                        <a:t>t</a:t>
                      </a:r>
                      <a:r>
                        <a:rPr lang="nl-NL" sz="1000" spc="5" dirty="0">
                          <a:effectLst/>
                          <a:latin typeface="Arial"/>
                          <a:ea typeface="Arial"/>
                          <a:cs typeface="Arial"/>
                        </a:rPr>
                        <a:t>el</a:t>
                      </a:r>
                      <a:r>
                        <a:rPr lang="nl-NL" sz="1000" spc="-5" dirty="0">
                          <a:effectLst/>
                          <a:latin typeface="Arial"/>
                          <a:ea typeface="Arial"/>
                          <a:cs typeface="Arial"/>
                        </a:rPr>
                        <a:t>i</a:t>
                      </a:r>
                      <a:r>
                        <a:rPr lang="nl-NL" sz="1000" spc="5" dirty="0">
                          <a:effectLst/>
                          <a:latin typeface="Arial"/>
                          <a:ea typeface="Arial"/>
                          <a:cs typeface="Arial"/>
                        </a:rPr>
                        <a:t>j</a:t>
                      </a:r>
                      <a:r>
                        <a:rPr lang="nl-NL" sz="1000" spc="-5" dirty="0">
                          <a:effectLst/>
                          <a:latin typeface="Arial"/>
                          <a:ea typeface="Arial"/>
                          <a:cs typeface="Arial"/>
                        </a:rPr>
                        <a:t>k</a:t>
                      </a:r>
                      <a:r>
                        <a:rPr lang="nl-NL" sz="1000" dirty="0">
                          <a:effectLst/>
                          <a:latin typeface="Arial"/>
                          <a:ea typeface="Arial"/>
                          <a:cs typeface="Arial"/>
                        </a:rPr>
                        <a:t>e</a:t>
                      </a:r>
                      <a:r>
                        <a:rPr lang="nl-NL" sz="1000" spc="5" dirty="0">
                          <a:effectLst/>
                          <a:latin typeface="Arial"/>
                          <a:ea typeface="Arial"/>
                          <a:cs typeface="Arial"/>
                        </a:rPr>
                        <a:t> a</a:t>
                      </a:r>
                      <a:r>
                        <a:rPr lang="nl-NL" sz="1000" spc="-10" dirty="0">
                          <a:effectLst/>
                          <a:latin typeface="Arial"/>
                          <a:ea typeface="Arial"/>
                          <a:cs typeface="Arial"/>
                        </a:rPr>
                        <a:t>f</a:t>
                      </a:r>
                      <a:r>
                        <a:rPr lang="nl-NL" sz="1000" spc="5" dirty="0">
                          <a:effectLst/>
                          <a:latin typeface="Arial"/>
                          <a:ea typeface="Arial"/>
                          <a:cs typeface="Arial"/>
                        </a:rPr>
                        <a:t>sp</a:t>
                      </a:r>
                      <a:r>
                        <a:rPr lang="nl-NL" sz="1000" dirty="0">
                          <a:effectLst/>
                          <a:latin typeface="Arial"/>
                          <a:ea typeface="Arial"/>
                          <a:cs typeface="Arial"/>
                        </a:rPr>
                        <a:t>r</a:t>
                      </a:r>
                      <a:r>
                        <a:rPr lang="nl-NL" sz="1000" spc="-10" dirty="0">
                          <a:effectLst/>
                          <a:latin typeface="Arial"/>
                          <a:ea typeface="Arial"/>
                          <a:cs typeface="Arial"/>
                        </a:rPr>
                        <a:t>a</a:t>
                      </a:r>
                      <a:r>
                        <a:rPr lang="nl-NL" sz="1000" spc="5" dirty="0">
                          <a:effectLst/>
                          <a:latin typeface="Arial"/>
                          <a:ea typeface="Arial"/>
                          <a:cs typeface="Arial"/>
                        </a:rPr>
                        <a:t>ke</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me</a:t>
                      </a:r>
                      <a:r>
                        <a:rPr lang="nl-NL" sz="1000" dirty="0">
                          <a:effectLst/>
                          <a:latin typeface="Arial"/>
                          <a:ea typeface="Arial"/>
                          <a:cs typeface="Arial"/>
                        </a:rPr>
                        <a:t>t </a:t>
                      </a:r>
                      <a:r>
                        <a:rPr lang="nl-NL" sz="1000" spc="5" dirty="0">
                          <a:effectLst/>
                          <a:latin typeface="Arial"/>
                          <a:ea typeface="Arial"/>
                          <a:cs typeface="Arial"/>
                        </a:rPr>
                        <a:t>ke</a:t>
                      </a:r>
                      <a:r>
                        <a:rPr lang="nl-NL" sz="1000" dirty="0">
                          <a:effectLst/>
                          <a:latin typeface="Arial"/>
                          <a:ea typeface="Arial"/>
                          <a:cs typeface="Arial"/>
                        </a:rPr>
                        <a:t>t</a:t>
                      </a:r>
                      <a:r>
                        <a:rPr lang="nl-NL" sz="1000" spc="-10" dirty="0">
                          <a:effectLst/>
                          <a:latin typeface="Arial"/>
                          <a:ea typeface="Arial"/>
                          <a:cs typeface="Arial"/>
                        </a:rPr>
                        <a:t>e</a:t>
                      </a:r>
                      <a:r>
                        <a:rPr lang="nl-NL" sz="1000" spc="5" dirty="0">
                          <a:effectLst/>
                          <a:latin typeface="Arial"/>
                          <a:ea typeface="Arial"/>
                          <a:cs typeface="Arial"/>
                        </a:rPr>
                        <a:t>npa</a:t>
                      </a:r>
                      <a:r>
                        <a:rPr lang="nl-NL" sz="1000" dirty="0">
                          <a:effectLst/>
                          <a:latin typeface="Arial"/>
                          <a:ea typeface="Arial"/>
                          <a:cs typeface="Arial"/>
                        </a:rPr>
                        <a:t>r</a:t>
                      </a:r>
                      <a:r>
                        <a:rPr lang="nl-NL" sz="1000" spc="-10" dirty="0">
                          <a:effectLst/>
                          <a:latin typeface="Arial"/>
                          <a:ea typeface="Arial"/>
                          <a:cs typeface="Arial"/>
                        </a:rPr>
                        <a:t>t</a:t>
                      </a:r>
                      <a:r>
                        <a:rPr lang="nl-NL" sz="1000" spc="5" dirty="0">
                          <a:effectLst/>
                          <a:latin typeface="Arial"/>
                          <a:ea typeface="Arial"/>
                          <a:cs typeface="Arial"/>
                        </a:rPr>
                        <a:t>ne</a:t>
                      </a:r>
                      <a:r>
                        <a:rPr lang="nl-NL" sz="1000" dirty="0">
                          <a:effectLst/>
                          <a:latin typeface="Arial"/>
                          <a:ea typeface="Arial"/>
                          <a:cs typeface="Arial"/>
                        </a:rPr>
                        <a:t>rs</a:t>
                      </a:r>
                      <a:r>
                        <a:rPr lang="nl-NL" sz="1000" spc="-5" dirty="0">
                          <a:effectLst/>
                          <a:latin typeface="Arial"/>
                          <a:ea typeface="Arial"/>
                          <a:cs typeface="Arial"/>
                        </a:rPr>
                        <a:t> </a:t>
                      </a:r>
                      <a:r>
                        <a:rPr lang="nl-NL" sz="1000" spc="-15" dirty="0">
                          <a:effectLst/>
                          <a:latin typeface="Arial"/>
                          <a:ea typeface="Arial"/>
                          <a:cs typeface="Arial"/>
                        </a:rPr>
                        <a:t>w</a:t>
                      </a:r>
                      <a:r>
                        <a:rPr lang="nl-NL" sz="1000" spc="5" dirty="0">
                          <a:effectLst/>
                          <a:latin typeface="Arial"/>
                          <a:ea typeface="Arial"/>
                          <a:cs typeface="Arial"/>
                        </a:rPr>
                        <a:t>i</a:t>
                      </a:r>
                      <a:r>
                        <a:rPr lang="nl-NL" sz="1000" dirty="0">
                          <a:effectLst/>
                          <a:latin typeface="Arial"/>
                          <a:ea typeface="Arial"/>
                          <a:cs typeface="Arial"/>
                        </a:rPr>
                        <a:t>tte</a:t>
                      </a:r>
                      <a:r>
                        <a:rPr lang="nl-NL" sz="1000" spc="5" dirty="0">
                          <a:effectLst/>
                          <a:latin typeface="Arial"/>
                          <a:ea typeface="Arial"/>
                          <a:cs typeface="Arial"/>
                        </a:rPr>
                        <a:t> k</a:t>
                      </a:r>
                      <a:r>
                        <a:rPr lang="nl-NL" sz="1000" spc="-10" dirty="0">
                          <a:effectLst/>
                          <a:latin typeface="Arial"/>
                          <a:ea typeface="Arial"/>
                          <a:cs typeface="Arial"/>
                        </a:rPr>
                        <a:t>o</a:t>
                      </a:r>
                      <a:r>
                        <a:rPr lang="nl-NL" sz="1000" spc="5" dirty="0">
                          <a:effectLst/>
                          <a:latin typeface="Arial"/>
                          <a:ea typeface="Arial"/>
                          <a:cs typeface="Arial"/>
                        </a:rPr>
                        <a:t>lo</a:t>
                      </a:r>
                      <a:r>
                        <a:rPr lang="nl-NL" sz="1000" dirty="0">
                          <a:effectLst/>
                          <a:latin typeface="Arial"/>
                          <a:ea typeface="Arial"/>
                          <a:cs typeface="Arial"/>
                        </a:rPr>
                        <a:t>m</a:t>
                      </a:r>
                      <a:r>
                        <a:rPr lang="nl-NL" sz="1000" spc="-5" dirty="0">
                          <a:effectLst/>
                          <a:latin typeface="Arial"/>
                          <a:ea typeface="Arial"/>
                          <a:cs typeface="Arial"/>
                        </a:rPr>
                        <a:t> z</a:t>
                      </a:r>
                      <a:r>
                        <a:rPr lang="nl-NL" sz="1000" spc="5" dirty="0">
                          <a:effectLst/>
                          <a:latin typeface="Arial"/>
                          <a:ea typeface="Arial"/>
                          <a:cs typeface="Arial"/>
                        </a:rPr>
                        <a:t>ij</a:t>
                      </a:r>
                      <a:r>
                        <a:rPr lang="nl-NL" sz="1000" dirty="0">
                          <a:effectLst/>
                          <a:latin typeface="Arial"/>
                          <a:ea typeface="Arial"/>
                          <a:cs typeface="Arial"/>
                        </a:rPr>
                        <a:t>n </a:t>
                      </a:r>
                      <a:r>
                        <a:rPr lang="nl-NL" sz="1000" spc="5" dirty="0">
                          <a:effectLst/>
                          <a:latin typeface="Arial"/>
                          <a:ea typeface="Arial"/>
                          <a:cs typeface="Arial"/>
                        </a:rPr>
                        <a:t>gem</a:t>
                      </a:r>
                      <a:r>
                        <a:rPr lang="nl-NL" sz="1000" spc="-10" dirty="0">
                          <a:effectLst/>
                          <a:latin typeface="Arial"/>
                          <a:ea typeface="Arial"/>
                          <a:cs typeface="Arial"/>
                        </a:rPr>
                        <a:t>a</a:t>
                      </a:r>
                      <a:r>
                        <a:rPr lang="nl-NL" sz="1000" spc="5" dirty="0">
                          <a:effectLst/>
                          <a:latin typeface="Arial"/>
                          <a:ea typeface="Arial"/>
                          <a:cs typeface="Arial"/>
                        </a:rPr>
                        <a:t>ak</a:t>
                      </a:r>
                      <a:r>
                        <a:rPr lang="nl-NL" sz="1000" dirty="0">
                          <a:effectLst/>
                          <a:latin typeface="Arial"/>
                          <a:ea typeface="Arial"/>
                          <a:cs typeface="Arial"/>
                        </a:rPr>
                        <a:t>t</a:t>
                      </a:r>
                      <a:r>
                        <a:rPr lang="nl-NL" sz="1000" spc="-10" dirty="0">
                          <a:effectLst/>
                          <a:latin typeface="Arial"/>
                          <a:ea typeface="Arial"/>
                          <a:cs typeface="Arial"/>
                        </a:rPr>
                        <a:t> </a:t>
                      </a:r>
                      <a:r>
                        <a:rPr lang="nl-NL" sz="1000" spc="5"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a:t>
                      </a:r>
                      <a:r>
                        <a:rPr lang="nl-NL" sz="1000" spc="-10" dirty="0">
                          <a:effectLst/>
                          <a:latin typeface="Arial"/>
                          <a:ea typeface="Arial"/>
                          <a:cs typeface="Arial"/>
                        </a:rPr>
                        <a:t>a</a:t>
                      </a:r>
                      <a:r>
                        <a:rPr lang="nl-NL" sz="1000" spc="5" dirty="0">
                          <a:effectLst/>
                          <a:latin typeface="Arial"/>
                          <a:ea typeface="Arial"/>
                          <a:cs typeface="Arial"/>
                        </a:rPr>
                        <a:t>c</a:t>
                      </a:r>
                      <a:r>
                        <a:rPr lang="nl-NL" sz="1000" dirty="0">
                          <a:effectLst/>
                          <a:latin typeface="Arial"/>
                          <a:ea typeface="Arial"/>
                          <a:cs typeface="Arial"/>
                        </a:rPr>
                        <a:t>t</a:t>
                      </a:r>
                      <a:r>
                        <a:rPr lang="nl-NL" sz="1000" spc="-10" dirty="0">
                          <a:effectLst/>
                          <a:latin typeface="Arial"/>
                          <a:ea typeface="Arial"/>
                          <a:cs typeface="Arial"/>
                        </a:rPr>
                        <a:t>u</a:t>
                      </a:r>
                      <a:r>
                        <a:rPr lang="nl-NL" sz="1000" spc="5" dirty="0">
                          <a:effectLst/>
                          <a:latin typeface="Arial"/>
                          <a:ea typeface="Arial"/>
                          <a:cs typeface="Arial"/>
                        </a:rPr>
                        <a:t>ee</a:t>
                      </a:r>
                      <a:r>
                        <a:rPr lang="nl-NL" sz="1000" dirty="0">
                          <a:effectLst/>
                          <a:latin typeface="Arial"/>
                          <a:ea typeface="Arial"/>
                          <a:cs typeface="Arial"/>
                        </a:rPr>
                        <a:t>l</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Bef>
                          <a:spcPts val="15"/>
                        </a:spcBef>
                        <a:spcAft>
                          <a:spcPts val="0"/>
                        </a:spcAft>
                      </a:pPr>
                      <a:r>
                        <a:rPr lang="nl-NL" sz="1000" dirty="0">
                          <a:effectLst/>
                          <a:latin typeface="Arial"/>
                          <a:ea typeface="Arial"/>
                          <a:cs typeface="Arial"/>
                        </a:rPr>
                        <a:t>7</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Bef>
                          <a:spcPts val="15"/>
                        </a:spcBef>
                        <a:spcAft>
                          <a:spcPts val="0"/>
                        </a:spcAft>
                      </a:pPr>
                      <a:r>
                        <a:rPr lang="nl-NL" sz="1000" spc="5" dirty="0">
                          <a:effectLst/>
                          <a:latin typeface="Arial"/>
                          <a:ea typeface="Arial"/>
                          <a:cs typeface="Arial"/>
                        </a:rPr>
                        <a:t>100</a:t>
                      </a:r>
                      <a:r>
                        <a:rPr lang="nl-NL" sz="1000" dirty="0">
                          <a:effectLst/>
                          <a:latin typeface="Arial"/>
                          <a:ea typeface="Arial"/>
                          <a:cs typeface="Arial"/>
                        </a:rPr>
                        <a:t>%</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311150" algn="l">
                        <a:lnSpc>
                          <a:spcPct val="105000"/>
                        </a:lnSpc>
                        <a:spcBef>
                          <a:spcPts val="15"/>
                        </a:spcBef>
                        <a:spcAft>
                          <a:spcPts val="0"/>
                        </a:spcAft>
                      </a:pPr>
                      <a:r>
                        <a:rPr lang="nl-NL" sz="1000" dirty="0" smtClean="0">
                          <a:effectLst/>
                          <a:latin typeface="Arial"/>
                          <a:ea typeface="Arial"/>
                          <a:cs typeface="Arial"/>
                        </a:rPr>
                        <a:t>Convenant</a:t>
                      </a:r>
                      <a:r>
                        <a:rPr lang="nl-NL" sz="1000" dirty="0">
                          <a:effectLst/>
                          <a:latin typeface="Arial"/>
                          <a:ea typeface="Arial"/>
                          <a:cs typeface="Arial"/>
                        </a:rPr>
                        <a:t> </a:t>
                      </a:r>
                      <a:r>
                        <a:rPr lang="nl-NL" sz="1000" dirty="0" smtClean="0">
                          <a:effectLst/>
                          <a:latin typeface="Arial"/>
                          <a:ea typeface="Arial"/>
                          <a:cs typeface="Arial"/>
                        </a:rPr>
                        <a:t>Ziekenhuizen is geëvalueerd. Door ontwikkelingen</a:t>
                      </a:r>
                      <a:r>
                        <a:rPr lang="nl-NL" sz="1000" baseline="0" dirty="0" smtClean="0">
                          <a:effectLst/>
                          <a:latin typeface="Arial"/>
                          <a:ea typeface="Arial"/>
                          <a:cs typeface="Arial"/>
                        </a:rPr>
                        <a:t> GGB zullen de convenanten met Rode Kruis en Ambulance Oost herzien moeten worden. </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0">
                <a:tc>
                  <a:txBody>
                    <a:bodyPr/>
                    <a:lstStyle/>
                    <a:p>
                      <a:pPr marR="63500" algn="l">
                        <a:lnSpc>
                          <a:spcPct val="105000"/>
                        </a:lnSpc>
                        <a:spcAft>
                          <a:spcPts val="0"/>
                        </a:spcAft>
                      </a:pPr>
                      <a:r>
                        <a:rPr lang="nl-NL" sz="1000" spc="-10" dirty="0">
                          <a:effectLst/>
                          <a:latin typeface="Arial"/>
                          <a:ea typeface="Arial"/>
                          <a:cs typeface="Arial"/>
                        </a:rPr>
                        <a:t>T</a:t>
                      </a:r>
                      <a:r>
                        <a:rPr lang="nl-NL" sz="1000" spc="5" dirty="0">
                          <a:effectLst/>
                          <a:latin typeface="Arial"/>
                          <a:ea typeface="Arial"/>
                          <a:cs typeface="Arial"/>
                        </a:rPr>
                        <a:t>e</a:t>
                      </a:r>
                      <a:r>
                        <a:rPr lang="nl-NL" sz="1000" spc="-5" dirty="0">
                          <a:effectLst/>
                          <a:latin typeface="Arial"/>
                          <a:ea typeface="Arial"/>
                          <a:cs typeface="Arial"/>
                        </a:rPr>
                        <a:t>v</a:t>
                      </a:r>
                      <a:r>
                        <a:rPr lang="nl-NL" sz="1000" dirty="0">
                          <a:effectLst/>
                          <a:latin typeface="Arial"/>
                          <a:ea typeface="Arial"/>
                          <a:cs typeface="Arial"/>
                        </a:rPr>
                        <a:t>r</a:t>
                      </a:r>
                      <a:r>
                        <a:rPr lang="nl-NL" sz="1000" spc="5" dirty="0">
                          <a:effectLst/>
                          <a:latin typeface="Arial"/>
                          <a:ea typeface="Arial"/>
                          <a:cs typeface="Arial"/>
                        </a:rPr>
                        <a:t>edenhei</a:t>
                      </a:r>
                      <a:r>
                        <a:rPr lang="nl-NL" sz="1000" dirty="0">
                          <a:effectLst/>
                          <a:latin typeface="Arial"/>
                          <a:ea typeface="Arial"/>
                          <a:cs typeface="Arial"/>
                        </a:rPr>
                        <a:t>d</a:t>
                      </a:r>
                      <a:r>
                        <a:rPr lang="nl-NL" sz="1000" spc="5" dirty="0">
                          <a:effectLst/>
                          <a:latin typeface="Arial"/>
                          <a:ea typeface="Arial"/>
                          <a:cs typeface="Arial"/>
                        </a:rPr>
                        <a:t> </a:t>
                      </a:r>
                      <a:r>
                        <a:rPr lang="nl-NL" sz="1000" spc="-5" dirty="0">
                          <a:effectLst/>
                          <a:latin typeface="Arial"/>
                          <a:ea typeface="Arial"/>
                          <a:cs typeface="Arial"/>
                        </a:rPr>
                        <a:t>v</a:t>
                      </a:r>
                      <a:r>
                        <a:rPr lang="nl-NL" sz="1000" spc="-10" dirty="0">
                          <a:effectLst/>
                          <a:latin typeface="Arial"/>
                          <a:ea typeface="Arial"/>
                          <a:cs typeface="Arial"/>
                        </a:rPr>
                        <a:t>a</a:t>
                      </a:r>
                      <a:r>
                        <a:rPr lang="nl-NL" sz="1000" dirty="0">
                          <a:effectLst/>
                          <a:latin typeface="Arial"/>
                          <a:ea typeface="Arial"/>
                          <a:cs typeface="Arial"/>
                        </a:rPr>
                        <a:t>n</a:t>
                      </a:r>
                      <a:r>
                        <a:rPr lang="nl-NL" sz="1000" spc="5" dirty="0">
                          <a:effectLst/>
                          <a:latin typeface="Arial"/>
                          <a:ea typeface="Arial"/>
                          <a:cs typeface="Arial"/>
                        </a:rPr>
                        <a:t> pa</a:t>
                      </a:r>
                      <a:r>
                        <a:rPr lang="nl-NL" sz="1000" dirty="0">
                          <a:effectLst/>
                          <a:latin typeface="Arial"/>
                          <a:ea typeface="Arial"/>
                          <a:cs typeface="Arial"/>
                        </a:rPr>
                        <a:t>r</a:t>
                      </a:r>
                      <a:r>
                        <a:rPr lang="nl-NL" sz="1000" spc="-10" dirty="0">
                          <a:effectLst/>
                          <a:latin typeface="Arial"/>
                          <a:ea typeface="Arial"/>
                          <a:cs typeface="Arial"/>
                        </a:rPr>
                        <a:t>t</a:t>
                      </a:r>
                      <a:r>
                        <a:rPr lang="nl-NL" sz="1000" spc="5" dirty="0">
                          <a:effectLst/>
                          <a:latin typeface="Arial"/>
                          <a:ea typeface="Arial"/>
                          <a:cs typeface="Arial"/>
                        </a:rPr>
                        <a:t>ne</a:t>
                      </a:r>
                      <a:r>
                        <a:rPr lang="nl-NL" sz="1000" spc="-10" dirty="0">
                          <a:effectLst/>
                          <a:latin typeface="Arial"/>
                          <a:ea typeface="Arial"/>
                          <a:cs typeface="Arial"/>
                        </a:rPr>
                        <a:t>r</a:t>
                      </a:r>
                      <a:r>
                        <a:rPr lang="nl-NL" sz="1000" dirty="0">
                          <a:effectLst/>
                          <a:latin typeface="Arial"/>
                          <a:ea typeface="Arial"/>
                          <a:cs typeface="Arial"/>
                        </a:rPr>
                        <a:t>s</a:t>
                      </a:r>
                      <a:r>
                        <a:rPr lang="nl-NL" sz="1000" spc="5" dirty="0">
                          <a:effectLst/>
                          <a:latin typeface="Arial"/>
                          <a:ea typeface="Arial"/>
                          <a:cs typeface="Arial"/>
                        </a:rPr>
                        <a:t> o</a:t>
                      </a:r>
                      <a:r>
                        <a:rPr lang="nl-NL" sz="1000" spc="-5" dirty="0">
                          <a:effectLst/>
                          <a:latin typeface="Arial"/>
                          <a:ea typeface="Arial"/>
                          <a:cs typeface="Arial"/>
                        </a:rPr>
                        <a:t>v</a:t>
                      </a:r>
                      <a:r>
                        <a:rPr lang="nl-NL" sz="1000" spc="5" dirty="0">
                          <a:effectLst/>
                          <a:latin typeface="Arial"/>
                          <a:ea typeface="Arial"/>
                          <a:cs typeface="Arial"/>
                        </a:rPr>
                        <a:t>e</a:t>
                      </a:r>
                      <a:r>
                        <a:rPr lang="nl-NL" sz="1000" dirty="0">
                          <a:effectLst/>
                          <a:latin typeface="Arial"/>
                          <a:ea typeface="Arial"/>
                          <a:cs typeface="Arial"/>
                        </a:rPr>
                        <a:t>r </a:t>
                      </a:r>
                      <a:r>
                        <a:rPr lang="nl-NL" sz="1000" spc="-5" dirty="0">
                          <a:effectLst/>
                          <a:latin typeface="Arial"/>
                          <a:ea typeface="Arial"/>
                          <a:cs typeface="Arial"/>
                        </a:rPr>
                        <a:t>z</a:t>
                      </a:r>
                      <a:r>
                        <a:rPr lang="nl-NL" sz="1000" spc="5" dirty="0">
                          <a:effectLst/>
                          <a:latin typeface="Arial"/>
                          <a:ea typeface="Arial"/>
                          <a:cs typeface="Arial"/>
                        </a:rPr>
                        <a:t>ich</a:t>
                      </a:r>
                      <a:r>
                        <a:rPr lang="nl-NL" sz="1000" dirty="0">
                          <a:effectLst/>
                          <a:latin typeface="Arial"/>
                          <a:ea typeface="Arial"/>
                          <a:cs typeface="Arial"/>
                        </a:rPr>
                        <a:t>t</a:t>
                      </a:r>
                      <a:r>
                        <a:rPr lang="nl-NL" sz="1000" spc="5" dirty="0">
                          <a:effectLst/>
                          <a:latin typeface="Arial"/>
                          <a:ea typeface="Arial"/>
                          <a:cs typeface="Arial"/>
                        </a:rPr>
                        <a:t>b</a:t>
                      </a:r>
                      <a:r>
                        <a:rPr lang="nl-NL" sz="1000" spc="-10" dirty="0">
                          <a:effectLst/>
                          <a:latin typeface="Arial"/>
                          <a:ea typeface="Arial"/>
                          <a:cs typeface="Arial"/>
                        </a:rPr>
                        <a:t>a</a:t>
                      </a:r>
                      <a:r>
                        <a:rPr lang="nl-NL" sz="1000" spc="5" dirty="0">
                          <a:effectLst/>
                          <a:latin typeface="Arial"/>
                          <a:ea typeface="Arial"/>
                          <a:cs typeface="Arial"/>
                        </a:rPr>
                        <a:t>a</a:t>
                      </a:r>
                      <a:r>
                        <a:rPr lang="nl-NL" sz="1000" dirty="0">
                          <a:effectLst/>
                          <a:latin typeface="Arial"/>
                          <a:ea typeface="Arial"/>
                          <a:cs typeface="Arial"/>
                        </a:rPr>
                        <a:t>r</a:t>
                      </a:r>
                      <a:r>
                        <a:rPr lang="nl-NL" sz="1000" spc="5" dirty="0">
                          <a:effectLst/>
                          <a:latin typeface="Arial"/>
                          <a:ea typeface="Arial"/>
                          <a:cs typeface="Arial"/>
                        </a:rPr>
                        <a:t>h</a:t>
                      </a:r>
                      <a:r>
                        <a:rPr lang="nl-NL" sz="1000" spc="-10" dirty="0">
                          <a:effectLst/>
                          <a:latin typeface="Arial"/>
                          <a:ea typeface="Arial"/>
                          <a:cs typeface="Arial"/>
                        </a:rPr>
                        <a:t>e</a:t>
                      </a:r>
                      <a:r>
                        <a:rPr lang="nl-NL" sz="1000" spc="5" dirty="0">
                          <a:effectLst/>
                          <a:latin typeface="Arial"/>
                          <a:ea typeface="Arial"/>
                          <a:cs typeface="Arial"/>
                        </a:rPr>
                        <a:t>i</a:t>
                      </a:r>
                      <a:r>
                        <a:rPr lang="nl-NL" sz="1000" dirty="0">
                          <a:effectLst/>
                          <a:latin typeface="Arial"/>
                          <a:ea typeface="Arial"/>
                          <a:cs typeface="Arial"/>
                        </a:rPr>
                        <a:t>d</a:t>
                      </a:r>
                      <a:r>
                        <a:rPr lang="nl-NL" sz="1000" spc="5" dirty="0">
                          <a:effectLst/>
                          <a:latin typeface="Arial"/>
                          <a:ea typeface="Arial"/>
                          <a:cs typeface="Arial"/>
                        </a:rPr>
                        <a:t> </a:t>
                      </a:r>
                      <a:r>
                        <a:rPr lang="nl-NL" sz="1000" spc="-10"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a:t>
                      </a:r>
                      <a:r>
                        <a:rPr lang="nl-NL" sz="1000" dirty="0">
                          <a:effectLst/>
                          <a:latin typeface="Arial"/>
                          <a:ea typeface="Arial"/>
                          <a:cs typeface="Arial"/>
                        </a:rPr>
                        <a:t>f</a:t>
                      </a:r>
                      <a:r>
                        <a:rPr lang="nl-NL" sz="1000" spc="5" dirty="0">
                          <a:effectLst/>
                          <a:latin typeface="Arial"/>
                          <a:ea typeface="Arial"/>
                          <a:cs typeface="Arial"/>
                        </a:rPr>
                        <a:t>u</a:t>
                      </a:r>
                      <a:r>
                        <a:rPr lang="nl-NL" sz="1000" spc="-10" dirty="0">
                          <a:effectLst/>
                          <a:latin typeface="Arial"/>
                          <a:ea typeface="Arial"/>
                          <a:cs typeface="Arial"/>
                        </a:rPr>
                        <a:t>n</a:t>
                      </a:r>
                      <a:r>
                        <a:rPr lang="nl-NL" sz="1000" spc="5" dirty="0">
                          <a:effectLst/>
                          <a:latin typeface="Arial"/>
                          <a:ea typeface="Arial"/>
                          <a:cs typeface="Arial"/>
                        </a:rPr>
                        <a:t>c</a:t>
                      </a:r>
                      <a:r>
                        <a:rPr lang="nl-NL" sz="1000" dirty="0">
                          <a:effectLst/>
                          <a:latin typeface="Arial"/>
                          <a:ea typeface="Arial"/>
                          <a:cs typeface="Arial"/>
                        </a:rPr>
                        <a:t>t</a:t>
                      </a:r>
                      <a:r>
                        <a:rPr lang="nl-NL" sz="1000" spc="-5" dirty="0">
                          <a:effectLst/>
                          <a:latin typeface="Arial"/>
                          <a:ea typeface="Arial"/>
                          <a:cs typeface="Arial"/>
                        </a:rPr>
                        <a:t>i</a:t>
                      </a:r>
                      <a:r>
                        <a:rPr lang="nl-NL" sz="1000" spc="5" dirty="0">
                          <a:effectLst/>
                          <a:latin typeface="Arial"/>
                          <a:ea typeface="Arial"/>
                          <a:cs typeface="Arial"/>
                        </a:rPr>
                        <a:t>one</a:t>
                      </a:r>
                      <a:r>
                        <a:rPr lang="nl-NL" sz="1000" spc="-10" dirty="0">
                          <a:effectLst/>
                          <a:latin typeface="Arial"/>
                          <a:ea typeface="Arial"/>
                          <a:cs typeface="Arial"/>
                        </a:rPr>
                        <a:t>r</a:t>
                      </a:r>
                      <a:r>
                        <a:rPr lang="nl-NL" sz="1000" spc="5" dirty="0">
                          <a:effectLst/>
                          <a:latin typeface="Arial"/>
                          <a:ea typeface="Arial"/>
                          <a:cs typeface="Arial"/>
                        </a:rPr>
                        <a:t>e</a:t>
                      </a:r>
                      <a:r>
                        <a:rPr lang="nl-NL" sz="1000" dirty="0">
                          <a:effectLst/>
                          <a:latin typeface="Arial"/>
                          <a:ea typeface="Arial"/>
                          <a:cs typeface="Arial"/>
                        </a:rPr>
                        <a:t>n </a:t>
                      </a:r>
                      <a:r>
                        <a:rPr lang="nl-NL" sz="1000" spc="-5" dirty="0">
                          <a:effectLst/>
                          <a:latin typeface="Arial"/>
                          <a:ea typeface="Arial"/>
                          <a:cs typeface="Arial"/>
                        </a:rPr>
                        <a:t>G</a:t>
                      </a:r>
                      <a:r>
                        <a:rPr lang="nl-NL" sz="1000" dirty="0">
                          <a:effectLst/>
                          <a:latin typeface="Arial"/>
                          <a:ea typeface="Arial"/>
                          <a:cs typeface="Arial"/>
                        </a:rPr>
                        <a:t>H</a:t>
                      </a:r>
                      <a:r>
                        <a:rPr lang="nl-NL" sz="1000" spc="-5" dirty="0">
                          <a:effectLst/>
                          <a:latin typeface="Arial"/>
                          <a:ea typeface="Arial"/>
                          <a:cs typeface="Arial"/>
                        </a:rPr>
                        <a:t>O</a:t>
                      </a:r>
                      <a:r>
                        <a:rPr lang="nl-NL" sz="1000" dirty="0">
                          <a:effectLst/>
                          <a:latin typeface="Arial"/>
                          <a:ea typeface="Arial"/>
                          <a:cs typeface="Arial"/>
                        </a:rPr>
                        <a:t>R</a:t>
                      </a:r>
                      <a:r>
                        <a:rPr lang="nl-NL" sz="1000" spc="10" dirty="0">
                          <a:effectLst/>
                          <a:latin typeface="Arial"/>
                          <a:ea typeface="Arial"/>
                          <a:cs typeface="Arial"/>
                        </a:rPr>
                        <a:t> </a:t>
                      </a:r>
                      <a:r>
                        <a:rPr lang="nl-NL" sz="1000" dirty="0">
                          <a:effectLst/>
                          <a:latin typeface="Arial"/>
                          <a:ea typeface="Arial"/>
                          <a:cs typeface="Arial"/>
                        </a:rPr>
                        <a:t>T</a:t>
                      </a:r>
                      <a:r>
                        <a:rPr lang="nl-NL" sz="1000" spc="-15" dirty="0">
                          <a:effectLst/>
                          <a:latin typeface="Arial"/>
                          <a:ea typeface="Arial"/>
                          <a:cs typeface="Arial"/>
                        </a:rPr>
                        <a:t>w</a:t>
                      </a:r>
                      <a:r>
                        <a:rPr lang="nl-NL" sz="1000" spc="5" dirty="0">
                          <a:effectLst/>
                          <a:latin typeface="Arial"/>
                          <a:ea typeface="Arial"/>
                          <a:cs typeface="Arial"/>
                        </a:rPr>
                        <a:t>en</a:t>
                      </a:r>
                      <a:r>
                        <a:rPr lang="nl-NL" sz="1000" dirty="0">
                          <a:effectLst/>
                          <a:latin typeface="Arial"/>
                          <a:ea typeface="Arial"/>
                          <a:cs typeface="Arial"/>
                        </a:rPr>
                        <a:t>te</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R="239395" algn="l">
                        <a:lnSpc>
                          <a:spcPct val="105000"/>
                        </a:lnSpc>
                        <a:spcAft>
                          <a:spcPts val="0"/>
                        </a:spcAft>
                      </a:pPr>
                      <a:r>
                        <a:rPr lang="nl-NL" sz="1000">
                          <a:effectLst/>
                          <a:latin typeface="Arial"/>
                          <a:ea typeface="Arial"/>
                          <a:cs typeface="Arial"/>
                        </a:rPr>
                        <a:t>7</a:t>
                      </a:r>
                      <a:endParaRPr lang="en-US" sz="100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nl-NL" sz="1000" spc="5" dirty="0">
                          <a:effectLst/>
                          <a:latin typeface="Arial"/>
                          <a:ea typeface="Arial"/>
                          <a:cs typeface="Arial"/>
                        </a:rPr>
                        <a:t>pos</a:t>
                      </a:r>
                      <a:r>
                        <a:rPr lang="nl-NL" sz="1000" spc="-5" dirty="0">
                          <a:effectLst/>
                          <a:latin typeface="Arial"/>
                          <a:ea typeface="Arial"/>
                          <a:cs typeface="Arial"/>
                        </a:rPr>
                        <a:t>i</a:t>
                      </a:r>
                      <a:r>
                        <a:rPr lang="nl-NL" sz="1000" dirty="0">
                          <a:effectLst/>
                          <a:latin typeface="Arial"/>
                          <a:ea typeface="Arial"/>
                          <a:cs typeface="Arial"/>
                        </a:rPr>
                        <a:t>t</a:t>
                      </a:r>
                      <a:r>
                        <a:rPr lang="nl-NL" sz="1000" spc="5" dirty="0">
                          <a:effectLst/>
                          <a:latin typeface="Arial"/>
                          <a:ea typeface="Arial"/>
                          <a:cs typeface="Arial"/>
                        </a:rPr>
                        <a:t>ie</a:t>
                      </a:r>
                      <a:r>
                        <a:rPr lang="nl-NL" sz="1000" dirty="0">
                          <a:effectLst/>
                          <a:latin typeface="Arial"/>
                          <a:ea typeface="Arial"/>
                          <a:cs typeface="Arial"/>
                        </a:rPr>
                        <a:t>f</a:t>
                      </a:r>
                      <a:endParaRPr lang="en-US" sz="1000" dirty="0">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lnSpc>
                          <a:spcPct val="105000"/>
                        </a:lnSpc>
                        <a:spcAft>
                          <a:spcPts val="0"/>
                        </a:spcAft>
                      </a:pPr>
                      <a:r>
                        <a:rPr lang="nl-NL" sz="1000" dirty="0" smtClean="0">
                          <a:solidFill>
                            <a:schemeClr val="tx1"/>
                          </a:solidFill>
                          <a:effectLst/>
                          <a:latin typeface="Arial"/>
                          <a:ea typeface="Arial"/>
                          <a:cs typeface="Arial"/>
                        </a:rPr>
                        <a:t>Ronde langs ketenpartners hebben plaatsgevonden in mei en juni, waarin meting over tevredenheid over de samenwerking is opgenomen.</a:t>
                      </a:r>
                      <a:endParaRPr lang="en-US" sz="1000" dirty="0">
                        <a:solidFill>
                          <a:schemeClr val="tx1"/>
                        </a:solidFill>
                        <a:effectLst/>
                        <a:latin typeface="Arial"/>
                        <a:ea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bl>
          </a:graphicData>
        </a:graphic>
      </p:graphicFrame>
    </p:spTree>
    <p:extLst>
      <p:ext uri="{BB962C8B-B14F-4D97-AF65-F5344CB8AC3E}">
        <p14:creationId xmlns:p14="http://schemas.microsoft.com/office/powerpoint/2010/main" val="4006870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1D	Programma gemeenten </a:t>
            </a:r>
            <a:endParaRPr lang="en-US" dirty="0">
              <a:solidFill>
                <a:srgbClr val="FF0000"/>
              </a:solidFill>
            </a:endParaRPr>
          </a:p>
        </p:txBody>
      </p:sp>
      <p:sp>
        <p:nvSpPr>
          <p:cNvPr id="3" name="Tijdelijke aanduiding voor inhoud 2"/>
          <p:cNvSpPr>
            <a:spLocks noGrp="1"/>
          </p:cNvSpPr>
          <p:nvPr>
            <p:ph idx="1"/>
          </p:nvPr>
        </p:nvSpPr>
        <p:spPr>
          <a:xfrm>
            <a:off x="453728" y="1564432"/>
            <a:ext cx="12169352" cy="8136904"/>
          </a:xfrm>
        </p:spPr>
        <p:txBody>
          <a:bodyPr/>
          <a:lstStyle/>
          <a:p>
            <a:pPr marL="0" indent="0">
              <a:buNone/>
            </a:pPr>
            <a:r>
              <a:rPr lang="nl-NL" sz="1200" b="1" dirty="0" smtClean="0"/>
              <a:t>Inleiding en belangrijke aandachtspunten</a:t>
            </a:r>
          </a:p>
          <a:p>
            <a:pPr marL="0" indent="-134618">
              <a:buNone/>
            </a:pPr>
            <a:r>
              <a:rPr lang="nl-NL" sz="1050" dirty="0" smtClean="0"/>
              <a:t>a </a:t>
            </a:r>
            <a:r>
              <a:rPr lang="nl-NL" sz="1050" dirty="0"/>
              <a:t>Voortgang belangrijke projecten en </a:t>
            </a:r>
            <a:r>
              <a:rPr lang="nl-NL" sz="1050" dirty="0" smtClean="0"/>
              <a:t>onderwerpen</a:t>
            </a:r>
          </a:p>
          <a:p>
            <a:pPr marL="506732" lvl="1" indent="-171450">
              <a:buFont typeface="Arial" panose="020B0604020202020204" pitchFamily="34" charset="0"/>
              <a:buChar char="•"/>
            </a:pPr>
            <a:r>
              <a:rPr lang="nl-NL" sz="1050" b="1" dirty="0" smtClean="0"/>
              <a:t>Handreiking </a:t>
            </a:r>
            <a:r>
              <a:rPr lang="nl-NL" sz="1050" b="1" dirty="0"/>
              <a:t>Maatschappelijk </a:t>
            </a:r>
            <a:r>
              <a:rPr lang="nl-NL" sz="1050" b="1" dirty="0" smtClean="0"/>
              <a:t>Onrust</a:t>
            </a:r>
            <a:r>
              <a:rPr lang="nl-NL" sz="1050" dirty="0" smtClean="0"/>
              <a:t>: opdracht </a:t>
            </a:r>
            <a:r>
              <a:rPr lang="nl-NL" sz="1050" dirty="0"/>
              <a:t>uitwerking jeugdzorg en </a:t>
            </a:r>
            <a:r>
              <a:rPr lang="nl-NL" sz="1050" dirty="0" smtClean="0"/>
              <a:t>calamiteiten in </a:t>
            </a:r>
            <a:r>
              <a:rPr lang="nl-NL" sz="1050" dirty="0"/>
              <a:t>relatie tot maatschappelijk onrust. In het </a:t>
            </a:r>
            <a:r>
              <a:rPr lang="nl-NL" sz="1050" dirty="0" smtClean="0"/>
              <a:t>vierde </a:t>
            </a:r>
            <a:r>
              <a:rPr lang="nl-NL" sz="1050" dirty="0"/>
              <a:t>kwartaal van 2015 wordt de geactualiseerde  ‘Handreiking Maatschappelijk Onrust’ voorgelegd aan het Algemeen Bestuur en het bestuurlijk overleg Samen 14. Deze handreiking is uitgebreid met nieuwe scenario’s over hoe te handelen bij maatschappelijke onrust binnen het sociale domein. Daarnaast is in de handreiking de monodisciplinaire opschaling bij maatschappelijke onrust nader uitgewerkt. </a:t>
            </a:r>
            <a:endParaRPr lang="nl-NL" sz="1050" dirty="0" smtClean="0"/>
          </a:p>
          <a:p>
            <a:pPr marL="506732" lvl="1" indent="-171450">
              <a:buFont typeface="Arial" panose="020B0604020202020204" pitchFamily="34" charset="0"/>
              <a:buChar char="•"/>
            </a:pPr>
            <a:r>
              <a:rPr lang="nl-NL" sz="1050" b="1" dirty="0"/>
              <a:t>Visie van Bevolkingszorg </a:t>
            </a:r>
            <a:r>
              <a:rPr lang="nl-NL" sz="1050" b="1" dirty="0" smtClean="0"/>
              <a:t>: </a:t>
            </a:r>
            <a:r>
              <a:rPr lang="nl-NL" sz="1050" dirty="0" smtClean="0"/>
              <a:t>de visie wordt gedeeld met </a:t>
            </a:r>
            <a:r>
              <a:rPr lang="nl-NL" sz="1050" dirty="0"/>
              <a:t>(</a:t>
            </a:r>
            <a:r>
              <a:rPr lang="nl-NL" sz="1050" dirty="0" err="1"/>
              <a:t>multi</a:t>
            </a:r>
            <a:r>
              <a:rPr lang="nl-NL" sz="1050" dirty="0"/>
              <a:t>) partners en in het bijzonder het proces ‘verwanteninformatie</a:t>
            </a:r>
            <a:r>
              <a:rPr lang="nl-NL" sz="1050" dirty="0" smtClean="0"/>
              <a:t>’. </a:t>
            </a:r>
            <a:r>
              <a:rPr lang="nl-NL" sz="1050" dirty="0"/>
              <a:t>Mede door het onderwerp ‘zelfredzaamheid’ is dit proces </a:t>
            </a:r>
            <a:r>
              <a:rPr lang="nl-NL" sz="1050" dirty="0" smtClean="0"/>
              <a:t>bij zowel </a:t>
            </a:r>
            <a:r>
              <a:rPr lang="nl-NL" sz="1050" dirty="0"/>
              <a:t>de politie- als de </a:t>
            </a:r>
            <a:r>
              <a:rPr lang="nl-NL" sz="1050" dirty="0" smtClean="0"/>
              <a:t>geneeskundige zorg </a:t>
            </a:r>
            <a:r>
              <a:rPr lang="nl-NL" sz="1050" dirty="0"/>
              <a:t>nog volop in ontwikkeling. </a:t>
            </a:r>
          </a:p>
          <a:p>
            <a:pPr marL="0" indent="0">
              <a:buNone/>
            </a:pPr>
            <a:r>
              <a:rPr lang="nl-NL" sz="1050" dirty="0" smtClean="0"/>
              <a:t>b </a:t>
            </a:r>
            <a:r>
              <a:rPr lang="nl-NL" sz="1050" dirty="0"/>
              <a:t>Risico’s: Beschikbare capaciteit voor de gemeentelijke kolom (koude omstandigheden) en binnen het team bevolkingszorg (warme omstandigheden) </a:t>
            </a:r>
          </a:p>
          <a:p>
            <a:pPr marL="0" indent="-134618">
              <a:buNone/>
            </a:pPr>
            <a:r>
              <a:rPr lang="nl-NL" sz="1050" dirty="0" smtClean="0"/>
              <a:t>c </a:t>
            </a:r>
            <a:r>
              <a:rPr lang="nl-NL" sz="1050" dirty="0"/>
              <a:t>Nieuwe ontwikkelingen</a:t>
            </a:r>
            <a:r>
              <a:rPr lang="nl-NL" sz="1050" i="1" dirty="0"/>
              <a:t> </a:t>
            </a:r>
          </a:p>
          <a:p>
            <a:pPr marL="506732" lvl="1" indent="-171450">
              <a:buFont typeface="Arial" panose="020B0604020202020204" pitchFamily="34" charset="0"/>
              <a:buChar char="•"/>
            </a:pPr>
            <a:r>
              <a:rPr lang="nl-NL" sz="1050" dirty="0" smtClean="0"/>
              <a:t>De </a:t>
            </a:r>
            <a:r>
              <a:rPr lang="nl-NL" sz="1050" dirty="0"/>
              <a:t>visie van bevolkingszorg staat. Het delen van kennis en ervaringen met de andere veiligheidsregio’s wordt belangrijker. Het accent ligt op het implementeren en operationaliseren van de prestatie-eisen voor bevolkingszorg en crisiscommunicatie. </a:t>
            </a:r>
          </a:p>
          <a:p>
            <a:pPr marL="506732" lvl="1" indent="-171450">
              <a:buFont typeface="Arial" panose="020B0604020202020204" pitchFamily="34" charset="0"/>
              <a:buChar char="•"/>
            </a:pPr>
            <a:r>
              <a:rPr lang="nl-NL" sz="1050" dirty="0"/>
              <a:t>Bij de </a:t>
            </a:r>
            <a:r>
              <a:rPr lang="nl-NL" sz="1050" dirty="0" smtClean="0"/>
              <a:t>veiligheidsregio’s wordt </a:t>
            </a:r>
            <a:r>
              <a:rPr lang="nl-NL" sz="1050" dirty="0"/>
              <a:t>steeds meer aandacht besteed aan calamiteiten binnen het sociale domein. Samenwerking tussen zorg en veiligheid wordt intensiever en belangrijker.</a:t>
            </a:r>
          </a:p>
          <a:p>
            <a:pPr marL="0" indent="0">
              <a:buNone/>
            </a:pPr>
            <a:r>
              <a:rPr lang="nl-NL" sz="1200" dirty="0"/>
              <a:t/>
            </a:r>
            <a:br>
              <a:rPr lang="nl-NL" sz="1200" dirty="0"/>
            </a:br>
            <a:r>
              <a:rPr lang="nl-NL" sz="1200" b="1" dirty="0" smtClean="0"/>
              <a:t>Stand </a:t>
            </a:r>
            <a:r>
              <a:rPr lang="nl-NL" sz="1200" b="1" dirty="0"/>
              <a:t>van zaken </a:t>
            </a:r>
            <a:r>
              <a:rPr lang="nl-NL" sz="1200" b="1" dirty="0" smtClean="0"/>
              <a:t>prestatieindicatoren programmabegroting</a:t>
            </a:r>
          </a:p>
          <a:p>
            <a:pPr marL="0" indent="0">
              <a:buNone/>
            </a:pPr>
            <a:endParaRPr lang="nl-NL" sz="1200" dirty="0"/>
          </a:p>
          <a:p>
            <a:pPr marL="0" indent="0">
              <a:buNone/>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342900" indent="-342900">
              <a:buFont typeface="+mj-lt"/>
              <a:buAutoNum type="arabicPeriod"/>
            </a:pPr>
            <a:endParaRPr lang="nl-NL" sz="1200" dirty="0"/>
          </a:p>
          <a:p>
            <a:pPr marL="342900" indent="-342900">
              <a:buFont typeface="+mj-lt"/>
              <a:buAutoNum type="arabicPeriod"/>
            </a:pPr>
            <a:endParaRPr lang="nl-NL" sz="1200" dirty="0" smtClean="0"/>
          </a:p>
          <a:p>
            <a:pPr marL="0" indent="0">
              <a:buNone/>
            </a:pPr>
            <a:endParaRPr lang="nl-NL" sz="1200" dirty="0" smtClean="0"/>
          </a:p>
          <a:p>
            <a:pPr marL="0" indent="0">
              <a:buNone/>
            </a:pPr>
            <a:endParaRPr lang="nl-NL" sz="1800" dirty="0" smtClean="0"/>
          </a:p>
          <a:p>
            <a:pPr marL="0" indent="0">
              <a:buNone/>
            </a:pPr>
            <a:endParaRPr lang="nl-NL" sz="1800" dirty="0"/>
          </a:p>
          <a:p>
            <a:pPr marL="0" indent="0">
              <a:buNone/>
            </a:pPr>
            <a:endParaRPr lang="nl-NL" sz="1800" dirty="0" smtClean="0"/>
          </a:p>
          <a:p>
            <a:pPr marL="0" indent="0">
              <a:buNone/>
            </a:pPr>
            <a:endParaRPr lang="nl-NL" sz="1800" dirty="0"/>
          </a:p>
          <a:p>
            <a:pPr marL="0" indent="0">
              <a:buNone/>
            </a:pPr>
            <a:endParaRPr lang="nl-NL" sz="1800" dirty="0" smtClean="0"/>
          </a:p>
          <a:p>
            <a:pPr marL="0" indent="0">
              <a:buNone/>
            </a:pPr>
            <a:endParaRPr lang="nl-NL" sz="1800" dirty="0"/>
          </a:p>
          <a:p>
            <a:pPr marL="0" indent="0">
              <a:buNone/>
            </a:pPr>
            <a:endParaRPr lang="nl-NL" sz="1800" dirty="0"/>
          </a:p>
          <a:p>
            <a:pPr marL="342900" indent="-342900">
              <a:buFont typeface="+mj-lt"/>
              <a:buAutoNum type="arabicPeriod"/>
            </a:pPr>
            <a:endParaRPr lang="en-US" sz="1800" dirty="0"/>
          </a:p>
          <a:p>
            <a:pPr marL="0" indent="0">
              <a:buNone/>
            </a:pPr>
            <a:endParaRPr lang="nl-NL" sz="1800" dirty="0" smtClean="0"/>
          </a:p>
          <a:p>
            <a:pPr marL="0" indent="0">
              <a:buNone/>
            </a:pPr>
            <a:endParaRPr lang="nl-NL" sz="1800" dirty="0"/>
          </a:p>
          <a:p>
            <a:pPr marL="0" indent="0">
              <a:buNone/>
            </a:pPr>
            <a:endParaRPr lang="nl-NL" sz="1800" dirty="0" smtClean="0"/>
          </a:p>
          <a:p>
            <a:pPr marL="0" indent="0">
              <a:buNone/>
            </a:pPr>
            <a:endParaRPr lang="nl-NL" sz="1800" dirty="0"/>
          </a:p>
        </p:txBody>
      </p:sp>
      <p:graphicFrame>
        <p:nvGraphicFramePr>
          <p:cNvPr id="5" name="Tabel 4"/>
          <p:cNvGraphicFramePr>
            <a:graphicFrameLocks noGrp="1"/>
          </p:cNvGraphicFramePr>
          <p:nvPr>
            <p:extLst>
              <p:ext uri="{D42A27DB-BD31-4B8C-83A1-F6EECF244321}">
                <p14:modId xmlns:p14="http://schemas.microsoft.com/office/powerpoint/2010/main" val="3086150238"/>
              </p:ext>
            </p:extLst>
          </p:nvPr>
        </p:nvGraphicFramePr>
        <p:xfrm>
          <a:off x="597744" y="4300736"/>
          <a:ext cx="12025336" cy="2025126"/>
        </p:xfrm>
        <a:graphic>
          <a:graphicData uri="http://schemas.openxmlformats.org/drawingml/2006/table">
            <a:tbl>
              <a:tblPr firstRow="1" firstCol="1" lastRow="1" lastCol="1" bandRow="1" bandCol="1"/>
              <a:tblGrid>
                <a:gridCol w="2712554"/>
                <a:gridCol w="648072"/>
                <a:gridCol w="1152128"/>
                <a:gridCol w="7512582"/>
              </a:tblGrid>
              <a:tr h="306705">
                <a:tc>
                  <a:txBody>
                    <a:bodyPr/>
                    <a:lstStyle/>
                    <a:p>
                      <a:pPr marL="619760" marR="619125" algn="l">
                        <a:lnSpc>
                          <a:spcPct val="105000"/>
                        </a:lnSpc>
                        <a:spcBef>
                          <a:spcPts val="65"/>
                        </a:spcBef>
                        <a:spcAft>
                          <a:spcPts val="0"/>
                        </a:spcAft>
                      </a:pPr>
                      <a:r>
                        <a:rPr lang="nl-NL" sz="1000" b="1" dirty="0">
                          <a:effectLst/>
                          <a:latin typeface="Arial"/>
                          <a:ea typeface="Arial"/>
                          <a:cs typeface="Arial"/>
                        </a:rPr>
                        <a:t>Indi</a:t>
                      </a:r>
                      <a:r>
                        <a:rPr lang="nl-NL" sz="1000" b="1" spc="5" dirty="0">
                          <a:effectLst/>
                          <a:latin typeface="Arial"/>
                          <a:ea typeface="Arial"/>
                          <a:cs typeface="Arial"/>
                        </a:rPr>
                        <a:t>ca</a:t>
                      </a:r>
                      <a:r>
                        <a:rPr lang="nl-NL" sz="1000" b="1" dirty="0">
                          <a:effectLst/>
                          <a:latin typeface="Arial"/>
                          <a:ea typeface="Arial"/>
                          <a:cs typeface="Arial"/>
                        </a:rPr>
                        <a:t>tor</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marL="60325" marR="40005" indent="152400" algn="l">
                        <a:lnSpc>
                          <a:spcPct val="105000"/>
                        </a:lnSpc>
                        <a:spcBef>
                          <a:spcPts val="65"/>
                        </a:spcBef>
                        <a:spcAft>
                          <a:spcPts val="0"/>
                        </a:spcAft>
                      </a:pPr>
                      <a:r>
                        <a:rPr lang="nl-NL" sz="1000" b="1" dirty="0">
                          <a:effectLst/>
                          <a:latin typeface="Arial"/>
                          <a:ea typeface="Arial"/>
                          <a:cs typeface="Arial"/>
                        </a:rPr>
                        <a:t>Nr. </a:t>
                      </a:r>
                      <a:r>
                        <a:rPr lang="nl-NL" sz="1000" b="1" spc="5" dirty="0">
                          <a:effectLst/>
                          <a:latin typeface="Arial"/>
                          <a:ea typeface="Arial"/>
                          <a:cs typeface="Arial"/>
                        </a:rPr>
                        <a:t>ac</a:t>
                      </a:r>
                      <a:r>
                        <a:rPr lang="nl-NL" sz="1000" b="1" dirty="0">
                          <a:effectLst/>
                          <a:latin typeface="Arial"/>
                          <a:ea typeface="Arial"/>
                          <a:cs typeface="Arial"/>
                        </a:rPr>
                        <a:t>ti</a:t>
                      </a:r>
                      <a:r>
                        <a:rPr lang="nl-NL" sz="1000" b="1" spc="-10" dirty="0">
                          <a:effectLst/>
                          <a:latin typeface="Arial"/>
                          <a:ea typeface="Arial"/>
                          <a:cs typeface="Arial"/>
                        </a:rPr>
                        <a:t>v</a:t>
                      </a:r>
                      <a:r>
                        <a:rPr lang="nl-NL" sz="1000" b="1" dirty="0">
                          <a:effectLst/>
                          <a:latin typeface="Arial"/>
                          <a:ea typeface="Arial"/>
                          <a:cs typeface="Arial"/>
                        </a:rPr>
                        <a:t>it</a:t>
                      </a:r>
                      <a:r>
                        <a:rPr lang="nl-NL" sz="1000" b="1" spc="5" dirty="0">
                          <a:effectLst/>
                          <a:latin typeface="Arial"/>
                          <a:ea typeface="Arial"/>
                          <a:cs typeface="Arial"/>
                        </a:rPr>
                        <a:t>e</a:t>
                      </a:r>
                      <a:r>
                        <a:rPr lang="nl-NL" sz="1000" b="1" dirty="0">
                          <a:effectLst/>
                          <a:latin typeface="Arial"/>
                          <a:ea typeface="Arial"/>
                          <a:cs typeface="Arial"/>
                        </a:rPr>
                        <a:t>it</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marL="126365" marR="127635" algn="ctr">
                        <a:lnSpc>
                          <a:spcPct val="105000"/>
                        </a:lnSpc>
                        <a:spcBef>
                          <a:spcPts val="65"/>
                        </a:spcBef>
                        <a:spcAft>
                          <a:spcPts val="0"/>
                        </a:spcAft>
                      </a:pPr>
                      <a:r>
                        <a:rPr lang="nl-NL" sz="1000" b="1" spc="-15" dirty="0" smtClean="0">
                          <a:effectLst/>
                          <a:latin typeface="Arial"/>
                          <a:ea typeface="Arial"/>
                          <a:cs typeface="Arial"/>
                        </a:rPr>
                        <a:t>A</a:t>
                      </a:r>
                      <a:r>
                        <a:rPr lang="nl-NL" sz="1000" b="1" spc="5" dirty="0" smtClean="0">
                          <a:effectLst/>
                          <a:latin typeface="Arial"/>
                          <a:ea typeface="Arial"/>
                          <a:cs typeface="Arial"/>
                        </a:rPr>
                        <a:t>m</a:t>
                      </a:r>
                      <a:r>
                        <a:rPr lang="nl-NL" sz="1000" b="1" dirty="0" smtClean="0">
                          <a:effectLst/>
                          <a:latin typeface="Arial"/>
                          <a:ea typeface="Arial"/>
                          <a:cs typeface="Arial"/>
                        </a:rPr>
                        <a:t>biti</a:t>
                      </a:r>
                      <a:r>
                        <a:rPr lang="nl-NL" sz="1000" b="1" spc="5" dirty="0" smtClean="0">
                          <a:effectLst/>
                          <a:latin typeface="Arial"/>
                          <a:ea typeface="Arial"/>
                          <a:cs typeface="Arial"/>
                        </a:rPr>
                        <a:t>e</a:t>
                      </a:r>
                      <a:r>
                        <a:rPr lang="nl-NL" sz="1000" b="1" dirty="0" smtClean="0">
                          <a:effectLst/>
                          <a:latin typeface="Arial"/>
                          <a:ea typeface="Arial"/>
                          <a:cs typeface="Arial"/>
                        </a:rPr>
                        <a:t>ni</a:t>
                      </a:r>
                      <a:r>
                        <a:rPr lang="nl-NL" sz="1000" b="1" spc="-10" dirty="0" smtClean="0">
                          <a:effectLst/>
                          <a:latin typeface="Arial"/>
                          <a:ea typeface="Arial"/>
                          <a:cs typeface="Arial"/>
                        </a:rPr>
                        <a:t>v</a:t>
                      </a:r>
                      <a:r>
                        <a:rPr lang="nl-NL" sz="1000" b="1" spc="5" dirty="0" smtClean="0">
                          <a:effectLst/>
                          <a:latin typeface="Arial"/>
                          <a:ea typeface="Arial"/>
                          <a:cs typeface="Arial"/>
                        </a:rPr>
                        <a:t>ea</a:t>
                      </a:r>
                      <a:r>
                        <a:rPr lang="nl-NL" sz="1000" b="1" dirty="0" smtClean="0">
                          <a:effectLst/>
                          <a:latin typeface="Arial"/>
                          <a:ea typeface="Arial"/>
                          <a:cs typeface="Arial"/>
                        </a:rPr>
                        <a:t>u</a:t>
                      </a:r>
                      <a:r>
                        <a:rPr lang="en-US" sz="1000" b="0" baseline="0" dirty="0" smtClean="0">
                          <a:effectLst/>
                          <a:latin typeface="Arial"/>
                          <a:ea typeface="Arial"/>
                          <a:cs typeface="Times New Roman"/>
                        </a:rPr>
                        <a:t> </a:t>
                      </a:r>
                      <a:r>
                        <a:rPr lang="nl-NL" sz="1000" b="1" dirty="0" smtClean="0">
                          <a:effectLst/>
                          <a:latin typeface="Arial"/>
                          <a:ea typeface="Arial"/>
                          <a:cs typeface="Arial"/>
                        </a:rPr>
                        <a:t>(</a:t>
                      </a:r>
                      <a:r>
                        <a:rPr lang="nl-NL" sz="1000" b="1" spc="5" dirty="0" smtClean="0">
                          <a:effectLst/>
                          <a:latin typeface="Arial"/>
                          <a:ea typeface="Arial"/>
                          <a:cs typeface="Arial"/>
                        </a:rPr>
                        <a:t>2015</a:t>
                      </a:r>
                      <a:r>
                        <a:rPr lang="nl-NL" sz="1000" b="1" dirty="0">
                          <a:effectLst/>
                          <a:latin typeface="Arial"/>
                          <a:ea typeface="Arial"/>
                          <a:cs typeface="Arial"/>
                        </a:rPr>
                        <a:t>)</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c>
                  <a:txBody>
                    <a:bodyPr/>
                    <a:lstStyle/>
                    <a:p>
                      <a:pPr marL="180975" marR="351790" indent="0" algn="l">
                        <a:lnSpc>
                          <a:spcPct val="105000"/>
                        </a:lnSpc>
                        <a:spcBef>
                          <a:spcPts val="55"/>
                        </a:spcBef>
                        <a:spcAft>
                          <a:spcPts val="0"/>
                        </a:spcAft>
                      </a:pPr>
                      <a:r>
                        <a:rPr lang="nl-NL" sz="1000" b="1" dirty="0">
                          <a:effectLst/>
                          <a:latin typeface="Arial"/>
                          <a:ea typeface="Arial"/>
                          <a:cs typeface="Arial"/>
                        </a:rPr>
                        <a:t>Voortgang 2015</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99"/>
                    </a:solidFill>
                  </a:tcPr>
                </a:tc>
              </a:tr>
              <a:tr h="307974">
                <a:tc>
                  <a:txBody>
                    <a:bodyPr/>
                    <a:lstStyle/>
                    <a:p>
                      <a:pPr marL="60325" marR="91440" algn="l">
                        <a:lnSpc>
                          <a:spcPct val="104000"/>
                        </a:lnSpc>
                        <a:spcBef>
                          <a:spcPts val="15"/>
                        </a:spcBef>
                        <a:spcAft>
                          <a:spcPts val="0"/>
                        </a:spcAft>
                      </a:pPr>
                      <a:r>
                        <a:rPr lang="nl-NL" sz="1000" dirty="0">
                          <a:effectLst/>
                          <a:latin typeface="Arial"/>
                          <a:ea typeface="Arial"/>
                          <a:cs typeface="Arial"/>
                        </a:rPr>
                        <a:t>&gt;</a:t>
                      </a:r>
                      <a:r>
                        <a:rPr lang="nl-NL" sz="1000" spc="5" dirty="0">
                          <a:effectLst/>
                          <a:latin typeface="Arial"/>
                          <a:ea typeface="Arial"/>
                          <a:cs typeface="Arial"/>
                        </a:rPr>
                        <a:t>8</a:t>
                      </a:r>
                      <a:r>
                        <a:rPr lang="nl-NL" sz="1000" dirty="0">
                          <a:effectLst/>
                          <a:latin typeface="Arial"/>
                          <a:ea typeface="Arial"/>
                          <a:cs typeface="Arial"/>
                        </a:rPr>
                        <a:t>0</a:t>
                      </a:r>
                      <a:r>
                        <a:rPr lang="nl-NL" sz="1000" spc="5" dirty="0">
                          <a:effectLst/>
                          <a:latin typeface="Arial"/>
                          <a:ea typeface="Arial"/>
                          <a:cs typeface="Arial"/>
                        </a:rPr>
                        <a:t> </a:t>
                      </a:r>
                      <a:r>
                        <a:rPr lang="nl-NL" sz="1000" dirty="0">
                          <a:effectLst/>
                          <a:latin typeface="Arial"/>
                          <a:ea typeface="Arial"/>
                          <a:cs typeface="Arial"/>
                        </a:rPr>
                        <a:t>%</a:t>
                      </a:r>
                      <a:r>
                        <a:rPr lang="nl-NL" sz="1000" spc="5" dirty="0">
                          <a:effectLst/>
                          <a:latin typeface="Arial"/>
                          <a:ea typeface="Arial"/>
                          <a:cs typeface="Arial"/>
                        </a:rPr>
                        <a:t> </a:t>
                      </a:r>
                      <a:r>
                        <a:rPr lang="nl-NL" sz="1000" spc="-5" dirty="0">
                          <a:effectLst/>
                          <a:latin typeface="Arial"/>
                          <a:ea typeface="Arial"/>
                          <a:cs typeface="Arial"/>
                        </a:rPr>
                        <a:t>v</a:t>
                      </a:r>
                      <a:r>
                        <a:rPr lang="nl-NL" sz="1000" spc="5" dirty="0">
                          <a:effectLst/>
                          <a:latin typeface="Arial"/>
                          <a:ea typeface="Arial"/>
                          <a:cs typeface="Arial"/>
                        </a:rPr>
                        <a:t>a</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d</a:t>
                      </a:r>
                      <a:r>
                        <a:rPr lang="nl-NL" sz="1000" dirty="0">
                          <a:effectLst/>
                          <a:latin typeface="Arial"/>
                          <a:ea typeface="Arial"/>
                          <a:cs typeface="Arial"/>
                        </a:rPr>
                        <a:t>e</a:t>
                      </a:r>
                      <a:r>
                        <a:rPr lang="nl-NL" sz="1000" spc="-5" dirty="0">
                          <a:effectLst/>
                          <a:latin typeface="Arial"/>
                          <a:ea typeface="Arial"/>
                          <a:cs typeface="Arial"/>
                        </a:rPr>
                        <a:t> </a:t>
                      </a:r>
                      <a:r>
                        <a:rPr lang="nl-NL" sz="1000" dirty="0">
                          <a:effectLst/>
                          <a:latin typeface="Arial"/>
                          <a:ea typeface="Arial"/>
                          <a:cs typeface="Arial"/>
                        </a:rPr>
                        <a:t>t</a:t>
                      </a:r>
                      <a:r>
                        <a:rPr lang="nl-NL" sz="1000" spc="5" dirty="0">
                          <a:effectLst/>
                          <a:latin typeface="Arial"/>
                          <a:ea typeface="Arial"/>
                          <a:cs typeface="Arial"/>
                        </a:rPr>
                        <a:t>a</a:t>
                      </a:r>
                      <a:r>
                        <a:rPr lang="nl-NL" sz="1000" spc="-5" dirty="0">
                          <a:effectLst/>
                          <a:latin typeface="Arial"/>
                          <a:ea typeface="Arial"/>
                          <a:cs typeface="Arial"/>
                        </a:rPr>
                        <a:t>k</a:t>
                      </a:r>
                      <a:r>
                        <a:rPr lang="nl-NL" sz="1000" spc="5"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v</a:t>
                      </a:r>
                      <a:r>
                        <a:rPr lang="nl-NL" sz="1000" spc="5" dirty="0">
                          <a:effectLst/>
                          <a:latin typeface="Arial"/>
                          <a:ea typeface="Arial"/>
                          <a:cs typeface="Arial"/>
                        </a:rPr>
                        <a:t>a</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he</a:t>
                      </a:r>
                      <a:r>
                        <a:rPr lang="nl-NL" sz="1000" dirty="0">
                          <a:effectLst/>
                          <a:latin typeface="Arial"/>
                          <a:ea typeface="Arial"/>
                          <a:cs typeface="Arial"/>
                        </a:rPr>
                        <a:t>t </a:t>
                      </a:r>
                      <a:r>
                        <a:rPr lang="nl-NL" sz="1000" spc="5" dirty="0">
                          <a:effectLst/>
                          <a:latin typeface="Arial"/>
                          <a:ea typeface="Arial"/>
                          <a:cs typeface="Arial"/>
                        </a:rPr>
                        <a:t>jaa</a:t>
                      </a:r>
                      <a:r>
                        <a:rPr lang="nl-NL" sz="1000" dirty="0">
                          <a:effectLst/>
                          <a:latin typeface="Arial"/>
                          <a:ea typeface="Arial"/>
                          <a:cs typeface="Arial"/>
                        </a:rPr>
                        <a:t>r</a:t>
                      </a:r>
                      <a:r>
                        <a:rPr lang="nl-NL" sz="1000" spc="-10" dirty="0">
                          <a:effectLst/>
                          <a:latin typeface="Arial"/>
                          <a:ea typeface="Arial"/>
                          <a:cs typeface="Arial"/>
                        </a:rPr>
                        <a:t>p</a:t>
                      </a:r>
                      <a:r>
                        <a:rPr lang="nl-NL" sz="1000" spc="5" dirty="0">
                          <a:effectLst/>
                          <a:latin typeface="Arial"/>
                          <a:ea typeface="Arial"/>
                          <a:cs typeface="Arial"/>
                        </a:rPr>
                        <a:t>la</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z</a:t>
                      </a:r>
                      <a:r>
                        <a:rPr lang="nl-NL" sz="1000" spc="5" dirty="0">
                          <a:effectLst/>
                          <a:latin typeface="Arial"/>
                          <a:ea typeface="Arial"/>
                          <a:cs typeface="Arial"/>
                        </a:rPr>
                        <a:t>i</a:t>
                      </a:r>
                      <a:r>
                        <a:rPr lang="nl-NL" sz="1000" spc="-5" dirty="0">
                          <a:effectLst/>
                          <a:latin typeface="Arial"/>
                          <a:ea typeface="Arial"/>
                          <a:cs typeface="Arial"/>
                        </a:rPr>
                        <a:t>j</a:t>
                      </a:r>
                      <a:r>
                        <a:rPr lang="nl-NL" sz="1000" dirty="0">
                          <a:effectLst/>
                          <a:latin typeface="Arial"/>
                          <a:ea typeface="Arial"/>
                          <a:cs typeface="Arial"/>
                        </a:rPr>
                        <a:t>n</a:t>
                      </a:r>
                      <a:r>
                        <a:rPr lang="nl-NL" sz="1000" spc="5" dirty="0">
                          <a:effectLst/>
                          <a:latin typeface="Arial"/>
                          <a:ea typeface="Arial"/>
                          <a:cs typeface="Arial"/>
                        </a:rPr>
                        <a:t> </a:t>
                      </a:r>
                      <a:r>
                        <a:rPr lang="nl-NL" sz="1000" spc="-10" dirty="0">
                          <a:effectLst/>
                          <a:latin typeface="Arial"/>
                          <a:ea typeface="Arial"/>
                          <a:cs typeface="Arial"/>
                        </a:rPr>
                        <a:t>u</a:t>
                      </a:r>
                      <a:r>
                        <a:rPr lang="nl-NL" sz="1000" spc="5" dirty="0">
                          <a:effectLst/>
                          <a:latin typeface="Arial"/>
                          <a:ea typeface="Arial"/>
                          <a:cs typeface="Arial"/>
                        </a:rPr>
                        <a:t>i</a:t>
                      </a:r>
                      <a:r>
                        <a:rPr lang="nl-NL" sz="1000" dirty="0">
                          <a:effectLst/>
                          <a:latin typeface="Arial"/>
                          <a:ea typeface="Arial"/>
                          <a:cs typeface="Arial"/>
                        </a:rPr>
                        <a:t>t</a:t>
                      </a:r>
                      <a:r>
                        <a:rPr lang="nl-NL" sz="1000" spc="5" dirty="0">
                          <a:effectLst/>
                          <a:latin typeface="Arial"/>
                          <a:ea typeface="Arial"/>
                          <a:cs typeface="Arial"/>
                        </a:rPr>
                        <a:t>ge</a:t>
                      </a:r>
                      <a:r>
                        <a:rPr lang="nl-NL" sz="1000" spc="-5" dirty="0">
                          <a:effectLst/>
                          <a:latin typeface="Arial"/>
                          <a:ea typeface="Arial"/>
                          <a:cs typeface="Arial"/>
                        </a:rPr>
                        <a:t>v</a:t>
                      </a:r>
                      <a:r>
                        <a:rPr lang="nl-NL" sz="1000" spc="5" dirty="0">
                          <a:effectLst/>
                          <a:latin typeface="Arial"/>
                          <a:ea typeface="Arial"/>
                          <a:cs typeface="Arial"/>
                        </a:rPr>
                        <a:t>oe</a:t>
                      </a:r>
                      <a:r>
                        <a:rPr lang="nl-NL" sz="1000" spc="-10" dirty="0">
                          <a:effectLst/>
                          <a:latin typeface="Arial"/>
                          <a:ea typeface="Arial"/>
                          <a:cs typeface="Arial"/>
                        </a:rPr>
                        <a:t>r</a:t>
                      </a:r>
                      <a:r>
                        <a:rPr lang="nl-NL" sz="1000" dirty="0">
                          <a:effectLst/>
                          <a:latin typeface="Arial"/>
                          <a:ea typeface="Arial"/>
                          <a:cs typeface="Arial"/>
                        </a:rPr>
                        <a:t>d</a:t>
                      </a:r>
                      <a:r>
                        <a:rPr lang="nl-NL" sz="1000" spc="5" dirty="0">
                          <a:effectLst/>
                          <a:latin typeface="Arial"/>
                          <a:ea typeface="Arial"/>
                          <a:cs typeface="Arial"/>
                        </a:rPr>
                        <a:t> d</a:t>
                      </a:r>
                      <a:r>
                        <a:rPr lang="nl-NL" sz="1000" spc="-10" dirty="0">
                          <a:effectLst/>
                          <a:latin typeface="Arial"/>
                          <a:ea typeface="Arial"/>
                          <a:cs typeface="Arial"/>
                        </a:rPr>
                        <a:t>o</a:t>
                      </a:r>
                      <a:r>
                        <a:rPr lang="nl-NL" sz="1000" spc="5" dirty="0">
                          <a:effectLst/>
                          <a:latin typeface="Arial"/>
                          <a:ea typeface="Arial"/>
                          <a:cs typeface="Arial"/>
                        </a:rPr>
                        <a:t>o</a:t>
                      </a:r>
                      <a:r>
                        <a:rPr lang="nl-NL" sz="1000" dirty="0">
                          <a:effectLst/>
                          <a:latin typeface="Arial"/>
                          <a:ea typeface="Arial"/>
                          <a:cs typeface="Arial"/>
                        </a:rPr>
                        <a:t>r </a:t>
                      </a:r>
                      <a:r>
                        <a:rPr lang="nl-NL" sz="1000" spc="-10" dirty="0">
                          <a:effectLst/>
                          <a:latin typeface="Arial"/>
                          <a:ea typeface="Arial"/>
                          <a:cs typeface="Arial"/>
                        </a:rPr>
                        <a:t>d</a:t>
                      </a:r>
                      <a:r>
                        <a:rPr lang="nl-NL" sz="1000" dirty="0">
                          <a:effectLst/>
                          <a:latin typeface="Arial"/>
                          <a:ea typeface="Arial"/>
                          <a:cs typeface="Arial"/>
                        </a:rPr>
                        <a:t>e </a:t>
                      </a:r>
                      <a:r>
                        <a:rPr lang="nl-NL" sz="1000" spc="5" dirty="0">
                          <a:effectLst/>
                          <a:latin typeface="Arial"/>
                          <a:ea typeface="Arial"/>
                          <a:cs typeface="Arial"/>
                        </a:rPr>
                        <a:t>gem</a:t>
                      </a:r>
                      <a:r>
                        <a:rPr lang="nl-NL" sz="1000" spc="-10" dirty="0">
                          <a:effectLst/>
                          <a:latin typeface="Arial"/>
                          <a:ea typeface="Arial"/>
                          <a:cs typeface="Arial"/>
                        </a:rPr>
                        <a:t>e</a:t>
                      </a:r>
                      <a:r>
                        <a:rPr lang="nl-NL" sz="1000" spc="5" dirty="0">
                          <a:effectLst/>
                          <a:latin typeface="Arial"/>
                          <a:ea typeface="Arial"/>
                          <a:cs typeface="Arial"/>
                        </a:rPr>
                        <a:t>en</a:t>
                      </a:r>
                      <a:r>
                        <a:rPr lang="nl-NL" sz="1000" dirty="0">
                          <a:effectLst/>
                          <a:latin typeface="Arial"/>
                          <a:ea typeface="Arial"/>
                          <a:cs typeface="Arial"/>
                        </a:rPr>
                        <a:t>t</a:t>
                      </a:r>
                      <a:r>
                        <a:rPr lang="nl-NL" sz="1000" spc="-10" dirty="0">
                          <a:effectLst/>
                          <a:latin typeface="Arial"/>
                          <a:ea typeface="Arial"/>
                          <a:cs typeface="Arial"/>
                        </a:rPr>
                        <a:t>e</a:t>
                      </a:r>
                      <a:r>
                        <a:rPr lang="nl-NL" sz="1000" spc="5" dirty="0">
                          <a:effectLst/>
                          <a:latin typeface="Arial"/>
                          <a:ea typeface="Arial"/>
                          <a:cs typeface="Arial"/>
                        </a:rPr>
                        <a:t>li</a:t>
                      </a:r>
                      <a:r>
                        <a:rPr lang="nl-NL" sz="1000" spc="-5" dirty="0">
                          <a:effectLst/>
                          <a:latin typeface="Arial"/>
                          <a:ea typeface="Arial"/>
                          <a:cs typeface="Arial"/>
                        </a:rPr>
                        <a:t>j</a:t>
                      </a:r>
                      <a:r>
                        <a:rPr lang="nl-NL" sz="1000" spc="5" dirty="0">
                          <a:effectLst/>
                          <a:latin typeface="Arial"/>
                          <a:ea typeface="Arial"/>
                          <a:cs typeface="Arial"/>
                        </a:rPr>
                        <a:t>k</a:t>
                      </a:r>
                      <a:r>
                        <a:rPr lang="nl-NL" sz="1000" dirty="0">
                          <a:effectLst/>
                          <a:latin typeface="Arial"/>
                          <a:ea typeface="Arial"/>
                          <a:cs typeface="Arial"/>
                        </a:rPr>
                        <a:t>e</a:t>
                      </a:r>
                      <a:r>
                        <a:rPr lang="nl-NL" sz="1000" spc="-5" dirty="0">
                          <a:effectLst/>
                          <a:latin typeface="Arial"/>
                          <a:ea typeface="Arial"/>
                          <a:cs typeface="Arial"/>
                        </a:rPr>
                        <a:t> </a:t>
                      </a:r>
                      <a:r>
                        <a:rPr lang="nl-NL" sz="1000" spc="5" dirty="0" smtClean="0">
                          <a:effectLst/>
                          <a:latin typeface="Arial"/>
                          <a:ea typeface="Arial"/>
                          <a:cs typeface="Arial"/>
                        </a:rPr>
                        <a:t>ko</a:t>
                      </a:r>
                      <a:r>
                        <a:rPr lang="nl-NL" sz="1000" spc="-5" dirty="0" smtClean="0">
                          <a:effectLst/>
                          <a:latin typeface="Arial"/>
                          <a:ea typeface="Arial"/>
                          <a:cs typeface="Arial"/>
                        </a:rPr>
                        <a:t>l</a:t>
                      </a:r>
                      <a:r>
                        <a:rPr lang="nl-NL" sz="1000" spc="5" dirty="0" smtClean="0">
                          <a:effectLst/>
                          <a:latin typeface="Arial"/>
                          <a:ea typeface="Arial"/>
                          <a:cs typeface="Arial"/>
                        </a:rPr>
                        <a:t>o</a:t>
                      </a:r>
                      <a:r>
                        <a:rPr lang="nl-NL" sz="1000" dirty="0" smtClean="0">
                          <a:effectLst/>
                          <a:latin typeface="Arial"/>
                          <a:ea typeface="Arial"/>
                          <a:cs typeface="Arial"/>
                        </a:rPr>
                        <a:t>m</a:t>
                      </a: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38760" marR="239395" algn="l">
                        <a:lnSpc>
                          <a:spcPct val="105000"/>
                        </a:lnSpc>
                        <a:spcBef>
                          <a:spcPts val="15"/>
                        </a:spcBef>
                        <a:spcAft>
                          <a:spcPts val="0"/>
                        </a:spcAft>
                      </a:pPr>
                      <a:r>
                        <a:rPr lang="nl-NL" sz="1000" dirty="0">
                          <a:effectLst/>
                          <a:latin typeface="Arial"/>
                          <a:ea typeface="Arial"/>
                          <a:cs typeface="Arial"/>
                        </a:rPr>
                        <a:t>1</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73050" marR="387350" algn="l">
                        <a:lnSpc>
                          <a:spcPct val="105000"/>
                        </a:lnSpc>
                        <a:spcBef>
                          <a:spcPts val="15"/>
                        </a:spcBef>
                        <a:spcAft>
                          <a:spcPts val="0"/>
                        </a:spcAft>
                      </a:pPr>
                      <a:r>
                        <a:rPr lang="nl-NL" sz="1000" spc="5" dirty="0" smtClean="0">
                          <a:effectLst/>
                          <a:latin typeface="Arial"/>
                          <a:ea typeface="Arial"/>
                          <a:cs typeface="Arial"/>
                        </a:rPr>
                        <a:t>8</a:t>
                      </a:r>
                      <a:r>
                        <a:rPr lang="nl-NL" sz="1000" dirty="0" smtClean="0">
                          <a:effectLst/>
                          <a:latin typeface="Arial"/>
                          <a:ea typeface="Arial"/>
                          <a:cs typeface="Arial"/>
                        </a:rPr>
                        <a:t>0</a:t>
                      </a:r>
                      <a:r>
                        <a:rPr lang="nl-NL" sz="1000" spc="5" dirty="0" smtClean="0">
                          <a:effectLst/>
                          <a:latin typeface="Arial"/>
                          <a:ea typeface="Arial"/>
                          <a:cs typeface="Arial"/>
                        </a:rPr>
                        <a:t> </a:t>
                      </a:r>
                      <a:r>
                        <a:rPr lang="nl-NL" sz="1000" dirty="0" smtClean="0">
                          <a:effectLst/>
                          <a:latin typeface="Arial"/>
                          <a:ea typeface="Arial"/>
                          <a:cs typeface="Arial"/>
                        </a:rPr>
                        <a:t>%</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80975" marR="370840" indent="0" algn="l" defTabSz="1300460" rtl="0" eaLnBrk="1" fontAlgn="auto" latinLnBrk="0" hangingPunct="1">
                        <a:lnSpc>
                          <a:spcPct val="105000"/>
                        </a:lnSpc>
                        <a:spcBef>
                          <a:spcPts val="15"/>
                        </a:spcBef>
                        <a:spcAft>
                          <a:spcPts val="0"/>
                        </a:spcAft>
                        <a:buClrTx/>
                        <a:buSzTx/>
                        <a:buFontTx/>
                        <a:buNone/>
                        <a:tabLst/>
                        <a:defRPr/>
                      </a:pPr>
                      <a:r>
                        <a:rPr lang="nl-NL" sz="1000" kern="1200" dirty="0" smtClean="0">
                          <a:solidFill>
                            <a:schemeClr val="tx1"/>
                          </a:solidFill>
                          <a:latin typeface="Arial" panose="020B0604020202020204" pitchFamily="34" charset="0"/>
                          <a:ea typeface="+mn-ea"/>
                          <a:cs typeface="Arial" panose="020B0604020202020204" pitchFamily="34" charset="0"/>
                        </a:rPr>
                        <a:t>Verwachting is dat we dit jaar de geprioriteerde zaken kunnen afhandelen</a:t>
                      </a:r>
                      <a:endParaRPr lang="en-US" sz="1000" kern="1200" dirty="0">
                        <a:solidFill>
                          <a:srgbClr val="FF0000"/>
                        </a:solidFill>
                        <a:latin typeface="Arial" panose="020B0604020202020204" pitchFamily="34" charset="0"/>
                        <a:ea typeface="+mn-ea"/>
                        <a:cs typeface="Arial" panose="020B0604020202020204" pitchFamily="34"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502285">
                <a:tc>
                  <a:txBody>
                    <a:bodyPr/>
                    <a:lstStyle/>
                    <a:p>
                      <a:pPr marL="60325" marR="111125" algn="l">
                        <a:lnSpc>
                          <a:spcPct val="105000"/>
                        </a:lnSpc>
                        <a:spcBef>
                          <a:spcPts val="15"/>
                        </a:spcBef>
                        <a:spcAft>
                          <a:spcPts val="0"/>
                        </a:spcAft>
                      </a:pPr>
                      <a:r>
                        <a:rPr lang="nl-NL" sz="1000" dirty="0">
                          <a:effectLst/>
                          <a:latin typeface="Arial"/>
                          <a:ea typeface="Arial"/>
                          <a:cs typeface="Arial"/>
                        </a:rPr>
                        <a:t>&gt;</a:t>
                      </a:r>
                      <a:r>
                        <a:rPr lang="nl-NL" sz="1000" spc="5" dirty="0">
                          <a:effectLst/>
                          <a:latin typeface="Arial"/>
                          <a:ea typeface="Arial"/>
                          <a:cs typeface="Arial"/>
                        </a:rPr>
                        <a:t>8</a:t>
                      </a:r>
                      <a:r>
                        <a:rPr lang="nl-NL" sz="1000" dirty="0">
                          <a:effectLst/>
                          <a:latin typeface="Arial"/>
                          <a:ea typeface="Arial"/>
                          <a:cs typeface="Arial"/>
                        </a:rPr>
                        <a:t>0</a:t>
                      </a:r>
                      <a:r>
                        <a:rPr lang="nl-NL" sz="1000" spc="5" dirty="0">
                          <a:effectLst/>
                          <a:latin typeface="Arial"/>
                          <a:ea typeface="Arial"/>
                          <a:cs typeface="Arial"/>
                        </a:rPr>
                        <a:t> </a:t>
                      </a:r>
                      <a:r>
                        <a:rPr lang="nl-NL" sz="1000" dirty="0">
                          <a:effectLst/>
                          <a:latin typeface="Arial"/>
                          <a:ea typeface="Arial"/>
                          <a:cs typeface="Arial"/>
                        </a:rPr>
                        <a:t>%</a:t>
                      </a:r>
                      <a:r>
                        <a:rPr lang="nl-NL" sz="1000" spc="5" dirty="0">
                          <a:effectLst/>
                          <a:latin typeface="Arial"/>
                          <a:ea typeface="Arial"/>
                          <a:cs typeface="Arial"/>
                        </a:rPr>
                        <a:t> </a:t>
                      </a:r>
                      <a:r>
                        <a:rPr lang="nl-NL" sz="1000" spc="-5" dirty="0">
                          <a:effectLst/>
                          <a:latin typeface="Arial"/>
                          <a:ea typeface="Arial"/>
                          <a:cs typeface="Arial"/>
                        </a:rPr>
                        <a:t>v</a:t>
                      </a:r>
                      <a:r>
                        <a:rPr lang="nl-NL" sz="1000" spc="5" dirty="0">
                          <a:effectLst/>
                          <a:latin typeface="Arial"/>
                          <a:ea typeface="Arial"/>
                          <a:cs typeface="Arial"/>
                        </a:rPr>
                        <a:t>a</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d</a:t>
                      </a:r>
                      <a:r>
                        <a:rPr lang="nl-NL" sz="1000" dirty="0">
                          <a:effectLst/>
                          <a:latin typeface="Arial"/>
                          <a:ea typeface="Arial"/>
                          <a:cs typeface="Arial"/>
                        </a:rPr>
                        <a:t>e </a:t>
                      </a:r>
                      <a:r>
                        <a:rPr lang="nl-NL" sz="1000" spc="5" dirty="0">
                          <a:effectLst/>
                          <a:latin typeface="Arial"/>
                          <a:ea typeface="Arial"/>
                          <a:cs typeface="Arial"/>
                        </a:rPr>
                        <a:t>sle</a:t>
                      </a:r>
                      <a:r>
                        <a:rPr lang="nl-NL" sz="1000" spc="-10" dirty="0">
                          <a:effectLst/>
                          <a:latin typeface="Arial"/>
                          <a:ea typeface="Arial"/>
                          <a:cs typeface="Arial"/>
                        </a:rPr>
                        <a:t>u</a:t>
                      </a:r>
                      <a:r>
                        <a:rPr lang="nl-NL" sz="1000" dirty="0">
                          <a:effectLst/>
                          <a:latin typeface="Arial"/>
                          <a:ea typeface="Arial"/>
                          <a:cs typeface="Arial"/>
                        </a:rPr>
                        <a:t>t</a:t>
                      </a:r>
                      <a:r>
                        <a:rPr lang="nl-NL" sz="1000" spc="5" dirty="0">
                          <a:effectLst/>
                          <a:latin typeface="Arial"/>
                          <a:ea typeface="Arial"/>
                          <a:cs typeface="Arial"/>
                        </a:rPr>
                        <a:t>el</a:t>
                      </a:r>
                      <a:r>
                        <a:rPr lang="nl-NL" sz="1000" spc="-10" dirty="0">
                          <a:effectLst/>
                          <a:latin typeface="Arial"/>
                          <a:ea typeface="Arial"/>
                          <a:cs typeface="Arial"/>
                        </a:rPr>
                        <a:t>f</a:t>
                      </a:r>
                      <a:r>
                        <a:rPr lang="nl-NL" sz="1000" spc="5" dirty="0">
                          <a:effectLst/>
                          <a:latin typeface="Arial"/>
                          <a:ea typeface="Arial"/>
                          <a:cs typeface="Arial"/>
                        </a:rPr>
                        <a:t>un</a:t>
                      </a:r>
                      <a:r>
                        <a:rPr lang="nl-NL" sz="1000" spc="-5" dirty="0">
                          <a:effectLst/>
                          <a:latin typeface="Arial"/>
                          <a:ea typeface="Arial"/>
                          <a:cs typeface="Arial"/>
                        </a:rPr>
                        <a:t>c</a:t>
                      </a:r>
                      <a:r>
                        <a:rPr lang="nl-NL" sz="1000" dirty="0">
                          <a:effectLst/>
                          <a:latin typeface="Arial"/>
                          <a:ea typeface="Arial"/>
                          <a:cs typeface="Arial"/>
                        </a:rPr>
                        <a:t>t</a:t>
                      </a:r>
                      <a:r>
                        <a:rPr lang="nl-NL" sz="1000" spc="5" dirty="0">
                          <a:effectLst/>
                          <a:latin typeface="Arial"/>
                          <a:ea typeface="Arial"/>
                          <a:cs typeface="Arial"/>
                        </a:rPr>
                        <a:t>io</a:t>
                      </a:r>
                      <a:r>
                        <a:rPr lang="nl-NL" sz="1000" spc="-10" dirty="0">
                          <a:effectLst/>
                          <a:latin typeface="Arial"/>
                          <a:ea typeface="Arial"/>
                          <a:cs typeface="Arial"/>
                        </a:rPr>
                        <a:t>n</a:t>
                      </a:r>
                      <a:r>
                        <a:rPr lang="nl-NL" sz="1000" spc="5" dirty="0">
                          <a:effectLst/>
                          <a:latin typeface="Arial"/>
                          <a:ea typeface="Arial"/>
                          <a:cs typeface="Arial"/>
                        </a:rPr>
                        <a:t>a</a:t>
                      </a:r>
                      <a:r>
                        <a:rPr lang="nl-NL" sz="1000" dirty="0">
                          <a:effectLst/>
                          <a:latin typeface="Arial"/>
                          <a:ea typeface="Arial"/>
                          <a:cs typeface="Arial"/>
                        </a:rPr>
                        <a:t>r</a:t>
                      </a:r>
                      <a:r>
                        <a:rPr lang="nl-NL" sz="1000" spc="-5" dirty="0">
                          <a:effectLst/>
                          <a:latin typeface="Arial"/>
                          <a:ea typeface="Arial"/>
                          <a:cs typeface="Arial"/>
                        </a:rPr>
                        <a:t>i</a:t>
                      </a:r>
                      <a:r>
                        <a:rPr lang="nl-NL" sz="1000" spc="5" dirty="0">
                          <a:effectLst/>
                          <a:latin typeface="Arial"/>
                          <a:ea typeface="Arial"/>
                          <a:cs typeface="Arial"/>
                        </a:rPr>
                        <a:t>ss</a:t>
                      </a:r>
                      <a:r>
                        <a:rPr lang="nl-NL" sz="1000" spc="-10" dirty="0">
                          <a:effectLst/>
                          <a:latin typeface="Arial"/>
                          <a:ea typeface="Arial"/>
                          <a:cs typeface="Arial"/>
                        </a:rPr>
                        <a:t>e</a:t>
                      </a:r>
                      <a:r>
                        <a:rPr lang="nl-NL" sz="1000" spc="5" dirty="0">
                          <a:effectLst/>
                          <a:latin typeface="Arial"/>
                          <a:ea typeface="Arial"/>
                          <a:cs typeface="Arial"/>
                        </a:rPr>
                        <a:t>n</a:t>
                      </a:r>
                      <a:r>
                        <a:rPr lang="nl-NL" sz="1000" dirty="0">
                          <a:effectLst/>
                          <a:latin typeface="Arial"/>
                          <a:ea typeface="Arial"/>
                          <a:cs typeface="Arial"/>
                        </a:rPr>
                        <a:t>,</a:t>
                      </a:r>
                      <a:r>
                        <a:rPr lang="nl-NL" sz="1000" spc="5" dirty="0">
                          <a:effectLst/>
                          <a:latin typeface="Arial"/>
                          <a:ea typeface="Arial"/>
                          <a:cs typeface="Arial"/>
                        </a:rPr>
                        <a:t> </a:t>
                      </a:r>
                      <a:r>
                        <a:rPr lang="nl-NL" sz="1000" spc="-10" dirty="0">
                          <a:effectLst/>
                          <a:latin typeface="Arial"/>
                          <a:ea typeface="Arial"/>
                          <a:cs typeface="Arial"/>
                        </a:rPr>
                        <a:t>h</a:t>
                      </a:r>
                      <a:r>
                        <a:rPr lang="nl-NL" sz="1000" spc="5" dirty="0">
                          <a:effectLst/>
                          <a:latin typeface="Arial"/>
                          <a:ea typeface="Arial"/>
                          <a:cs typeface="Arial"/>
                        </a:rPr>
                        <a:t>oo</a:t>
                      </a:r>
                      <a:r>
                        <a:rPr lang="nl-NL" sz="1000" dirty="0">
                          <a:effectLst/>
                          <a:latin typeface="Arial"/>
                          <a:ea typeface="Arial"/>
                          <a:cs typeface="Arial"/>
                        </a:rPr>
                        <a:t>f</a:t>
                      </a:r>
                      <a:r>
                        <a:rPr lang="nl-NL" sz="1000" spc="-10" dirty="0">
                          <a:effectLst/>
                          <a:latin typeface="Arial"/>
                          <a:ea typeface="Arial"/>
                          <a:cs typeface="Arial"/>
                        </a:rPr>
                        <a:t>de</a:t>
                      </a:r>
                      <a:r>
                        <a:rPr lang="nl-NL" sz="1000" dirty="0">
                          <a:effectLst/>
                          <a:latin typeface="Arial"/>
                          <a:ea typeface="Arial"/>
                          <a:cs typeface="Arial"/>
                        </a:rPr>
                        <a:t>n </a:t>
                      </a:r>
                      <a:r>
                        <a:rPr lang="nl-NL" sz="1000" spc="5"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a:t>
                      </a:r>
                      <a:r>
                        <a:rPr lang="nl-NL" sz="1000" dirty="0">
                          <a:effectLst/>
                          <a:latin typeface="Arial"/>
                          <a:ea typeface="Arial"/>
                          <a:cs typeface="Arial"/>
                        </a:rPr>
                        <a:t>t</a:t>
                      </a:r>
                      <a:r>
                        <a:rPr lang="nl-NL" sz="1000" spc="5" dirty="0">
                          <a:effectLst/>
                          <a:latin typeface="Arial"/>
                          <a:ea typeface="Arial"/>
                          <a:cs typeface="Arial"/>
                        </a:rPr>
                        <a:t>e</a:t>
                      </a:r>
                      <a:r>
                        <a:rPr lang="nl-NL" sz="1000" spc="-10" dirty="0">
                          <a:effectLst/>
                          <a:latin typeface="Arial"/>
                          <a:ea typeface="Arial"/>
                          <a:cs typeface="Arial"/>
                        </a:rPr>
                        <a:t>a</a:t>
                      </a:r>
                      <a:r>
                        <a:rPr lang="nl-NL" sz="1000" spc="5" dirty="0">
                          <a:effectLst/>
                          <a:latin typeface="Arial"/>
                          <a:ea typeface="Arial"/>
                          <a:cs typeface="Arial"/>
                        </a:rPr>
                        <a:t>m</a:t>
                      </a:r>
                      <a:r>
                        <a:rPr lang="nl-NL" sz="1000" spc="-5" dirty="0">
                          <a:effectLst/>
                          <a:latin typeface="Arial"/>
                          <a:ea typeface="Arial"/>
                          <a:cs typeface="Arial"/>
                        </a:rPr>
                        <a:t>l</a:t>
                      </a:r>
                      <a:r>
                        <a:rPr lang="nl-NL" sz="1000" spc="5" dirty="0">
                          <a:effectLst/>
                          <a:latin typeface="Arial"/>
                          <a:ea typeface="Arial"/>
                          <a:cs typeface="Arial"/>
                        </a:rPr>
                        <a:t>ei</a:t>
                      </a:r>
                      <a:r>
                        <a:rPr lang="nl-NL" sz="1000" spc="-10" dirty="0">
                          <a:effectLst/>
                          <a:latin typeface="Arial"/>
                          <a:ea typeface="Arial"/>
                          <a:cs typeface="Arial"/>
                        </a:rPr>
                        <a:t>d</a:t>
                      </a:r>
                      <a:r>
                        <a:rPr lang="nl-NL" sz="1000" spc="5" dirty="0">
                          <a:effectLst/>
                          <a:latin typeface="Arial"/>
                          <a:ea typeface="Arial"/>
                          <a:cs typeface="Arial"/>
                        </a:rPr>
                        <a:t>e</a:t>
                      </a:r>
                      <a:r>
                        <a:rPr lang="nl-NL" sz="1000" dirty="0">
                          <a:effectLst/>
                          <a:latin typeface="Arial"/>
                          <a:ea typeface="Arial"/>
                          <a:cs typeface="Arial"/>
                        </a:rPr>
                        <a:t>r</a:t>
                      </a:r>
                      <a:r>
                        <a:rPr lang="nl-NL" sz="1000" spc="5" dirty="0">
                          <a:effectLst/>
                          <a:latin typeface="Arial"/>
                          <a:ea typeface="Arial"/>
                          <a:cs typeface="Arial"/>
                        </a:rPr>
                        <a:t>s</a:t>
                      </a:r>
                      <a:r>
                        <a:rPr lang="nl-NL" sz="1000" dirty="0">
                          <a:effectLst/>
                          <a:latin typeface="Arial"/>
                          <a:ea typeface="Arial"/>
                          <a:cs typeface="Arial"/>
                        </a:rPr>
                        <a:t>,</a:t>
                      </a:r>
                      <a:r>
                        <a:rPr lang="nl-NL" sz="1000" spc="-10" dirty="0">
                          <a:effectLst/>
                          <a:latin typeface="Arial"/>
                          <a:ea typeface="Arial"/>
                          <a:cs typeface="Arial"/>
                        </a:rPr>
                        <a:t> </a:t>
                      </a:r>
                      <a:r>
                        <a:rPr lang="nl-NL" sz="1000" spc="5" dirty="0">
                          <a:effectLst/>
                          <a:latin typeface="Arial"/>
                          <a:ea typeface="Arial"/>
                          <a:cs typeface="Arial"/>
                        </a:rPr>
                        <a:t>be</a:t>
                      </a:r>
                      <a:r>
                        <a:rPr lang="nl-NL" sz="1000" spc="-5" dirty="0">
                          <a:effectLst/>
                          <a:latin typeface="Arial"/>
                          <a:ea typeface="Arial"/>
                          <a:cs typeface="Arial"/>
                        </a:rPr>
                        <a:t>v</a:t>
                      </a:r>
                      <a:r>
                        <a:rPr lang="nl-NL" sz="1000" spc="5" dirty="0">
                          <a:effectLst/>
                          <a:latin typeface="Arial"/>
                          <a:ea typeface="Arial"/>
                          <a:cs typeface="Arial"/>
                        </a:rPr>
                        <a:t>o</a:t>
                      </a:r>
                      <a:r>
                        <a:rPr lang="nl-NL" sz="1000" spc="-5" dirty="0">
                          <a:effectLst/>
                          <a:latin typeface="Arial"/>
                          <a:ea typeface="Arial"/>
                          <a:cs typeface="Arial"/>
                        </a:rPr>
                        <a:t>l</a:t>
                      </a:r>
                      <a:r>
                        <a:rPr lang="nl-NL" sz="1000" spc="5" dirty="0">
                          <a:effectLst/>
                          <a:latin typeface="Arial"/>
                          <a:ea typeface="Arial"/>
                          <a:cs typeface="Arial"/>
                        </a:rPr>
                        <a:t>kin</a:t>
                      </a:r>
                      <a:r>
                        <a:rPr lang="nl-NL" sz="1000" spc="-10" dirty="0">
                          <a:effectLst/>
                          <a:latin typeface="Arial"/>
                          <a:ea typeface="Arial"/>
                          <a:cs typeface="Arial"/>
                        </a:rPr>
                        <a:t>g</a:t>
                      </a:r>
                      <a:r>
                        <a:rPr lang="nl-NL" sz="1000" spc="5" dirty="0">
                          <a:effectLst/>
                          <a:latin typeface="Arial"/>
                          <a:ea typeface="Arial"/>
                          <a:cs typeface="Arial"/>
                        </a:rPr>
                        <a:t>s</a:t>
                      </a:r>
                      <a:r>
                        <a:rPr lang="nl-NL" sz="1000" spc="-5" dirty="0">
                          <a:effectLst/>
                          <a:latin typeface="Arial"/>
                          <a:ea typeface="Arial"/>
                          <a:cs typeface="Arial"/>
                        </a:rPr>
                        <a:t>z</a:t>
                      </a:r>
                      <a:r>
                        <a:rPr lang="nl-NL" sz="1000" spc="5" dirty="0">
                          <a:effectLst/>
                          <a:latin typeface="Arial"/>
                          <a:ea typeface="Arial"/>
                          <a:cs typeface="Arial"/>
                        </a:rPr>
                        <a:t>o</a:t>
                      </a:r>
                      <a:r>
                        <a:rPr lang="nl-NL" sz="1000" spc="-10" dirty="0">
                          <a:effectLst/>
                          <a:latin typeface="Arial"/>
                          <a:ea typeface="Arial"/>
                          <a:cs typeface="Arial"/>
                        </a:rPr>
                        <a:t>r</a:t>
                      </a:r>
                      <a:r>
                        <a:rPr lang="nl-NL" sz="1000" dirty="0">
                          <a:effectLst/>
                          <a:latin typeface="Arial"/>
                          <a:ea typeface="Arial"/>
                          <a:cs typeface="Arial"/>
                        </a:rPr>
                        <a:t>g </a:t>
                      </a:r>
                      <a:r>
                        <a:rPr lang="nl-NL" sz="1000" spc="-5" dirty="0">
                          <a:effectLst/>
                          <a:latin typeface="Arial"/>
                          <a:ea typeface="Arial"/>
                          <a:cs typeface="Arial"/>
                        </a:rPr>
                        <a:t>z</a:t>
                      </a:r>
                      <a:r>
                        <a:rPr lang="nl-NL" sz="1000" spc="5" dirty="0">
                          <a:effectLst/>
                          <a:latin typeface="Arial"/>
                          <a:ea typeface="Arial"/>
                          <a:cs typeface="Arial"/>
                        </a:rPr>
                        <a:t>ij</a:t>
                      </a:r>
                      <a:r>
                        <a:rPr lang="nl-NL" sz="1000" dirty="0">
                          <a:effectLst/>
                          <a:latin typeface="Arial"/>
                          <a:ea typeface="Arial"/>
                          <a:cs typeface="Arial"/>
                        </a:rPr>
                        <a:t>n</a:t>
                      </a:r>
                      <a:r>
                        <a:rPr lang="nl-NL" sz="1000" spc="5" dirty="0">
                          <a:effectLst/>
                          <a:latin typeface="Arial"/>
                          <a:ea typeface="Arial"/>
                          <a:cs typeface="Arial"/>
                        </a:rPr>
                        <a:t> op</a:t>
                      </a:r>
                      <a:r>
                        <a:rPr lang="nl-NL" sz="1000" spc="-10" dirty="0">
                          <a:effectLst/>
                          <a:latin typeface="Arial"/>
                          <a:ea typeface="Arial"/>
                          <a:cs typeface="Arial"/>
                        </a:rPr>
                        <a:t>g</a:t>
                      </a:r>
                      <a:r>
                        <a:rPr lang="nl-NL" sz="1000" spc="5" dirty="0">
                          <a:effectLst/>
                          <a:latin typeface="Arial"/>
                          <a:ea typeface="Arial"/>
                          <a:cs typeface="Arial"/>
                        </a:rPr>
                        <a:t>el</a:t>
                      </a:r>
                      <a:r>
                        <a:rPr lang="nl-NL" sz="1000" spc="-10" dirty="0">
                          <a:effectLst/>
                          <a:latin typeface="Arial"/>
                          <a:ea typeface="Arial"/>
                          <a:cs typeface="Arial"/>
                        </a:rPr>
                        <a:t>e</a:t>
                      </a:r>
                      <a:r>
                        <a:rPr lang="nl-NL" sz="1000" spc="5" dirty="0">
                          <a:effectLst/>
                          <a:latin typeface="Arial"/>
                          <a:ea typeface="Arial"/>
                          <a:cs typeface="Arial"/>
                        </a:rPr>
                        <a:t>i</a:t>
                      </a:r>
                      <a:r>
                        <a:rPr lang="nl-NL" sz="1000" dirty="0">
                          <a:effectLst/>
                          <a:latin typeface="Arial"/>
                          <a:ea typeface="Arial"/>
                          <a:cs typeface="Arial"/>
                        </a:rPr>
                        <a:t>d</a:t>
                      </a:r>
                      <a:r>
                        <a:rPr lang="nl-NL" sz="1000" spc="5" dirty="0">
                          <a:effectLst/>
                          <a:latin typeface="Arial"/>
                          <a:ea typeface="Arial"/>
                          <a:cs typeface="Arial"/>
                        </a:rPr>
                        <a:t> </a:t>
                      </a:r>
                      <a:r>
                        <a:rPr lang="nl-NL" sz="1000" spc="-10"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g</a:t>
                      </a:r>
                      <a:r>
                        <a:rPr lang="nl-NL" sz="1000" spc="-10" dirty="0">
                          <a:effectLst/>
                          <a:latin typeface="Arial"/>
                          <a:ea typeface="Arial"/>
                          <a:cs typeface="Arial"/>
                        </a:rPr>
                        <a:t>e</a:t>
                      </a:r>
                      <a:r>
                        <a:rPr lang="nl-NL" sz="1000" spc="5" dirty="0">
                          <a:effectLst/>
                          <a:latin typeface="Arial"/>
                          <a:ea typeface="Arial"/>
                          <a:cs typeface="Arial"/>
                        </a:rPr>
                        <a:t>oe</a:t>
                      </a:r>
                      <a:r>
                        <a:rPr lang="nl-NL" sz="1000" dirty="0">
                          <a:effectLst/>
                          <a:latin typeface="Arial"/>
                          <a:ea typeface="Arial"/>
                          <a:cs typeface="Arial"/>
                        </a:rPr>
                        <a:t>f</a:t>
                      </a:r>
                      <a:r>
                        <a:rPr lang="nl-NL" sz="1000" spc="-10" dirty="0">
                          <a:effectLst/>
                          <a:latin typeface="Arial"/>
                          <a:ea typeface="Arial"/>
                          <a:cs typeface="Arial"/>
                        </a:rPr>
                        <a:t>e</a:t>
                      </a:r>
                      <a:r>
                        <a:rPr lang="nl-NL" sz="1000" spc="5" dirty="0">
                          <a:effectLst/>
                          <a:latin typeface="Arial"/>
                          <a:ea typeface="Arial"/>
                          <a:cs typeface="Arial"/>
                        </a:rPr>
                        <a:t>n</a:t>
                      </a:r>
                      <a:r>
                        <a:rPr lang="nl-NL" sz="1000" dirty="0">
                          <a:effectLst/>
                          <a:latin typeface="Arial"/>
                          <a:ea typeface="Arial"/>
                          <a:cs typeface="Arial"/>
                        </a:rPr>
                        <a:t>d</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38760" marR="239395" algn="l">
                        <a:lnSpc>
                          <a:spcPct val="105000"/>
                        </a:lnSpc>
                        <a:spcBef>
                          <a:spcPts val="15"/>
                        </a:spcBef>
                        <a:spcAft>
                          <a:spcPts val="0"/>
                        </a:spcAft>
                      </a:pPr>
                      <a:r>
                        <a:rPr lang="nl-NL" sz="1000" dirty="0">
                          <a:effectLst/>
                          <a:latin typeface="Arial"/>
                          <a:ea typeface="Arial"/>
                          <a:cs typeface="Arial"/>
                        </a:rPr>
                        <a:t>2</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73050" marR="354330" algn="l">
                        <a:lnSpc>
                          <a:spcPct val="105000"/>
                        </a:lnSpc>
                        <a:spcBef>
                          <a:spcPts val="15"/>
                        </a:spcBef>
                        <a:spcAft>
                          <a:spcPts val="0"/>
                        </a:spcAft>
                      </a:pPr>
                      <a:r>
                        <a:rPr lang="nl-NL" sz="1000" dirty="0">
                          <a:effectLst/>
                          <a:latin typeface="Arial"/>
                          <a:ea typeface="Arial"/>
                          <a:cs typeface="Arial"/>
                        </a:rPr>
                        <a:t>&gt;</a:t>
                      </a:r>
                      <a:r>
                        <a:rPr lang="nl-NL" sz="1000" spc="5" dirty="0">
                          <a:effectLst/>
                          <a:latin typeface="Arial"/>
                          <a:ea typeface="Arial"/>
                          <a:cs typeface="Arial"/>
                        </a:rPr>
                        <a:t> 80</a:t>
                      </a:r>
                      <a:r>
                        <a:rPr lang="nl-NL" sz="1000" dirty="0">
                          <a:effectLst/>
                          <a:latin typeface="Arial"/>
                          <a:ea typeface="Arial"/>
                          <a:cs typeface="Arial"/>
                        </a:rPr>
                        <a:t>%</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54330" marR="354330" algn="l">
                        <a:lnSpc>
                          <a:spcPct val="105000"/>
                        </a:lnSpc>
                        <a:spcBef>
                          <a:spcPts val="15"/>
                        </a:spcBef>
                        <a:spcAft>
                          <a:spcPts val="0"/>
                        </a:spcAft>
                      </a:pPr>
                      <a:r>
                        <a:rPr lang="nl-NL" sz="1000" dirty="0">
                          <a:effectLst/>
                          <a:latin typeface="Arial"/>
                          <a:ea typeface="Arial"/>
                          <a:cs typeface="Arial"/>
                        </a:rPr>
                        <a:t> </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383524">
                <a:tc>
                  <a:txBody>
                    <a:bodyPr/>
                    <a:lstStyle/>
                    <a:p>
                      <a:pPr marL="60325" marR="97790" algn="l">
                        <a:lnSpc>
                          <a:spcPct val="104000"/>
                        </a:lnSpc>
                        <a:spcBef>
                          <a:spcPts val="15"/>
                        </a:spcBef>
                        <a:spcAft>
                          <a:spcPts val="0"/>
                        </a:spcAft>
                      </a:pPr>
                      <a:r>
                        <a:rPr lang="nl-NL" sz="1000" dirty="0">
                          <a:effectLst/>
                          <a:latin typeface="Arial"/>
                          <a:ea typeface="Arial"/>
                          <a:cs typeface="Arial"/>
                        </a:rPr>
                        <a:t>&gt;</a:t>
                      </a:r>
                      <a:r>
                        <a:rPr lang="nl-NL" sz="1000" spc="5" dirty="0">
                          <a:effectLst/>
                          <a:latin typeface="Arial"/>
                          <a:ea typeface="Arial"/>
                          <a:cs typeface="Arial"/>
                        </a:rPr>
                        <a:t>7</a:t>
                      </a:r>
                      <a:r>
                        <a:rPr lang="nl-NL" sz="1000" dirty="0">
                          <a:effectLst/>
                          <a:latin typeface="Arial"/>
                          <a:ea typeface="Arial"/>
                          <a:cs typeface="Arial"/>
                        </a:rPr>
                        <a:t>0</a:t>
                      </a:r>
                      <a:r>
                        <a:rPr lang="nl-NL" sz="1000" spc="5" dirty="0">
                          <a:effectLst/>
                          <a:latin typeface="Arial"/>
                          <a:ea typeface="Arial"/>
                          <a:cs typeface="Arial"/>
                        </a:rPr>
                        <a:t> </a:t>
                      </a:r>
                      <a:r>
                        <a:rPr lang="nl-NL" sz="1000" dirty="0">
                          <a:effectLst/>
                          <a:latin typeface="Arial"/>
                          <a:ea typeface="Arial"/>
                          <a:cs typeface="Arial"/>
                        </a:rPr>
                        <a:t>%</a:t>
                      </a:r>
                      <a:r>
                        <a:rPr lang="nl-NL" sz="1000" spc="5" dirty="0">
                          <a:effectLst/>
                          <a:latin typeface="Arial"/>
                          <a:ea typeface="Arial"/>
                          <a:cs typeface="Arial"/>
                        </a:rPr>
                        <a:t> </a:t>
                      </a:r>
                      <a:r>
                        <a:rPr lang="nl-NL" sz="1000" spc="-5" dirty="0">
                          <a:effectLst/>
                          <a:latin typeface="Arial"/>
                          <a:ea typeface="Arial"/>
                          <a:cs typeface="Arial"/>
                        </a:rPr>
                        <a:t>v</a:t>
                      </a:r>
                      <a:r>
                        <a:rPr lang="nl-NL" sz="1000" spc="5" dirty="0">
                          <a:effectLst/>
                          <a:latin typeface="Arial"/>
                          <a:ea typeface="Arial"/>
                          <a:cs typeface="Arial"/>
                        </a:rPr>
                        <a:t>a</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d</a:t>
                      </a:r>
                      <a:r>
                        <a:rPr lang="nl-NL" sz="1000" dirty="0">
                          <a:effectLst/>
                          <a:latin typeface="Arial"/>
                          <a:ea typeface="Arial"/>
                          <a:cs typeface="Arial"/>
                        </a:rPr>
                        <a:t>e</a:t>
                      </a:r>
                      <a:r>
                        <a:rPr lang="nl-NL" sz="1000" spc="-5" dirty="0">
                          <a:effectLst/>
                          <a:latin typeface="Arial"/>
                          <a:ea typeface="Arial"/>
                          <a:cs typeface="Arial"/>
                        </a:rPr>
                        <a:t> </a:t>
                      </a:r>
                      <a:r>
                        <a:rPr lang="nl-NL" sz="1000" dirty="0">
                          <a:effectLst/>
                          <a:latin typeface="Arial"/>
                          <a:ea typeface="Arial"/>
                          <a:cs typeface="Arial"/>
                        </a:rPr>
                        <a:t>t</a:t>
                      </a:r>
                      <a:r>
                        <a:rPr lang="nl-NL" sz="1000" spc="5" dirty="0">
                          <a:effectLst/>
                          <a:latin typeface="Arial"/>
                          <a:ea typeface="Arial"/>
                          <a:cs typeface="Arial"/>
                        </a:rPr>
                        <a:t>e</a:t>
                      </a:r>
                      <a:r>
                        <a:rPr lang="nl-NL" sz="1000" spc="-10" dirty="0">
                          <a:effectLst/>
                          <a:latin typeface="Arial"/>
                          <a:ea typeface="Arial"/>
                          <a:cs typeface="Arial"/>
                        </a:rPr>
                        <a:t>a</a:t>
                      </a:r>
                      <a:r>
                        <a:rPr lang="nl-NL" sz="1000" spc="5" dirty="0">
                          <a:effectLst/>
                          <a:latin typeface="Arial"/>
                          <a:ea typeface="Arial"/>
                          <a:cs typeface="Arial"/>
                        </a:rPr>
                        <a:t>ml</a:t>
                      </a:r>
                      <a:r>
                        <a:rPr lang="nl-NL" sz="1000" spc="-10" dirty="0">
                          <a:effectLst/>
                          <a:latin typeface="Arial"/>
                          <a:ea typeface="Arial"/>
                          <a:cs typeface="Arial"/>
                        </a:rPr>
                        <a:t>e</a:t>
                      </a:r>
                      <a:r>
                        <a:rPr lang="nl-NL" sz="1000" spc="5" dirty="0">
                          <a:effectLst/>
                          <a:latin typeface="Arial"/>
                          <a:ea typeface="Arial"/>
                          <a:cs typeface="Arial"/>
                        </a:rPr>
                        <a:t>de</a:t>
                      </a:r>
                      <a:r>
                        <a:rPr lang="nl-NL" sz="1000" dirty="0">
                          <a:effectLst/>
                          <a:latin typeface="Arial"/>
                          <a:ea typeface="Arial"/>
                          <a:cs typeface="Arial"/>
                        </a:rPr>
                        <a:t>n </a:t>
                      </a:r>
                      <a:r>
                        <a:rPr lang="nl-NL" sz="1000" spc="5" dirty="0">
                          <a:effectLst/>
                          <a:latin typeface="Arial"/>
                          <a:ea typeface="Arial"/>
                          <a:cs typeface="Arial"/>
                        </a:rPr>
                        <a:t>be</a:t>
                      </a:r>
                      <a:r>
                        <a:rPr lang="nl-NL" sz="1000" spc="-5" dirty="0">
                          <a:effectLst/>
                          <a:latin typeface="Arial"/>
                          <a:ea typeface="Arial"/>
                          <a:cs typeface="Arial"/>
                        </a:rPr>
                        <a:t>v</a:t>
                      </a:r>
                      <a:r>
                        <a:rPr lang="nl-NL" sz="1000" spc="5" dirty="0">
                          <a:effectLst/>
                          <a:latin typeface="Arial"/>
                          <a:ea typeface="Arial"/>
                          <a:cs typeface="Arial"/>
                        </a:rPr>
                        <a:t>ol</a:t>
                      </a:r>
                      <a:r>
                        <a:rPr lang="nl-NL" sz="1000" spc="-5" dirty="0">
                          <a:effectLst/>
                          <a:latin typeface="Arial"/>
                          <a:ea typeface="Arial"/>
                          <a:cs typeface="Arial"/>
                        </a:rPr>
                        <a:t>k</a:t>
                      </a:r>
                      <a:r>
                        <a:rPr lang="nl-NL" sz="1000" spc="5" dirty="0">
                          <a:effectLst/>
                          <a:latin typeface="Arial"/>
                          <a:ea typeface="Arial"/>
                          <a:cs typeface="Arial"/>
                        </a:rPr>
                        <a:t>in</a:t>
                      </a:r>
                      <a:r>
                        <a:rPr lang="nl-NL" sz="1000" spc="-10" dirty="0">
                          <a:effectLst/>
                          <a:latin typeface="Arial"/>
                          <a:ea typeface="Arial"/>
                          <a:cs typeface="Arial"/>
                        </a:rPr>
                        <a:t>g</a:t>
                      </a:r>
                      <a:r>
                        <a:rPr lang="nl-NL" sz="1000" spc="5" dirty="0">
                          <a:effectLst/>
                          <a:latin typeface="Arial"/>
                          <a:ea typeface="Arial"/>
                          <a:cs typeface="Arial"/>
                        </a:rPr>
                        <a:t>s</a:t>
                      </a:r>
                      <a:r>
                        <a:rPr lang="nl-NL" sz="1000" spc="-5" dirty="0">
                          <a:effectLst/>
                          <a:latin typeface="Arial"/>
                          <a:ea typeface="Arial"/>
                          <a:cs typeface="Arial"/>
                        </a:rPr>
                        <a:t>z</a:t>
                      </a:r>
                      <a:r>
                        <a:rPr lang="nl-NL" sz="1000" spc="5" dirty="0">
                          <a:effectLst/>
                          <a:latin typeface="Arial"/>
                          <a:ea typeface="Arial"/>
                          <a:cs typeface="Arial"/>
                        </a:rPr>
                        <a:t>o</a:t>
                      </a:r>
                      <a:r>
                        <a:rPr lang="nl-NL" sz="1000" dirty="0">
                          <a:effectLst/>
                          <a:latin typeface="Arial"/>
                          <a:ea typeface="Arial"/>
                          <a:cs typeface="Arial"/>
                        </a:rPr>
                        <a:t>rg</a:t>
                      </a:r>
                      <a:r>
                        <a:rPr lang="nl-NL" sz="1000" spc="5" dirty="0">
                          <a:effectLst/>
                          <a:latin typeface="Arial"/>
                          <a:ea typeface="Arial"/>
                          <a:cs typeface="Arial"/>
                        </a:rPr>
                        <a:t> </a:t>
                      </a:r>
                      <a:r>
                        <a:rPr lang="nl-NL" sz="1000" spc="-5" dirty="0">
                          <a:effectLst/>
                          <a:latin typeface="Arial"/>
                          <a:ea typeface="Arial"/>
                          <a:cs typeface="Arial"/>
                        </a:rPr>
                        <a:t>z</a:t>
                      </a:r>
                      <a:r>
                        <a:rPr lang="nl-NL" sz="1000" spc="5" dirty="0">
                          <a:effectLst/>
                          <a:latin typeface="Arial"/>
                          <a:ea typeface="Arial"/>
                          <a:cs typeface="Arial"/>
                        </a:rPr>
                        <a:t>ij</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op</a:t>
                      </a:r>
                      <a:r>
                        <a:rPr lang="nl-NL" sz="1000" spc="-10" dirty="0">
                          <a:effectLst/>
                          <a:latin typeface="Arial"/>
                          <a:ea typeface="Arial"/>
                          <a:cs typeface="Arial"/>
                        </a:rPr>
                        <a:t>g</a:t>
                      </a:r>
                      <a:r>
                        <a:rPr lang="nl-NL" sz="1000" spc="5" dirty="0">
                          <a:effectLst/>
                          <a:latin typeface="Arial"/>
                          <a:ea typeface="Arial"/>
                          <a:cs typeface="Arial"/>
                        </a:rPr>
                        <a:t>el</a:t>
                      </a:r>
                      <a:r>
                        <a:rPr lang="nl-NL" sz="1000" spc="-10" dirty="0">
                          <a:effectLst/>
                          <a:latin typeface="Arial"/>
                          <a:ea typeface="Arial"/>
                          <a:cs typeface="Arial"/>
                        </a:rPr>
                        <a:t>e</a:t>
                      </a:r>
                      <a:r>
                        <a:rPr lang="nl-NL" sz="1000" spc="5" dirty="0">
                          <a:effectLst/>
                          <a:latin typeface="Arial"/>
                          <a:ea typeface="Arial"/>
                          <a:cs typeface="Arial"/>
                        </a:rPr>
                        <a:t>i</a:t>
                      </a:r>
                      <a:r>
                        <a:rPr lang="nl-NL" sz="1000" dirty="0">
                          <a:effectLst/>
                          <a:latin typeface="Arial"/>
                          <a:ea typeface="Arial"/>
                          <a:cs typeface="Arial"/>
                        </a:rPr>
                        <a:t>d</a:t>
                      </a:r>
                      <a:r>
                        <a:rPr lang="nl-NL" sz="1000" spc="5" dirty="0">
                          <a:effectLst/>
                          <a:latin typeface="Arial"/>
                          <a:ea typeface="Arial"/>
                          <a:cs typeface="Arial"/>
                        </a:rPr>
                        <a:t> </a:t>
                      </a:r>
                      <a:r>
                        <a:rPr lang="nl-NL" sz="1000" spc="-10" dirty="0">
                          <a:effectLst/>
                          <a:latin typeface="Arial"/>
                          <a:ea typeface="Arial"/>
                          <a:cs typeface="Arial"/>
                        </a:rPr>
                        <a:t>e</a:t>
                      </a:r>
                      <a:r>
                        <a:rPr lang="nl-NL" sz="1000" dirty="0">
                          <a:effectLst/>
                          <a:latin typeface="Arial"/>
                          <a:ea typeface="Arial"/>
                          <a:cs typeface="Arial"/>
                        </a:rPr>
                        <a:t>n </a:t>
                      </a:r>
                      <a:r>
                        <a:rPr lang="nl-NL" sz="1000" spc="5" dirty="0">
                          <a:effectLst/>
                          <a:latin typeface="Arial"/>
                          <a:ea typeface="Arial"/>
                          <a:cs typeface="Arial"/>
                        </a:rPr>
                        <a:t>geoe</a:t>
                      </a:r>
                      <a:r>
                        <a:rPr lang="nl-NL" sz="1000" spc="-10" dirty="0">
                          <a:effectLst/>
                          <a:latin typeface="Arial"/>
                          <a:ea typeface="Arial"/>
                          <a:cs typeface="Arial"/>
                        </a:rPr>
                        <a:t>f</a:t>
                      </a:r>
                      <a:r>
                        <a:rPr lang="nl-NL" sz="1000" spc="5" dirty="0">
                          <a:effectLst/>
                          <a:latin typeface="Arial"/>
                          <a:ea typeface="Arial"/>
                          <a:cs typeface="Arial"/>
                        </a:rPr>
                        <a:t>en</a:t>
                      </a:r>
                      <a:r>
                        <a:rPr lang="nl-NL" sz="1000" dirty="0">
                          <a:effectLst/>
                          <a:latin typeface="Arial"/>
                          <a:ea typeface="Arial"/>
                          <a:cs typeface="Arial"/>
                        </a:rPr>
                        <a:t>d</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38760" marR="239395" algn="l">
                        <a:lnSpc>
                          <a:spcPct val="105000"/>
                        </a:lnSpc>
                        <a:spcBef>
                          <a:spcPts val="15"/>
                        </a:spcBef>
                        <a:spcAft>
                          <a:spcPts val="0"/>
                        </a:spcAft>
                      </a:pPr>
                      <a:r>
                        <a:rPr lang="nl-NL" sz="1000" dirty="0">
                          <a:effectLst/>
                          <a:latin typeface="Arial"/>
                          <a:ea typeface="Arial"/>
                          <a:cs typeface="Arial"/>
                        </a:rPr>
                        <a:t>2</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73050" marR="354330" algn="l">
                        <a:lnSpc>
                          <a:spcPct val="105000"/>
                        </a:lnSpc>
                        <a:spcBef>
                          <a:spcPts val="15"/>
                        </a:spcBef>
                        <a:spcAft>
                          <a:spcPts val="0"/>
                        </a:spcAft>
                      </a:pPr>
                      <a:r>
                        <a:rPr lang="nl-NL" sz="1000">
                          <a:effectLst/>
                          <a:latin typeface="Arial"/>
                          <a:ea typeface="Arial"/>
                          <a:cs typeface="Arial"/>
                        </a:rPr>
                        <a:t>&gt;</a:t>
                      </a:r>
                      <a:r>
                        <a:rPr lang="nl-NL" sz="1000" spc="5">
                          <a:effectLst/>
                          <a:latin typeface="Arial"/>
                          <a:ea typeface="Arial"/>
                          <a:cs typeface="Arial"/>
                        </a:rPr>
                        <a:t> 70</a:t>
                      </a:r>
                      <a:r>
                        <a:rPr lang="nl-NL" sz="1000">
                          <a:effectLst/>
                          <a:latin typeface="Arial"/>
                          <a:ea typeface="Arial"/>
                          <a:cs typeface="Arial"/>
                        </a:rPr>
                        <a:t>%</a:t>
                      </a:r>
                      <a:endParaRPr lang="en-US" sz="100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354330" marR="354330" algn="l">
                        <a:lnSpc>
                          <a:spcPct val="105000"/>
                        </a:lnSpc>
                        <a:spcBef>
                          <a:spcPts val="15"/>
                        </a:spcBef>
                        <a:spcAft>
                          <a:spcPts val="0"/>
                        </a:spcAft>
                      </a:pPr>
                      <a:r>
                        <a:rPr lang="nl-NL" sz="1000" dirty="0">
                          <a:effectLst/>
                          <a:latin typeface="Arial"/>
                          <a:ea typeface="Arial"/>
                          <a:cs typeface="Arial"/>
                        </a:rPr>
                        <a:t> </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r>
              <a:tr h="502285">
                <a:tc>
                  <a:txBody>
                    <a:bodyPr/>
                    <a:lstStyle/>
                    <a:p>
                      <a:pPr marL="60325" marR="117475" algn="l">
                        <a:lnSpc>
                          <a:spcPct val="104000"/>
                        </a:lnSpc>
                        <a:spcBef>
                          <a:spcPts val="15"/>
                        </a:spcBef>
                        <a:spcAft>
                          <a:spcPts val="0"/>
                        </a:spcAft>
                      </a:pPr>
                      <a:r>
                        <a:rPr lang="nl-NL" sz="1000" dirty="0">
                          <a:effectLst/>
                          <a:latin typeface="Arial"/>
                          <a:ea typeface="Arial"/>
                          <a:cs typeface="Arial"/>
                        </a:rPr>
                        <a:t>V</a:t>
                      </a:r>
                      <a:r>
                        <a:rPr lang="nl-NL" sz="1000" spc="5" dirty="0">
                          <a:effectLst/>
                          <a:latin typeface="Arial"/>
                          <a:ea typeface="Arial"/>
                          <a:cs typeface="Arial"/>
                        </a:rPr>
                        <a:t>as</a:t>
                      </a:r>
                      <a:r>
                        <a:rPr lang="nl-NL" sz="1000" dirty="0">
                          <a:effectLst/>
                          <a:latin typeface="Arial"/>
                          <a:ea typeface="Arial"/>
                          <a:cs typeface="Arial"/>
                        </a:rPr>
                        <a:t>t</a:t>
                      </a:r>
                      <a:r>
                        <a:rPr lang="nl-NL" sz="1000" spc="5" dirty="0">
                          <a:effectLst/>
                          <a:latin typeface="Arial"/>
                          <a:ea typeface="Arial"/>
                          <a:cs typeface="Arial"/>
                        </a:rPr>
                        <a:t>g</a:t>
                      </a:r>
                      <a:r>
                        <a:rPr lang="nl-NL" sz="1000" spc="-10" dirty="0">
                          <a:effectLst/>
                          <a:latin typeface="Arial"/>
                          <a:ea typeface="Arial"/>
                          <a:cs typeface="Arial"/>
                        </a:rPr>
                        <a:t>e</a:t>
                      </a:r>
                      <a:r>
                        <a:rPr lang="nl-NL" sz="1000" spc="5" dirty="0">
                          <a:effectLst/>
                          <a:latin typeface="Arial"/>
                          <a:ea typeface="Arial"/>
                          <a:cs typeface="Arial"/>
                        </a:rPr>
                        <a:t>s</a:t>
                      </a:r>
                      <a:r>
                        <a:rPr lang="nl-NL" sz="1000" dirty="0">
                          <a:effectLst/>
                          <a:latin typeface="Arial"/>
                          <a:ea typeface="Arial"/>
                          <a:cs typeface="Arial"/>
                        </a:rPr>
                        <a:t>t</a:t>
                      </a:r>
                      <a:r>
                        <a:rPr lang="nl-NL" sz="1000" spc="-10" dirty="0">
                          <a:effectLst/>
                          <a:latin typeface="Arial"/>
                          <a:ea typeface="Arial"/>
                          <a:cs typeface="Arial"/>
                        </a:rPr>
                        <a:t>e</a:t>
                      </a:r>
                      <a:r>
                        <a:rPr lang="nl-NL" sz="1000" spc="5" dirty="0">
                          <a:effectLst/>
                          <a:latin typeface="Arial"/>
                          <a:ea typeface="Arial"/>
                          <a:cs typeface="Arial"/>
                        </a:rPr>
                        <a:t>ld</a:t>
                      </a:r>
                      <a:r>
                        <a:rPr lang="nl-NL" sz="1000" dirty="0">
                          <a:effectLst/>
                          <a:latin typeface="Arial"/>
                          <a:ea typeface="Arial"/>
                          <a:cs typeface="Arial"/>
                        </a:rPr>
                        <a:t>e</a:t>
                      </a:r>
                      <a:r>
                        <a:rPr lang="nl-NL" sz="1000" spc="-5" dirty="0">
                          <a:effectLst/>
                          <a:latin typeface="Arial"/>
                          <a:ea typeface="Arial"/>
                          <a:cs typeface="Arial"/>
                        </a:rPr>
                        <a:t> </a:t>
                      </a:r>
                      <a:r>
                        <a:rPr lang="nl-NL" sz="1000" spc="5" dirty="0">
                          <a:effectLst/>
                          <a:latin typeface="Arial"/>
                          <a:ea typeface="Arial"/>
                          <a:cs typeface="Arial"/>
                        </a:rPr>
                        <a:t>a</a:t>
                      </a:r>
                      <a:r>
                        <a:rPr lang="nl-NL" sz="1000" dirty="0">
                          <a:effectLst/>
                          <a:latin typeface="Arial"/>
                          <a:ea typeface="Arial"/>
                          <a:cs typeface="Arial"/>
                        </a:rPr>
                        <a:t>f</a:t>
                      </a:r>
                      <a:r>
                        <a:rPr lang="nl-NL" sz="1000" spc="-5" dirty="0">
                          <a:effectLst/>
                          <a:latin typeface="Arial"/>
                          <a:ea typeface="Arial"/>
                          <a:cs typeface="Arial"/>
                        </a:rPr>
                        <a:t>s</a:t>
                      </a:r>
                      <a:r>
                        <a:rPr lang="nl-NL" sz="1000" spc="5" dirty="0">
                          <a:effectLst/>
                          <a:latin typeface="Arial"/>
                          <a:ea typeface="Arial"/>
                          <a:cs typeface="Arial"/>
                        </a:rPr>
                        <a:t>p</a:t>
                      </a:r>
                      <a:r>
                        <a:rPr lang="nl-NL" sz="1000" dirty="0">
                          <a:effectLst/>
                          <a:latin typeface="Arial"/>
                          <a:ea typeface="Arial"/>
                          <a:cs typeface="Arial"/>
                        </a:rPr>
                        <a:t>r</a:t>
                      </a:r>
                      <a:r>
                        <a:rPr lang="nl-NL" sz="1000" spc="-10" dirty="0">
                          <a:effectLst/>
                          <a:latin typeface="Arial"/>
                          <a:ea typeface="Arial"/>
                          <a:cs typeface="Arial"/>
                        </a:rPr>
                        <a:t>a</a:t>
                      </a:r>
                      <a:r>
                        <a:rPr lang="nl-NL" sz="1000" spc="5" dirty="0">
                          <a:effectLst/>
                          <a:latin typeface="Arial"/>
                          <a:ea typeface="Arial"/>
                          <a:cs typeface="Arial"/>
                        </a:rPr>
                        <a:t>ke</a:t>
                      </a:r>
                      <a:r>
                        <a:rPr lang="nl-NL" sz="1000" dirty="0">
                          <a:effectLst/>
                          <a:latin typeface="Arial"/>
                          <a:ea typeface="Arial"/>
                          <a:cs typeface="Arial"/>
                        </a:rPr>
                        <a:t>n</a:t>
                      </a:r>
                      <a:r>
                        <a:rPr lang="nl-NL" sz="1000" spc="-5" dirty="0">
                          <a:effectLst/>
                          <a:latin typeface="Arial"/>
                          <a:ea typeface="Arial"/>
                          <a:cs typeface="Arial"/>
                        </a:rPr>
                        <a:t> </a:t>
                      </a:r>
                      <a:r>
                        <a:rPr lang="nl-NL" sz="1000" spc="5" dirty="0">
                          <a:effectLst/>
                          <a:latin typeface="Arial"/>
                          <a:ea typeface="Arial"/>
                          <a:cs typeface="Arial"/>
                        </a:rPr>
                        <a:t>me</a:t>
                      </a:r>
                      <a:r>
                        <a:rPr lang="nl-NL" sz="1000" dirty="0">
                          <a:effectLst/>
                          <a:latin typeface="Arial"/>
                          <a:ea typeface="Arial"/>
                          <a:cs typeface="Arial"/>
                        </a:rPr>
                        <a:t>t </a:t>
                      </a:r>
                      <a:r>
                        <a:rPr lang="nl-NL" sz="1000" spc="5" dirty="0">
                          <a:effectLst/>
                          <a:latin typeface="Arial"/>
                          <a:ea typeface="Arial"/>
                          <a:cs typeface="Arial"/>
                        </a:rPr>
                        <a:t>buu</a:t>
                      </a:r>
                      <a:r>
                        <a:rPr lang="nl-NL" sz="1000" dirty="0">
                          <a:effectLst/>
                          <a:latin typeface="Arial"/>
                          <a:ea typeface="Arial"/>
                          <a:cs typeface="Arial"/>
                        </a:rPr>
                        <a:t>rr</a:t>
                      </a:r>
                      <a:r>
                        <a:rPr lang="nl-NL" sz="1000" spc="5" dirty="0">
                          <a:effectLst/>
                          <a:latin typeface="Arial"/>
                          <a:ea typeface="Arial"/>
                          <a:cs typeface="Arial"/>
                        </a:rPr>
                        <a:t>e</a:t>
                      </a:r>
                      <a:r>
                        <a:rPr lang="nl-NL" sz="1000" spc="-10" dirty="0">
                          <a:effectLst/>
                          <a:latin typeface="Arial"/>
                          <a:ea typeface="Arial"/>
                          <a:cs typeface="Arial"/>
                        </a:rPr>
                        <a:t>g</a:t>
                      </a:r>
                      <a:r>
                        <a:rPr lang="nl-NL" sz="1000" spc="5" dirty="0">
                          <a:effectLst/>
                          <a:latin typeface="Arial"/>
                          <a:ea typeface="Arial"/>
                          <a:cs typeface="Arial"/>
                        </a:rPr>
                        <a:t>io</a:t>
                      </a:r>
                      <a:r>
                        <a:rPr lang="nl-NL" sz="1000" spc="-5" dirty="0">
                          <a:effectLst/>
                          <a:latin typeface="Arial"/>
                          <a:ea typeface="Arial"/>
                          <a:cs typeface="Arial"/>
                        </a:rPr>
                        <a:t>’</a:t>
                      </a:r>
                      <a:r>
                        <a:rPr lang="nl-NL" sz="1000" dirty="0">
                          <a:effectLst/>
                          <a:latin typeface="Arial"/>
                          <a:ea typeface="Arial"/>
                          <a:cs typeface="Arial"/>
                        </a:rPr>
                        <a:t>s</a:t>
                      </a:r>
                      <a:r>
                        <a:rPr lang="nl-NL" sz="1000" spc="5" dirty="0">
                          <a:effectLst/>
                          <a:latin typeface="Arial"/>
                          <a:ea typeface="Arial"/>
                          <a:cs typeface="Arial"/>
                        </a:rPr>
                        <a:t> o</a:t>
                      </a:r>
                      <a:r>
                        <a:rPr lang="nl-NL" sz="1000" spc="-5" dirty="0">
                          <a:effectLst/>
                          <a:latin typeface="Arial"/>
                          <a:ea typeface="Arial"/>
                          <a:cs typeface="Arial"/>
                        </a:rPr>
                        <a:t>v</a:t>
                      </a:r>
                      <a:r>
                        <a:rPr lang="nl-NL" sz="1000" spc="5" dirty="0">
                          <a:effectLst/>
                          <a:latin typeface="Arial"/>
                          <a:ea typeface="Arial"/>
                          <a:cs typeface="Arial"/>
                        </a:rPr>
                        <a:t>e</a:t>
                      </a:r>
                      <a:r>
                        <a:rPr lang="nl-NL" sz="1000" dirty="0">
                          <a:effectLst/>
                          <a:latin typeface="Arial"/>
                          <a:ea typeface="Arial"/>
                          <a:cs typeface="Arial"/>
                        </a:rPr>
                        <a:t>r</a:t>
                      </a:r>
                      <a:r>
                        <a:rPr lang="nl-NL" sz="1000" spc="-10" dirty="0">
                          <a:effectLst/>
                          <a:latin typeface="Arial"/>
                          <a:ea typeface="Arial"/>
                          <a:cs typeface="Arial"/>
                        </a:rPr>
                        <a:t> </a:t>
                      </a:r>
                      <a:r>
                        <a:rPr lang="nl-NL" sz="1000" spc="5" dirty="0">
                          <a:effectLst/>
                          <a:latin typeface="Arial"/>
                          <a:ea typeface="Arial"/>
                          <a:cs typeface="Arial"/>
                        </a:rPr>
                        <a:t>d</a:t>
                      </a:r>
                      <a:r>
                        <a:rPr lang="nl-NL" sz="1000" dirty="0">
                          <a:effectLst/>
                          <a:latin typeface="Arial"/>
                          <a:ea typeface="Arial"/>
                          <a:cs typeface="Arial"/>
                        </a:rPr>
                        <a:t>e</a:t>
                      </a:r>
                      <a:r>
                        <a:rPr lang="nl-NL" sz="1000" spc="5" dirty="0">
                          <a:effectLst/>
                          <a:latin typeface="Arial"/>
                          <a:ea typeface="Arial"/>
                          <a:cs typeface="Arial"/>
                        </a:rPr>
                        <a:t> o</a:t>
                      </a:r>
                      <a:r>
                        <a:rPr lang="nl-NL" sz="1000" spc="-10" dirty="0">
                          <a:effectLst/>
                          <a:latin typeface="Arial"/>
                          <a:ea typeface="Arial"/>
                          <a:cs typeface="Arial"/>
                        </a:rPr>
                        <a:t>r</a:t>
                      </a:r>
                      <a:r>
                        <a:rPr lang="nl-NL" sz="1000" spc="5" dirty="0">
                          <a:effectLst/>
                          <a:latin typeface="Arial"/>
                          <a:ea typeface="Arial"/>
                          <a:cs typeface="Arial"/>
                        </a:rPr>
                        <a:t>ga</a:t>
                      </a:r>
                      <a:r>
                        <a:rPr lang="nl-NL" sz="1000" spc="-10" dirty="0">
                          <a:effectLst/>
                          <a:latin typeface="Arial"/>
                          <a:ea typeface="Arial"/>
                          <a:cs typeface="Arial"/>
                        </a:rPr>
                        <a:t>n</a:t>
                      </a:r>
                      <a:r>
                        <a:rPr lang="nl-NL" sz="1000" spc="5" dirty="0">
                          <a:effectLst/>
                          <a:latin typeface="Arial"/>
                          <a:ea typeface="Arial"/>
                          <a:cs typeface="Arial"/>
                        </a:rPr>
                        <a:t>is</a:t>
                      </a:r>
                      <a:r>
                        <a:rPr lang="nl-NL" sz="1000" spc="-10" dirty="0">
                          <a:effectLst/>
                          <a:latin typeface="Arial"/>
                          <a:ea typeface="Arial"/>
                          <a:cs typeface="Arial"/>
                        </a:rPr>
                        <a:t>a</a:t>
                      </a:r>
                      <a:r>
                        <a:rPr lang="nl-NL" sz="1000" dirty="0">
                          <a:effectLst/>
                          <a:latin typeface="Arial"/>
                          <a:ea typeface="Arial"/>
                          <a:cs typeface="Arial"/>
                        </a:rPr>
                        <a:t>t</a:t>
                      </a:r>
                      <a:r>
                        <a:rPr lang="nl-NL" sz="1000" spc="-5" dirty="0">
                          <a:effectLst/>
                          <a:latin typeface="Arial"/>
                          <a:ea typeface="Arial"/>
                          <a:cs typeface="Arial"/>
                        </a:rPr>
                        <a:t>i</a:t>
                      </a:r>
                      <a:r>
                        <a:rPr lang="nl-NL" sz="1000" dirty="0">
                          <a:effectLst/>
                          <a:latin typeface="Arial"/>
                          <a:ea typeface="Arial"/>
                          <a:cs typeface="Arial"/>
                        </a:rPr>
                        <a:t>e </a:t>
                      </a:r>
                      <a:r>
                        <a:rPr lang="nl-NL" sz="1000" spc="5" dirty="0">
                          <a:effectLst/>
                          <a:latin typeface="Arial"/>
                          <a:ea typeface="Arial"/>
                          <a:cs typeface="Arial"/>
                        </a:rPr>
                        <a:t>e</a:t>
                      </a:r>
                      <a:r>
                        <a:rPr lang="nl-NL" sz="1000" dirty="0">
                          <a:effectLst/>
                          <a:latin typeface="Arial"/>
                          <a:ea typeface="Arial"/>
                          <a:cs typeface="Arial"/>
                        </a:rPr>
                        <a:t>n</a:t>
                      </a:r>
                      <a:r>
                        <a:rPr lang="nl-NL" sz="1000" spc="5" dirty="0">
                          <a:effectLst/>
                          <a:latin typeface="Arial"/>
                          <a:ea typeface="Arial"/>
                          <a:cs typeface="Arial"/>
                        </a:rPr>
                        <a:t> in</a:t>
                      </a:r>
                      <a:r>
                        <a:rPr lang="nl-NL" sz="1000" spc="-5" dirty="0">
                          <a:effectLst/>
                          <a:latin typeface="Arial"/>
                          <a:ea typeface="Arial"/>
                          <a:cs typeface="Arial"/>
                        </a:rPr>
                        <a:t>v</a:t>
                      </a:r>
                      <a:r>
                        <a:rPr lang="nl-NL" sz="1000" spc="5" dirty="0">
                          <a:effectLst/>
                          <a:latin typeface="Arial"/>
                          <a:ea typeface="Arial"/>
                          <a:cs typeface="Arial"/>
                        </a:rPr>
                        <a:t>u</a:t>
                      </a:r>
                      <a:r>
                        <a:rPr lang="nl-NL" sz="1000" spc="-5" dirty="0">
                          <a:effectLst/>
                          <a:latin typeface="Arial"/>
                          <a:ea typeface="Arial"/>
                          <a:cs typeface="Arial"/>
                        </a:rPr>
                        <a:t>l</a:t>
                      </a:r>
                      <a:r>
                        <a:rPr lang="nl-NL" sz="1000" spc="5" dirty="0">
                          <a:effectLst/>
                          <a:latin typeface="Arial"/>
                          <a:ea typeface="Arial"/>
                          <a:cs typeface="Arial"/>
                        </a:rPr>
                        <a:t>li</a:t>
                      </a:r>
                      <a:r>
                        <a:rPr lang="nl-NL" sz="1000" spc="-10" dirty="0">
                          <a:effectLst/>
                          <a:latin typeface="Arial"/>
                          <a:ea typeface="Arial"/>
                          <a:cs typeface="Arial"/>
                        </a:rPr>
                        <a:t>n</a:t>
                      </a:r>
                      <a:r>
                        <a:rPr lang="nl-NL" sz="1000" dirty="0">
                          <a:effectLst/>
                          <a:latin typeface="Arial"/>
                          <a:ea typeface="Arial"/>
                          <a:cs typeface="Arial"/>
                        </a:rPr>
                        <a:t>g</a:t>
                      </a:r>
                      <a:r>
                        <a:rPr lang="nl-NL" sz="1000" spc="5" dirty="0">
                          <a:effectLst/>
                          <a:latin typeface="Arial"/>
                          <a:ea typeface="Arial"/>
                          <a:cs typeface="Arial"/>
                        </a:rPr>
                        <a:t> </a:t>
                      </a:r>
                      <a:r>
                        <a:rPr lang="nl-NL" sz="1000" spc="-5" dirty="0">
                          <a:effectLst/>
                          <a:latin typeface="Arial"/>
                          <a:ea typeface="Arial"/>
                          <a:cs typeface="Arial"/>
                        </a:rPr>
                        <a:t>v</a:t>
                      </a:r>
                      <a:r>
                        <a:rPr lang="nl-NL" sz="1000" spc="5" dirty="0">
                          <a:effectLst/>
                          <a:latin typeface="Arial"/>
                          <a:ea typeface="Arial"/>
                          <a:cs typeface="Arial"/>
                        </a:rPr>
                        <a:t>a</a:t>
                      </a:r>
                      <a:r>
                        <a:rPr lang="nl-NL" sz="1000" dirty="0">
                          <a:effectLst/>
                          <a:latin typeface="Arial"/>
                          <a:ea typeface="Arial"/>
                          <a:cs typeface="Arial"/>
                        </a:rPr>
                        <a:t>n</a:t>
                      </a:r>
                      <a:r>
                        <a:rPr lang="nl-NL" sz="1000" spc="5" dirty="0">
                          <a:effectLst/>
                          <a:latin typeface="Arial"/>
                          <a:ea typeface="Arial"/>
                          <a:cs typeface="Arial"/>
                        </a:rPr>
                        <a:t> </a:t>
                      </a:r>
                      <a:r>
                        <a:rPr lang="nl-NL" sz="1000" spc="-10" dirty="0">
                          <a:effectLst/>
                          <a:latin typeface="Arial"/>
                          <a:ea typeface="Arial"/>
                          <a:cs typeface="Arial"/>
                        </a:rPr>
                        <a:t>d</a:t>
                      </a:r>
                      <a:r>
                        <a:rPr lang="nl-NL" sz="1000" dirty="0">
                          <a:effectLst/>
                          <a:latin typeface="Arial"/>
                          <a:ea typeface="Arial"/>
                          <a:cs typeface="Arial"/>
                        </a:rPr>
                        <a:t>e</a:t>
                      </a:r>
                      <a:r>
                        <a:rPr lang="nl-NL" sz="1000" spc="5" dirty="0">
                          <a:effectLst/>
                          <a:latin typeface="Arial"/>
                          <a:ea typeface="Arial"/>
                          <a:cs typeface="Arial"/>
                        </a:rPr>
                        <a:t> </a:t>
                      </a:r>
                      <a:r>
                        <a:rPr lang="nl-NL" sz="1000" spc="-5" dirty="0">
                          <a:effectLst/>
                          <a:latin typeface="Arial"/>
                          <a:ea typeface="Arial"/>
                          <a:cs typeface="Arial"/>
                        </a:rPr>
                        <a:t>k</a:t>
                      </a:r>
                      <a:r>
                        <a:rPr lang="nl-NL" sz="1000" spc="5" dirty="0">
                          <a:effectLst/>
                          <a:latin typeface="Arial"/>
                          <a:ea typeface="Arial"/>
                          <a:cs typeface="Arial"/>
                        </a:rPr>
                        <a:t>ol</a:t>
                      </a:r>
                      <a:r>
                        <a:rPr lang="nl-NL" sz="1000" spc="-10" dirty="0">
                          <a:effectLst/>
                          <a:latin typeface="Arial"/>
                          <a:ea typeface="Arial"/>
                          <a:cs typeface="Arial"/>
                        </a:rPr>
                        <a:t>o</a:t>
                      </a:r>
                      <a:r>
                        <a:rPr lang="nl-NL" sz="1000" dirty="0">
                          <a:effectLst/>
                          <a:latin typeface="Arial"/>
                          <a:ea typeface="Arial"/>
                          <a:cs typeface="Arial"/>
                        </a:rPr>
                        <a:t>m </a:t>
                      </a:r>
                      <a:r>
                        <a:rPr lang="nl-NL" sz="1000" spc="5" dirty="0">
                          <a:effectLst/>
                          <a:latin typeface="Arial"/>
                          <a:ea typeface="Arial"/>
                          <a:cs typeface="Arial"/>
                        </a:rPr>
                        <a:t>be</a:t>
                      </a:r>
                      <a:r>
                        <a:rPr lang="nl-NL" sz="1000" spc="-5" dirty="0">
                          <a:effectLst/>
                          <a:latin typeface="Arial"/>
                          <a:ea typeface="Arial"/>
                          <a:cs typeface="Arial"/>
                        </a:rPr>
                        <a:t>v</a:t>
                      </a:r>
                      <a:r>
                        <a:rPr lang="nl-NL" sz="1000" spc="5" dirty="0">
                          <a:effectLst/>
                          <a:latin typeface="Arial"/>
                          <a:ea typeface="Arial"/>
                          <a:cs typeface="Arial"/>
                        </a:rPr>
                        <a:t>ol</a:t>
                      </a:r>
                      <a:r>
                        <a:rPr lang="nl-NL" sz="1000" spc="-5" dirty="0">
                          <a:effectLst/>
                          <a:latin typeface="Arial"/>
                          <a:ea typeface="Arial"/>
                          <a:cs typeface="Arial"/>
                        </a:rPr>
                        <a:t>k</a:t>
                      </a:r>
                      <a:r>
                        <a:rPr lang="nl-NL" sz="1000" spc="5" dirty="0">
                          <a:effectLst/>
                          <a:latin typeface="Arial"/>
                          <a:ea typeface="Arial"/>
                          <a:cs typeface="Arial"/>
                        </a:rPr>
                        <a:t>in</a:t>
                      </a:r>
                      <a:r>
                        <a:rPr lang="nl-NL" sz="1000" spc="-10" dirty="0">
                          <a:effectLst/>
                          <a:latin typeface="Arial"/>
                          <a:ea typeface="Arial"/>
                          <a:cs typeface="Arial"/>
                        </a:rPr>
                        <a:t>g</a:t>
                      </a:r>
                      <a:r>
                        <a:rPr lang="nl-NL" sz="1000" spc="5" dirty="0">
                          <a:effectLst/>
                          <a:latin typeface="Arial"/>
                          <a:ea typeface="Arial"/>
                          <a:cs typeface="Arial"/>
                        </a:rPr>
                        <a:t>s</a:t>
                      </a:r>
                      <a:r>
                        <a:rPr lang="nl-NL" sz="1000" spc="-5" dirty="0">
                          <a:effectLst/>
                          <a:latin typeface="Arial"/>
                          <a:ea typeface="Arial"/>
                          <a:cs typeface="Arial"/>
                        </a:rPr>
                        <a:t>z</a:t>
                      </a:r>
                      <a:r>
                        <a:rPr lang="nl-NL" sz="1000" spc="5" dirty="0">
                          <a:effectLst/>
                          <a:latin typeface="Arial"/>
                          <a:ea typeface="Arial"/>
                          <a:cs typeface="Arial"/>
                        </a:rPr>
                        <a:t>o</a:t>
                      </a:r>
                      <a:r>
                        <a:rPr lang="nl-NL" sz="1000" dirty="0">
                          <a:effectLst/>
                          <a:latin typeface="Arial"/>
                          <a:ea typeface="Arial"/>
                          <a:cs typeface="Arial"/>
                        </a:rPr>
                        <a:t>rg</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38760" marR="239395" algn="l">
                        <a:lnSpc>
                          <a:spcPct val="105000"/>
                        </a:lnSpc>
                        <a:spcBef>
                          <a:spcPts val="15"/>
                        </a:spcBef>
                        <a:spcAft>
                          <a:spcPts val="0"/>
                        </a:spcAft>
                      </a:pPr>
                      <a:r>
                        <a:rPr lang="nl-NL" sz="1000">
                          <a:effectLst/>
                          <a:latin typeface="Arial"/>
                          <a:ea typeface="Arial"/>
                          <a:cs typeface="Arial"/>
                        </a:rPr>
                        <a:t>3</a:t>
                      </a:r>
                      <a:endParaRPr lang="en-US" sz="100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273050" marR="370840" algn="l">
                        <a:lnSpc>
                          <a:spcPct val="105000"/>
                        </a:lnSpc>
                        <a:spcBef>
                          <a:spcPts val="15"/>
                        </a:spcBef>
                        <a:spcAft>
                          <a:spcPts val="0"/>
                        </a:spcAft>
                      </a:pPr>
                      <a:r>
                        <a:rPr lang="nl-NL" sz="1000" spc="5" dirty="0">
                          <a:effectLst/>
                          <a:latin typeface="Arial"/>
                          <a:ea typeface="Arial"/>
                          <a:cs typeface="Arial"/>
                        </a:rPr>
                        <a:t>100</a:t>
                      </a:r>
                      <a:r>
                        <a:rPr lang="nl-NL" sz="1000" dirty="0">
                          <a:effectLst/>
                          <a:latin typeface="Arial"/>
                          <a:ea typeface="Arial"/>
                          <a:cs typeface="Arial"/>
                        </a:rPr>
                        <a:t>%</a:t>
                      </a:r>
                      <a:endParaRPr lang="en-US" sz="1000" dirty="0">
                        <a:effectLst/>
                        <a:latin typeface="Arial"/>
                        <a:ea typeface="Calibri"/>
                        <a:cs typeface="Times New Roman"/>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180975" marR="370840" indent="0" algn="l">
                        <a:lnSpc>
                          <a:spcPct val="105000"/>
                        </a:lnSpc>
                        <a:spcBef>
                          <a:spcPts val="15"/>
                        </a:spcBef>
                        <a:spcAft>
                          <a:spcPts val="0"/>
                        </a:spcAft>
                      </a:pPr>
                      <a:r>
                        <a:rPr lang="nl-NL" sz="1000" kern="1200" dirty="0" smtClean="0">
                          <a:solidFill>
                            <a:schemeClr val="tx1"/>
                          </a:solidFill>
                          <a:latin typeface="Arial" panose="020B0604020202020204" pitchFamily="34" charset="0"/>
                          <a:ea typeface="+mn-ea"/>
                          <a:cs typeface="Arial" panose="020B0604020202020204" pitchFamily="34" charset="0"/>
                        </a:rPr>
                        <a:t>Ambitieniveau is naar beneden bijgesteld. Het derde en vierde kwartaal staat in het teken van kennismaking en leren van elkaars ervaringen. </a:t>
                      </a:r>
                      <a:r>
                        <a:rPr lang="nl-NL" sz="1000" kern="1200" smtClean="0">
                          <a:solidFill>
                            <a:schemeClr val="tx1"/>
                          </a:solidFill>
                          <a:latin typeface="Arial" panose="020B0604020202020204" pitchFamily="34" charset="0"/>
                          <a:ea typeface="+mn-ea"/>
                          <a:cs typeface="Arial" panose="020B0604020202020204" pitchFamily="34" charset="0"/>
                        </a:rPr>
                        <a:t>Loopt door in 2016.</a:t>
                      </a:r>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354354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r>
              <a:rPr lang="nl-NL" dirty="0" smtClean="0"/>
              <a:t>2	Prognose rekeningsaldo (peildatum 1 september)</a:t>
            </a:r>
            <a:endParaRPr lang="en-US" dirty="0"/>
          </a:p>
        </p:txBody>
      </p:sp>
      <p:sp>
        <p:nvSpPr>
          <p:cNvPr id="5" name="Tijdelijke aanduiding voor inhoud 2"/>
          <p:cNvSpPr txBox="1">
            <a:spLocks/>
          </p:cNvSpPr>
          <p:nvPr/>
        </p:nvSpPr>
        <p:spPr bwMode="auto">
          <a:xfrm>
            <a:off x="643664" y="1852464"/>
            <a:ext cx="11703050" cy="6859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046" tIns="65023" rIns="130046" bIns="65023" numCol="1" anchor="t" anchorCtr="0" compatLnSpc="1">
            <a:prstTxWarp prst="textNoShape">
              <a:avLst/>
            </a:prstTxWarp>
          </a:bodyPr>
          <a:lstStyle>
            <a:lvl1pPr marL="180975" indent="-180975" algn="l" defTabSz="1300163" rtl="0" fontAlgn="base">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1pPr>
            <a:lvl2pPr marL="650875" indent="0" algn="l" defTabSz="1300163" rtl="0" fontAlgn="base">
              <a:spcBef>
                <a:spcPct val="20000"/>
              </a:spcBef>
              <a:spcAft>
                <a:spcPct val="0"/>
              </a:spcAft>
              <a:buFont typeface="Arial" charset="0"/>
              <a:buNone/>
              <a:defRPr sz="1400" kern="1200">
                <a:solidFill>
                  <a:schemeClr val="tx1"/>
                </a:solidFill>
                <a:latin typeface="Arial" panose="020B0604020202020204" pitchFamily="34" charset="0"/>
                <a:ea typeface="+mn-ea"/>
                <a:cs typeface="Arial" panose="020B0604020202020204" pitchFamily="34" charset="0"/>
              </a:defRPr>
            </a:lvl2pPr>
            <a:lvl3pPr marL="1300163" indent="0" algn="l" defTabSz="1300163" rtl="0" fontAlgn="base">
              <a:spcBef>
                <a:spcPct val="20000"/>
              </a:spcBef>
              <a:spcAft>
                <a:spcPct val="0"/>
              </a:spcAft>
              <a:buFont typeface="Arial" charset="0"/>
              <a:buNone/>
              <a:defRPr sz="1400" kern="1200">
                <a:solidFill>
                  <a:schemeClr val="tx1"/>
                </a:solidFill>
                <a:latin typeface="Arial" panose="020B0604020202020204" pitchFamily="34" charset="0"/>
                <a:ea typeface="+mn-ea"/>
                <a:cs typeface="Arial" panose="020B0604020202020204" pitchFamily="34" charset="0"/>
              </a:defRPr>
            </a:lvl3pPr>
            <a:lvl4pPr marL="1951038" indent="0" algn="l" defTabSz="1300163" rtl="0" fontAlgn="base">
              <a:spcBef>
                <a:spcPct val="20000"/>
              </a:spcBef>
              <a:spcAft>
                <a:spcPct val="0"/>
              </a:spcAft>
              <a:buFont typeface="Arial" charset="0"/>
              <a:buNone/>
              <a:defRPr sz="1400" kern="1200">
                <a:solidFill>
                  <a:schemeClr val="tx1"/>
                </a:solidFill>
                <a:latin typeface="Arial" panose="020B0604020202020204" pitchFamily="34" charset="0"/>
                <a:ea typeface="+mn-ea"/>
                <a:cs typeface="Arial" panose="020B0604020202020204" pitchFamily="34" charset="0"/>
              </a:defRPr>
            </a:lvl4pPr>
            <a:lvl5pPr marL="2925763" indent="-323850" algn="l" defTabSz="1300163" rtl="0" fontAlgn="base">
              <a:spcBef>
                <a:spcPct val="20000"/>
              </a:spcBef>
              <a:spcAft>
                <a:spcPct val="0"/>
              </a:spcAft>
              <a:buFont typeface="Arial" charset="0"/>
              <a:buChar char="»"/>
              <a:defRPr sz="1400" kern="1200">
                <a:solidFill>
                  <a:schemeClr val="tx1"/>
                </a:solidFill>
                <a:latin typeface="Arial" panose="020B0604020202020204" pitchFamily="34" charset="0"/>
                <a:ea typeface="+mn-ea"/>
                <a:cs typeface="Arial" panose="020B0604020202020204" pitchFamily="34" charset="0"/>
              </a:defRPr>
            </a:lvl5pPr>
            <a:lvl6pPr marL="357626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22649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7672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526954" indent="-325115" algn="l" defTabSz="1300460"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indent="0">
              <a:buFont typeface="Arial" charset="0"/>
              <a:buNone/>
            </a:pPr>
            <a:r>
              <a:rPr lang="nl-NL" sz="2000" b="1" dirty="0" smtClean="0">
                <a:solidFill>
                  <a:srgbClr val="FF0000"/>
                </a:solidFill>
              </a:rPr>
              <a:t>Prognose rekeningresultaat 2015: € 0,94 mln. </a:t>
            </a: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r>
              <a:rPr lang="nl-NL" sz="2000" b="1" dirty="0" smtClean="0">
                <a:solidFill>
                  <a:srgbClr val="FF0000"/>
                </a:solidFill>
              </a:rPr>
              <a:t>Restantopgave bezuinigingsopdracht (2016 e.v.): € 1,6 mln.</a:t>
            </a: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smtClean="0">
              <a:solidFill>
                <a:srgbClr val="FF0000"/>
              </a:solidFill>
            </a:endParaRPr>
          </a:p>
          <a:p>
            <a:pPr marL="0" indent="0">
              <a:buFont typeface="Arial" charset="0"/>
              <a:buNone/>
            </a:pPr>
            <a:endParaRPr lang="nl-NL" sz="2000" b="1" dirty="0">
              <a:solidFill>
                <a:srgbClr val="FF000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664" y="2644552"/>
            <a:ext cx="8489338"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398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2A	Beknopte toelichting op belangrijkste positieve ontwikkelingen</a:t>
            </a:r>
            <a:endParaRPr lang="nl-NL" dirty="0"/>
          </a:p>
        </p:txBody>
      </p:sp>
      <p:graphicFrame>
        <p:nvGraphicFramePr>
          <p:cNvPr id="5" name="Tijdelijke aanduiding voor inhoud 11"/>
          <p:cNvGraphicFramePr>
            <a:graphicFrameLocks/>
          </p:cNvGraphicFramePr>
          <p:nvPr>
            <p:extLst>
              <p:ext uri="{D42A27DB-BD31-4B8C-83A1-F6EECF244321}">
                <p14:modId xmlns:p14="http://schemas.microsoft.com/office/powerpoint/2010/main" val="1438805372"/>
              </p:ext>
            </p:extLst>
          </p:nvPr>
        </p:nvGraphicFramePr>
        <p:xfrm>
          <a:off x="650874" y="1785372"/>
          <a:ext cx="11612166" cy="6288721"/>
        </p:xfrm>
        <a:graphic>
          <a:graphicData uri="http://schemas.openxmlformats.org/drawingml/2006/table">
            <a:tbl>
              <a:tblPr firstRow="1" bandRow="1">
                <a:tableStyleId>{5940675A-B579-460E-94D1-54222C63F5DA}</a:tableStyleId>
              </a:tblPr>
              <a:tblGrid>
                <a:gridCol w="2107110"/>
                <a:gridCol w="9505056"/>
              </a:tblGrid>
              <a:tr h="360040">
                <a:tc>
                  <a:txBody>
                    <a:bodyPr/>
                    <a:lstStyle/>
                    <a:p>
                      <a:r>
                        <a:rPr lang="nl-NL" sz="1000" b="1" noProof="0" dirty="0" smtClean="0">
                          <a:solidFill>
                            <a:schemeClr val="tx1"/>
                          </a:solidFill>
                          <a:latin typeface="Arial" panose="020B0604020202020204" pitchFamily="34" charset="0"/>
                          <a:cs typeface="Arial" panose="020B0604020202020204" pitchFamily="34" charset="0"/>
                        </a:rPr>
                        <a:t>Verplichte</a:t>
                      </a:r>
                      <a:r>
                        <a:rPr lang="nl-NL" sz="1000" b="1" baseline="0" noProof="0" dirty="0" smtClean="0">
                          <a:solidFill>
                            <a:schemeClr val="tx1"/>
                          </a:solidFill>
                          <a:latin typeface="Arial" panose="020B0604020202020204" pitchFamily="34" charset="0"/>
                          <a:cs typeface="Arial" panose="020B0604020202020204" pitchFamily="34" charset="0"/>
                        </a:rPr>
                        <a:t> paragraaf</a:t>
                      </a:r>
                      <a:endParaRPr lang="nl-NL" sz="1000" b="1" noProof="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nl-NL" sz="1000" b="1" noProof="0" dirty="0" smtClean="0">
                          <a:latin typeface="Arial" panose="020B0604020202020204" pitchFamily="34" charset="0"/>
                          <a:cs typeface="Arial" panose="020B0604020202020204" pitchFamily="34" charset="0"/>
                        </a:rPr>
                        <a:t>Stand van zaken</a:t>
                      </a:r>
                      <a:endParaRPr lang="nl-NL" sz="1000" b="1" noProof="0" dirty="0">
                        <a:latin typeface="Arial" panose="020B0604020202020204" pitchFamily="34" charset="0"/>
                        <a:cs typeface="Arial" panose="020B0604020202020204" pitchFamily="34" charset="0"/>
                      </a:endParaRPr>
                    </a:p>
                  </a:txBody>
                  <a:tcPr>
                    <a:solidFill>
                      <a:srgbClr val="FFFF99"/>
                    </a:solidFill>
                  </a:tcPr>
                </a:tc>
              </a:tr>
              <a:tr h="691334">
                <a:tc>
                  <a:txBody>
                    <a:bodyPr/>
                    <a:lstStyle/>
                    <a:p>
                      <a:pPr>
                        <a:lnSpc>
                          <a:spcPct val="150000"/>
                        </a:lnSpc>
                      </a:pPr>
                      <a:r>
                        <a:rPr lang="nl-NL" sz="1000" noProof="0" dirty="0" smtClean="0">
                          <a:latin typeface="Arial" panose="020B0604020202020204" pitchFamily="34" charset="0"/>
                          <a:cs typeface="Arial" panose="020B0604020202020204" pitchFamily="34" charset="0"/>
                        </a:rPr>
                        <a:t>Salarissen</a:t>
                      </a:r>
                      <a:endParaRPr lang="nl-NL" sz="1000" noProof="0" dirty="0">
                        <a:latin typeface="Arial" panose="020B0604020202020204" pitchFamily="34" charset="0"/>
                        <a:cs typeface="Arial" panose="020B0604020202020204" pitchFamily="34" charset="0"/>
                      </a:endParaRPr>
                    </a:p>
                  </a:txBody>
                  <a:tcPr/>
                </a:tc>
                <a:tc>
                  <a:txBody>
                    <a:bodyPr/>
                    <a:lstStyle/>
                    <a:p>
                      <a:pPr marL="0" indent="0">
                        <a:lnSpc>
                          <a:spcPct val="150000"/>
                        </a:lnSpc>
                        <a:buFont typeface="Arial" panose="020B0604020202020204" pitchFamily="34" charset="0"/>
                        <a:buNone/>
                      </a:pPr>
                      <a:r>
                        <a:rPr lang="nl-NL" sz="1000" noProof="0" dirty="0" smtClean="0">
                          <a:latin typeface="Arial" panose="020B0604020202020204" pitchFamily="34" charset="0"/>
                          <a:cs typeface="Arial" panose="020B0604020202020204" pitchFamily="34" charset="0"/>
                        </a:rPr>
                        <a:t>Voordelig</a:t>
                      </a:r>
                      <a:r>
                        <a:rPr lang="nl-NL" sz="1000" baseline="0" noProof="0" dirty="0" smtClean="0">
                          <a:latin typeface="Arial" panose="020B0604020202020204" pitchFamily="34" charset="0"/>
                          <a:cs typeface="Arial" panose="020B0604020202020204" pitchFamily="34" charset="0"/>
                        </a:rPr>
                        <a:t> saldo vanwege lagere werkgeverslasten (pensioenpremies) per 1-1-2015 en voorts per 1 juli 2015 .  Het voordeel wordt deels genivelleerd doordat de werkelijke periodiek gewogen gemiddeld licht uitstijgt boven de begrotingsnorm. Bovendien is de begroting niet berekend op de eenmalige uitkering per 1-10-2015. </a:t>
                      </a:r>
                    </a:p>
                    <a:p>
                      <a:pPr marL="0" indent="0">
                        <a:lnSpc>
                          <a:spcPct val="150000"/>
                        </a:lnSpc>
                        <a:buFont typeface="Arial" panose="020B0604020202020204" pitchFamily="34" charset="0"/>
                        <a:buNone/>
                      </a:pPr>
                      <a:r>
                        <a:rPr lang="nl-NL" sz="1000" baseline="0" noProof="0" dirty="0" smtClean="0">
                          <a:latin typeface="Arial" panose="020B0604020202020204" pitchFamily="34" charset="0"/>
                          <a:cs typeface="Arial" panose="020B0604020202020204" pitchFamily="34" charset="0"/>
                        </a:rPr>
                        <a:t>De bezetting is nagenoeg gelijk aan de formatie. Wel is doorgaans sprake van een zekere tijdsverloop tussen het ontstaan en het opvullen van vacatures.</a:t>
                      </a:r>
                      <a:endParaRPr lang="nl-NL" sz="1000" noProof="0" dirty="0">
                        <a:latin typeface="Arial" panose="020B0604020202020204" pitchFamily="34" charset="0"/>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Vergoedingen</a:t>
                      </a:r>
                      <a:r>
                        <a:rPr lang="nl-NL" sz="1000" baseline="0" noProof="0" dirty="0" smtClean="0">
                          <a:latin typeface="Arial" panose="020B0604020202020204" pitchFamily="34" charset="0"/>
                          <a:cs typeface="Arial" panose="020B0604020202020204" pitchFamily="34" charset="0"/>
                        </a:rPr>
                        <a:t> en toelagen</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noProof="0" dirty="0" smtClean="0">
                          <a:latin typeface="Arial" panose="020B0604020202020204" pitchFamily="34" charset="0"/>
                          <a:cs typeface="Arial" panose="020B0604020202020204" pitchFamily="34" charset="0"/>
                        </a:rPr>
                        <a:t>Het</a:t>
                      </a:r>
                      <a:r>
                        <a:rPr lang="nl-NL" sz="1000" baseline="0" noProof="0" dirty="0" smtClean="0">
                          <a:latin typeface="Arial" panose="020B0604020202020204" pitchFamily="34" charset="0"/>
                          <a:cs typeface="Arial" panose="020B0604020202020204" pitchFamily="34" charset="0"/>
                        </a:rPr>
                        <a:t> resultaat op de vergoedingen is positief beïnvloed door </a:t>
                      </a:r>
                      <a:r>
                        <a:rPr lang="nl-NL" sz="1000" noProof="0" dirty="0" smtClean="0">
                          <a:latin typeface="Arial" panose="020B0604020202020204" pitchFamily="34" charset="0"/>
                          <a:cs typeface="Arial" panose="020B0604020202020204" pitchFamily="34" charset="0"/>
                        </a:rPr>
                        <a:t>het</a:t>
                      </a:r>
                      <a:r>
                        <a:rPr lang="nl-NL" sz="1000" baseline="0" noProof="0" dirty="0" smtClean="0">
                          <a:latin typeface="Arial" panose="020B0604020202020204" pitchFamily="34" charset="0"/>
                          <a:cs typeface="Arial" panose="020B0604020202020204" pitchFamily="34" charset="0"/>
                        </a:rPr>
                        <a:t> terugdringen van loze meldingen (verificatie van automatische brandmeldingen vanuit de meldkamer m.i.v. 1 maart) en inperking van het aansluitingen op het openbaar brandmeldsysteem (OMS). Voor een deel is deze besparing conform besluit over de migratie van het brandmeldsysteem aangewend om nieuwe exploitatieopzet van het OMS van dekking te voorzien. </a:t>
                      </a:r>
                      <a:r>
                        <a:rPr lang="nl-NL" sz="1000" baseline="0" noProof="0" dirty="0" smtClean="0">
                          <a:solidFill>
                            <a:schemeClr val="tx1"/>
                          </a:solidFill>
                          <a:latin typeface="Arial" panose="020B0604020202020204" pitchFamily="34" charset="0"/>
                          <a:cs typeface="Arial" panose="020B0604020202020204" pitchFamily="34" charset="0"/>
                        </a:rPr>
                        <a:t>Verder is dit jaar, kijkend naar het aantal incidenten, tot dusverre relatief rustig verlopen. </a:t>
                      </a:r>
                      <a:endParaRPr lang="nl-NL" sz="1000" baseline="0" noProof="0" dirty="0">
                        <a:solidFill>
                          <a:schemeClr val="tx1"/>
                        </a:solidFill>
                        <a:latin typeface="Arial" panose="020B0604020202020204" pitchFamily="34" charset="0"/>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Financieringsresultaat</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kern="1200" noProof="0" dirty="0" smtClean="0">
                          <a:solidFill>
                            <a:schemeClr val="tx1"/>
                          </a:solidFill>
                          <a:effectLst/>
                          <a:latin typeface="Arial" panose="020B0604020202020204" pitchFamily="34" charset="0"/>
                          <a:ea typeface="+mn-ea"/>
                          <a:cs typeface="Arial" panose="020B0604020202020204" pitchFamily="34" charset="0"/>
                        </a:rPr>
                        <a:t>Het rentevoordeel volgt uit het feit dat een deel van de langlopende activa tijdelijk met kortlopende (en deels niet rentedragende) middelen is gefinancierd. Het</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rentevoordeel houdt in 2015 naar verwachting aan, omdat er vertraging zit in de besteding van de betreffende middelen. </a:t>
                      </a:r>
                      <a:endParaRPr lang="nl-NL" sz="1000" noProof="0" dirty="0">
                        <a:latin typeface="Arial" panose="020B0604020202020204" pitchFamily="34" charset="0"/>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Vakbekwaamheid:</a:t>
                      </a:r>
                      <a:r>
                        <a:rPr lang="nl-NL" sz="1000" baseline="0" noProof="0" dirty="0" smtClean="0">
                          <a:latin typeface="Arial" panose="020B0604020202020204" pitchFamily="34" charset="0"/>
                          <a:cs typeface="Arial" panose="020B0604020202020204" pitchFamily="34" charset="0"/>
                        </a:rPr>
                        <a:t> oefenen</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kern="1200" noProof="0" dirty="0" smtClean="0">
                          <a:solidFill>
                            <a:schemeClr val="tx1"/>
                          </a:solidFill>
                          <a:effectLst/>
                          <a:latin typeface="Arial" panose="020B0604020202020204" pitchFamily="34" charset="0"/>
                          <a:ea typeface="+mn-ea"/>
                          <a:cs typeface="Arial" panose="020B0604020202020204" pitchFamily="34" charset="0"/>
                        </a:rPr>
                        <a:t>De </a:t>
                      </a:r>
                      <a:r>
                        <a:rPr lang="nl-NL" sz="1000" kern="1200" noProof="0" dirty="0" err="1" smtClean="0">
                          <a:solidFill>
                            <a:schemeClr val="tx1"/>
                          </a:solidFill>
                          <a:effectLst/>
                          <a:latin typeface="Arial" panose="020B0604020202020204" pitchFamily="34" charset="0"/>
                          <a:ea typeface="+mn-ea"/>
                          <a:cs typeface="Arial" panose="020B0604020202020204" pitchFamily="34" charset="0"/>
                        </a:rPr>
                        <a:t>onderuitputting</a:t>
                      </a:r>
                      <a:r>
                        <a:rPr lang="nl-NL" sz="1000" kern="1200" noProof="0" dirty="0" smtClean="0">
                          <a:solidFill>
                            <a:schemeClr val="tx1"/>
                          </a:solidFill>
                          <a:effectLst/>
                          <a:latin typeface="Arial" panose="020B0604020202020204" pitchFamily="34" charset="0"/>
                          <a:ea typeface="+mn-ea"/>
                          <a:cs typeface="Arial" panose="020B0604020202020204" pitchFamily="34" charset="0"/>
                        </a:rPr>
                        <a:t> wordt door verschillende factoren</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veroorzaakt: </a:t>
                      </a:r>
                      <a:endParaRPr lang="nl-NL" sz="1000" kern="1200" noProof="0" dirty="0" smtClean="0">
                        <a:solidFill>
                          <a:schemeClr val="tx1"/>
                        </a:solidFill>
                        <a:effectLst/>
                        <a:latin typeface="Arial" panose="020B0604020202020204" pitchFamily="34" charset="0"/>
                        <a:ea typeface="+mn-ea"/>
                        <a:cs typeface="Arial" panose="020B0604020202020204" pitchFamily="34" charset="0"/>
                      </a:endParaRPr>
                    </a:p>
                    <a:p>
                      <a:pPr marL="171450" indent="-171450">
                        <a:lnSpc>
                          <a:spcPct val="150000"/>
                        </a:lnSpc>
                        <a:buFont typeface="Arial" panose="020B0604020202020204" pitchFamily="34" charset="0"/>
                        <a:buChar char="•"/>
                      </a:pPr>
                      <a:r>
                        <a:rPr lang="nl-NL" sz="1000" kern="1200" noProof="0" dirty="0" smtClean="0">
                          <a:solidFill>
                            <a:schemeClr val="tx1"/>
                          </a:solidFill>
                          <a:effectLst/>
                          <a:latin typeface="Arial" panose="020B0604020202020204" pitchFamily="34" charset="0"/>
                          <a:ea typeface="+mn-ea"/>
                          <a:cs typeface="Arial" panose="020B0604020202020204" pitchFamily="34" charset="0"/>
                        </a:rPr>
                        <a:t>Invulling bezuinigingen:</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v</a:t>
                      </a:r>
                      <a:r>
                        <a:rPr lang="nl-NL" sz="1000" kern="1200" noProof="0" dirty="0" smtClean="0">
                          <a:solidFill>
                            <a:schemeClr val="tx1"/>
                          </a:solidFill>
                          <a:effectLst/>
                          <a:latin typeface="Arial" panose="020B0604020202020204" pitchFamily="34" charset="0"/>
                          <a:ea typeface="+mn-ea"/>
                          <a:cs typeface="Arial" panose="020B0604020202020204" pitchFamily="34" charset="0"/>
                        </a:rPr>
                        <a:t>ersobering van de vakbekwaamheid vormt onderdeel van het bezuinigingspakket voor 2016 en verder. In 2015</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zijn deze middelen nog beschikbaar, maar is ervoor gekozen om het besluit van het algemeen bestuur wel als uitgangspunt te nemen voor het oefenprogramma in 2015. </a:t>
                      </a:r>
                    </a:p>
                    <a:p>
                      <a:pPr marL="171450" indent="-171450">
                        <a:lnSpc>
                          <a:spcPct val="150000"/>
                        </a:lnSpc>
                        <a:buFont typeface="Arial" panose="020B0604020202020204" pitchFamily="34" charset="0"/>
                        <a:buChar char="•"/>
                      </a:pP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Duurzame oefenmaterialen worden gefaseerd aangeschaft..</a:t>
                      </a:r>
                    </a:p>
                    <a:p>
                      <a:pPr marL="171450" indent="-171450">
                        <a:lnSpc>
                          <a:spcPct val="150000"/>
                        </a:lnSpc>
                        <a:buFont typeface="Arial" panose="020B0604020202020204" pitchFamily="34" charset="0"/>
                        <a:buChar char="•"/>
                      </a:pP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Binnen de witte kolom zijn verschillende trainingen om </a:t>
                      </a:r>
                      <a:r>
                        <a:rPr lang="nl-NL" sz="1000" kern="1200" baseline="0" noProof="0" dirty="0" err="1" smtClean="0">
                          <a:solidFill>
                            <a:schemeClr val="tx1"/>
                          </a:solidFill>
                          <a:effectLst/>
                          <a:latin typeface="Arial" panose="020B0604020202020204" pitchFamily="34" charset="0"/>
                          <a:ea typeface="+mn-ea"/>
                          <a:cs typeface="Arial" panose="020B0604020202020204" pitchFamily="34" charset="0"/>
                        </a:rPr>
                        <a:t>planningstechnische</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redenen doorgeschoven naar boekjaar 2016.</a:t>
                      </a:r>
                      <a:endParaRPr lang="nl-NL" sz="1000" kern="1200" noProof="0" dirty="0" smtClean="0">
                        <a:solidFill>
                          <a:schemeClr val="tx1"/>
                        </a:solidFill>
                        <a:effectLst/>
                        <a:latin typeface="Arial" panose="020B0604020202020204" pitchFamily="34" charset="0"/>
                        <a:ea typeface="+mn-ea"/>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Vakbekwaamheid:</a:t>
                      </a:r>
                      <a:r>
                        <a:rPr lang="nl-NL" sz="1000" baseline="0" noProof="0" dirty="0" smtClean="0">
                          <a:latin typeface="Arial" panose="020B0604020202020204" pitchFamily="34" charset="0"/>
                          <a:cs typeface="Arial" panose="020B0604020202020204" pitchFamily="34" charset="0"/>
                        </a:rPr>
                        <a:t> opleiden</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kern="1200" noProof="0" dirty="0" smtClean="0">
                          <a:solidFill>
                            <a:schemeClr val="tx1"/>
                          </a:solidFill>
                          <a:effectLst/>
                          <a:latin typeface="Arial" panose="020B0604020202020204" pitchFamily="34" charset="0"/>
                          <a:ea typeface="+mn-ea"/>
                          <a:cs typeface="Arial" panose="020B0604020202020204" pitchFamily="34" charset="0"/>
                        </a:rPr>
                        <a:t>Het voordeel is deels toe te schrijven aan het na-ijlende effect van de gewijzigde verantwoordingswijze van de repressieve</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opleidingskosten (zie jaarrekening 2014). Deze kostencomponent kent verder per definitie een wat grillig verloop over de jaren, afhankelijk van in- en uitstroom. </a:t>
                      </a:r>
                    </a:p>
                    <a:p>
                      <a:pPr>
                        <a:lnSpc>
                          <a:spcPct val="150000"/>
                        </a:lnSpc>
                      </a:pP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Op het budget voor beheersmatige opleidingen is eveneens een surplus waarneembaar. Deze opleidingsbehoefte wordt geïnventariseerd via de </a:t>
                      </a:r>
                      <a:r>
                        <a:rPr lang="nl-NL" sz="1000" kern="1200" baseline="0" noProof="0" dirty="0" err="1" smtClean="0">
                          <a:solidFill>
                            <a:schemeClr val="tx1"/>
                          </a:solidFill>
                          <a:effectLst/>
                          <a:latin typeface="Arial" panose="020B0604020202020204" pitchFamily="34" charset="0"/>
                          <a:ea typeface="+mn-ea"/>
                          <a:cs typeface="Arial" panose="020B0604020202020204" pitchFamily="34" charset="0"/>
                        </a:rPr>
                        <a:t>gesprekscyslus</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en ligt in lijn met de begroting. In 2015 is een zekere stagnatie opgetreden in het doorlopen van de gesprekscyclus, waardoor opleidingen later zijn gestart. </a:t>
                      </a:r>
                      <a:endParaRPr lang="nl-NL" sz="1000" kern="1200" noProof="0" dirty="0" smtClean="0">
                        <a:solidFill>
                          <a:schemeClr val="tx1"/>
                        </a:solidFill>
                        <a:effectLst/>
                        <a:latin typeface="Arial" panose="020B0604020202020204" pitchFamily="34" charset="0"/>
                        <a:ea typeface="+mn-ea"/>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Overheveling</a:t>
                      </a:r>
                      <a:r>
                        <a:rPr lang="nl-NL" sz="1000" baseline="0" noProof="0" dirty="0" smtClean="0">
                          <a:latin typeface="Arial" panose="020B0604020202020204" pitchFamily="34" charset="0"/>
                          <a:cs typeface="Arial" panose="020B0604020202020204" pitchFamily="34" charset="0"/>
                        </a:rPr>
                        <a:t> BTW</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kern="1200" noProof="0" dirty="0" smtClean="0">
                          <a:solidFill>
                            <a:schemeClr val="tx1"/>
                          </a:solidFill>
                          <a:effectLst/>
                          <a:latin typeface="Arial" panose="020B0604020202020204" pitchFamily="34" charset="0"/>
                          <a:ea typeface="+mn-ea"/>
                          <a:cs typeface="Arial" panose="020B0604020202020204" pitchFamily="34" charset="0"/>
                        </a:rPr>
                        <a:t>Met ingang van 2014 is de mogelijkheid om de BTW op brandweeruitgaven door te schuiven komen</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te vervallen. </a:t>
                      </a:r>
                      <a:r>
                        <a:rPr lang="nl-NL" sz="1000" kern="1200" noProof="0" dirty="0" smtClean="0">
                          <a:solidFill>
                            <a:schemeClr val="tx1"/>
                          </a:solidFill>
                          <a:effectLst/>
                          <a:latin typeface="Arial" panose="020B0604020202020204" pitchFamily="34" charset="0"/>
                          <a:ea typeface="+mn-ea"/>
                          <a:cs typeface="Arial" panose="020B0604020202020204" pitchFamily="34" charset="0"/>
                        </a:rPr>
                        <a:t>Hiervoor zijn veiligheidsregio's via de BDUR gecompenseerd, doch onvoldoende. Het tekort is op begrotingsbasis berekend op c.a. € 0,9</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mln. </a:t>
                      </a:r>
                      <a:r>
                        <a:rPr lang="nl-NL" sz="1000" kern="1200" noProof="0" dirty="0" smtClean="0">
                          <a:solidFill>
                            <a:schemeClr val="tx1"/>
                          </a:solidFill>
                          <a:effectLst/>
                          <a:latin typeface="Arial" panose="020B0604020202020204" pitchFamily="34" charset="0"/>
                          <a:ea typeface="+mn-ea"/>
                          <a:cs typeface="Arial" panose="020B0604020202020204" pitchFamily="34" charset="0"/>
                        </a:rPr>
                        <a:t>structureel. Dit tekort ontstaat echter pas na verloop van tijd, afhankelijk van het tempo van vervangingsinvesteringen. In 2014 is nog sprake van een surplus. Het break-even moment  wordt in 2016/2017 verwacht</a:t>
                      </a: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Bedrijfsvoering / algemeen beheer</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kern="1200" noProof="0" dirty="0" smtClean="0">
                          <a:solidFill>
                            <a:schemeClr val="tx1"/>
                          </a:solidFill>
                          <a:effectLst/>
                          <a:latin typeface="Arial" panose="020B0604020202020204" pitchFamily="34" charset="0"/>
                          <a:ea typeface="+mn-ea"/>
                          <a:cs typeface="Arial" panose="020B0604020202020204" pitchFamily="34" charset="0"/>
                        </a:rPr>
                        <a:t>Een deel van de bedrijfsvoeringstaken zijn na de verdere uitkristallisering ervan vorig jaar in 2015 opgepakt.</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Dit heeft geleid tot een kostenuitzetting t.o.v. vorig jaar. Niettemin is nog een beperkt deel van het beschikbare budget in 2015 niet aangesproken. Op termijn worden nog extra uitgaven voorzien op gebied van juridische zaken, verzekeringen, informatiemanagement en mogelijk medezeggenschap. </a:t>
                      </a:r>
                      <a:endParaRPr lang="nl-NL" sz="1000" kern="1200" noProof="0" dirty="0" smtClean="0">
                        <a:solidFill>
                          <a:schemeClr val="tx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2965544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2B	Beknopte </a:t>
            </a:r>
            <a:r>
              <a:rPr lang="nl-NL" dirty="0"/>
              <a:t>toelichting op belangrijkste </a:t>
            </a:r>
            <a:r>
              <a:rPr lang="nl-NL" dirty="0" smtClean="0"/>
              <a:t>negatieve ontwikkelingen</a:t>
            </a:r>
            <a:endParaRPr lang="nl-NL" dirty="0"/>
          </a:p>
        </p:txBody>
      </p:sp>
      <p:graphicFrame>
        <p:nvGraphicFramePr>
          <p:cNvPr id="5" name="Tijdelijke aanduiding voor inhoud 11"/>
          <p:cNvGraphicFramePr>
            <a:graphicFrameLocks/>
          </p:cNvGraphicFramePr>
          <p:nvPr>
            <p:extLst>
              <p:ext uri="{D42A27DB-BD31-4B8C-83A1-F6EECF244321}">
                <p14:modId xmlns:p14="http://schemas.microsoft.com/office/powerpoint/2010/main" val="4264487013"/>
              </p:ext>
            </p:extLst>
          </p:nvPr>
        </p:nvGraphicFramePr>
        <p:xfrm>
          <a:off x="650874" y="1729428"/>
          <a:ext cx="11612166" cy="7446640"/>
        </p:xfrm>
        <a:graphic>
          <a:graphicData uri="http://schemas.openxmlformats.org/drawingml/2006/table">
            <a:tbl>
              <a:tblPr firstRow="1" bandRow="1">
                <a:tableStyleId>{5940675A-B579-460E-94D1-54222C63F5DA}</a:tableStyleId>
              </a:tblPr>
              <a:tblGrid>
                <a:gridCol w="2107110"/>
                <a:gridCol w="9505056"/>
              </a:tblGrid>
              <a:tr h="360040">
                <a:tc>
                  <a:txBody>
                    <a:bodyPr/>
                    <a:lstStyle/>
                    <a:p>
                      <a:r>
                        <a:rPr lang="nl-NL" sz="1000" b="1" noProof="0" dirty="0" smtClean="0">
                          <a:solidFill>
                            <a:schemeClr val="tx1"/>
                          </a:solidFill>
                          <a:latin typeface="Arial" panose="020B0604020202020204" pitchFamily="34" charset="0"/>
                          <a:cs typeface="Arial" panose="020B0604020202020204" pitchFamily="34" charset="0"/>
                        </a:rPr>
                        <a:t>Verplichte</a:t>
                      </a:r>
                      <a:r>
                        <a:rPr lang="nl-NL" sz="1000" b="1" baseline="0" noProof="0" dirty="0" smtClean="0">
                          <a:solidFill>
                            <a:schemeClr val="tx1"/>
                          </a:solidFill>
                          <a:latin typeface="Arial" panose="020B0604020202020204" pitchFamily="34" charset="0"/>
                          <a:cs typeface="Arial" panose="020B0604020202020204" pitchFamily="34" charset="0"/>
                        </a:rPr>
                        <a:t> paragraaf</a:t>
                      </a:r>
                      <a:endParaRPr lang="nl-NL" sz="1000" b="1" noProof="0" dirty="0">
                        <a:solidFill>
                          <a:schemeClr val="tx1"/>
                        </a:solidFill>
                        <a:latin typeface="Arial" panose="020B0604020202020204" pitchFamily="34" charset="0"/>
                        <a:cs typeface="Arial" panose="020B0604020202020204" pitchFamily="34" charset="0"/>
                      </a:endParaRPr>
                    </a:p>
                  </a:txBody>
                  <a:tcPr>
                    <a:solidFill>
                      <a:srgbClr val="FFFF99"/>
                    </a:solidFill>
                  </a:tcPr>
                </a:tc>
                <a:tc>
                  <a:txBody>
                    <a:bodyPr/>
                    <a:lstStyle/>
                    <a:p>
                      <a:r>
                        <a:rPr lang="nl-NL" sz="1000" b="1" noProof="0" dirty="0" smtClean="0">
                          <a:latin typeface="Arial" panose="020B0604020202020204" pitchFamily="34" charset="0"/>
                          <a:cs typeface="Arial" panose="020B0604020202020204" pitchFamily="34" charset="0"/>
                        </a:rPr>
                        <a:t>Stand van zaken</a:t>
                      </a:r>
                      <a:endParaRPr lang="nl-NL" sz="1000" b="1" noProof="0" dirty="0">
                        <a:latin typeface="Arial" panose="020B0604020202020204" pitchFamily="34" charset="0"/>
                        <a:cs typeface="Arial" panose="020B0604020202020204" pitchFamily="34" charset="0"/>
                      </a:endParaRPr>
                    </a:p>
                  </a:txBody>
                  <a:tcPr>
                    <a:solidFill>
                      <a:srgbClr val="FFFF99"/>
                    </a:solidFill>
                  </a:tcPr>
                </a:tc>
              </a:tr>
              <a:tr h="691334">
                <a:tc>
                  <a:txBody>
                    <a:bodyPr/>
                    <a:lstStyle/>
                    <a:p>
                      <a:pPr>
                        <a:lnSpc>
                          <a:spcPct val="150000"/>
                        </a:lnSpc>
                      </a:pPr>
                      <a:r>
                        <a:rPr lang="nl-NL" sz="1000" noProof="0" dirty="0" smtClean="0">
                          <a:latin typeface="Arial" panose="020B0604020202020204" pitchFamily="34" charset="0"/>
                          <a:cs typeface="Arial" panose="020B0604020202020204" pitchFamily="34" charset="0"/>
                        </a:rPr>
                        <a:t>Exploitatie openbaar brandmeldsysteem</a:t>
                      </a:r>
                      <a:endParaRPr lang="nl-NL" sz="1000" noProof="0" dirty="0">
                        <a:latin typeface="Arial" panose="020B0604020202020204" pitchFamily="34" charset="0"/>
                        <a:cs typeface="Arial" panose="020B0604020202020204" pitchFamily="34" charset="0"/>
                      </a:endParaRPr>
                    </a:p>
                  </a:txBody>
                  <a:tcPr/>
                </a:tc>
                <a:tc>
                  <a:txBody>
                    <a:bodyPr/>
                    <a:lstStyle/>
                    <a:p>
                      <a:pPr marL="0" indent="0">
                        <a:lnSpc>
                          <a:spcPct val="150000"/>
                        </a:lnSpc>
                        <a:buFont typeface="Arial" panose="020B0604020202020204" pitchFamily="34" charset="0"/>
                        <a:buNone/>
                      </a:pPr>
                      <a:r>
                        <a:rPr lang="nl-NL" sz="1000" b="0" noProof="0" dirty="0" smtClean="0">
                          <a:latin typeface="Arial" panose="020B0604020202020204" pitchFamily="34" charset="0"/>
                          <a:cs typeface="Arial" panose="020B0604020202020204" pitchFamily="34" charset="0"/>
                        </a:rPr>
                        <a:t>Het openbaar brandmeldsysteem is in 2014 gemigreerd.</a:t>
                      </a:r>
                      <a:r>
                        <a:rPr lang="nl-NL" sz="1000" b="0" baseline="0" noProof="0" dirty="0" smtClean="0">
                          <a:latin typeface="Arial" panose="020B0604020202020204" pitchFamily="34" charset="0"/>
                          <a:cs typeface="Arial" panose="020B0604020202020204" pitchFamily="34" charset="0"/>
                        </a:rPr>
                        <a:t> Daarbij is ervoor gekozen om conform landelijke richtlijnen enkel de bij wet verplichte aansluitingen te migreren. In financieel optiek heeft dit geleid tot een derving van abonnementsgelden. Hier staat een reductie van uitrukvergoedingen tegenover . De structurele component daarvan is inmiddels als dekkingsmiddel ingezet. De begroting is op dit punt in administratieve zin aangepast. </a:t>
                      </a:r>
                    </a:p>
                    <a:p>
                      <a:pPr marL="0" indent="0">
                        <a:lnSpc>
                          <a:spcPct val="150000"/>
                        </a:lnSpc>
                        <a:buFont typeface="Arial" panose="020B0604020202020204" pitchFamily="34" charset="0"/>
                        <a:buNone/>
                      </a:pPr>
                      <a:r>
                        <a:rPr lang="nl-NL" sz="1000" b="0" baseline="0" noProof="0" dirty="0" smtClean="0">
                          <a:latin typeface="Arial" panose="020B0604020202020204" pitchFamily="34" charset="0"/>
                          <a:cs typeface="Arial" panose="020B0604020202020204" pitchFamily="34" charset="0"/>
                        </a:rPr>
                        <a:t>Tegelijk met de migratie is het OMS-beheer uitbesteed aan Veiligheidsregio Noord- en Oost Gelderland. Het hier gepresenteerde nadeel hangt vooral samen met een tijdelijk knelpunt in de bedrijfsvoering (lees desintegratie), die is ontstaan als gevolg van de </a:t>
                      </a:r>
                      <a:r>
                        <a:rPr lang="nl-NL" sz="1000" b="0" baseline="0" noProof="0" dirty="0" err="1" smtClean="0">
                          <a:latin typeface="Arial" panose="020B0604020202020204" pitchFamily="34" charset="0"/>
                          <a:cs typeface="Arial" panose="020B0604020202020204" pitchFamily="34" charset="0"/>
                        </a:rPr>
                        <a:t>outsouring</a:t>
                      </a:r>
                      <a:r>
                        <a:rPr lang="nl-NL" sz="1000" b="0" baseline="0" noProof="0" dirty="0" smtClean="0">
                          <a:latin typeface="Arial" panose="020B0604020202020204" pitchFamily="34" charset="0"/>
                          <a:cs typeface="Arial" panose="020B0604020202020204" pitchFamily="34" charset="0"/>
                        </a:rPr>
                        <a:t>. </a:t>
                      </a:r>
                      <a:endParaRPr lang="nl-NL" sz="1000" b="0" noProof="0" dirty="0">
                        <a:latin typeface="Arial" panose="020B0604020202020204" pitchFamily="34" charset="0"/>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Gebouwen, materieel en materialen</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baseline="0" noProof="0" dirty="0" smtClean="0">
                          <a:solidFill>
                            <a:schemeClr val="tx1"/>
                          </a:solidFill>
                          <a:latin typeface="Arial" panose="020B0604020202020204" pitchFamily="34" charset="0"/>
                          <a:cs typeface="Arial" panose="020B0604020202020204" pitchFamily="34" charset="0"/>
                        </a:rPr>
                        <a:t>Het resultaat op deze kostencomponenten betreft een saldo van voor- en nadelen: </a:t>
                      </a:r>
                    </a:p>
                    <a:p>
                      <a:pPr>
                        <a:lnSpc>
                          <a:spcPct val="150000"/>
                        </a:lnSpc>
                      </a:pPr>
                      <a:endParaRPr lang="nl-NL" sz="1000" baseline="0" noProof="0" dirty="0" smtClean="0">
                        <a:solidFill>
                          <a:schemeClr val="tx1"/>
                        </a:solidFill>
                        <a:latin typeface="Arial" panose="020B0604020202020204" pitchFamily="34" charset="0"/>
                        <a:cs typeface="Arial" panose="020B0604020202020204" pitchFamily="34" charset="0"/>
                      </a:endParaRPr>
                    </a:p>
                    <a:p>
                      <a:pPr>
                        <a:lnSpc>
                          <a:spcPct val="150000"/>
                        </a:lnSpc>
                      </a:pPr>
                      <a:r>
                        <a:rPr lang="nl-NL" sz="1000" baseline="0" noProof="0" dirty="0" smtClean="0">
                          <a:solidFill>
                            <a:schemeClr val="tx1"/>
                          </a:solidFill>
                          <a:latin typeface="Arial" panose="020B0604020202020204" pitchFamily="34" charset="0"/>
                          <a:cs typeface="Arial" panose="020B0604020202020204" pitchFamily="34" charset="0"/>
                        </a:rPr>
                        <a:t>Nadelen:</a:t>
                      </a:r>
                    </a:p>
                    <a:p>
                      <a:pPr marL="171450" indent="-171450">
                        <a:lnSpc>
                          <a:spcPct val="150000"/>
                        </a:lnSpc>
                        <a:buFont typeface="Arial" panose="020B0604020202020204" pitchFamily="34" charset="0"/>
                        <a:buChar char="•"/>
                      </a:pPr>
                      <a:r>
                        <a:rPr lang="nl-NL" sz="1000" baseline="0" noProof="0" dirty="0" smtClean="0">
                          <a:solidFill>
                            <a:schemeClr val="tx1"/>
                          </a:solidFill>
                          <a:latin typeface="Arial" panose="020B0604020202020204" pitchFamily="34" charset="0"/>
                          <a:cs typeface="Arial" panose="020B0604020202020204" pitchFamily="34" charset="0"/>
                        </a:rPr>
                        <a:t>Kapitaallasten gebouwen: het investeringsbudget voor onroerende activa blijkt in navolging van 2014 ook in 2015 ontoereikend. Deels heeft het nadeel een tijdelijk karakter en een financieel technische oorzaak: het rentebestandsdeel van de kapitaallasten wordt op </a:t>
                      </a:r>
                      <a:r>
                        <a:rPr lang="nl-NL" sz="1000" baseline="0" noProof="0" dirty="0" err="1" smtClean="0">
                          <a:solidFill>
                            <a:schemeClr val="tx1"/>
                          </a:solidFill>
                          <a:latin typeface="Arial" panose="020B0604020202020204" pitchFamily="34" charset="0"/>
                          <a:cs typeface="Arial" panose="020B0604020202020204" pitchFamily="34" charset="0"/>
                        </a:rPr>
                        <a:t>annuïtaire</a:t>
                      </a:r>
                      <a:r>
                        <a:rPr lang="nl-NL" sz="1000" baseline="0" noProof="0" dirty="0" smtClean="0">
                          <a:solidFill>
                            <a:schemeClr val="tx1"/>
                          </a:solidFill>
                          <a:latin typeface="Arial" panose="020B0604020202020204" pitchFamily="34" charset="0"/>
                          <a:cs typeface="Arial" panose="020B0604020202020204" pitchFamily="34" charset="0"/>
                        </a:rPr>
                        <a:t> basis begroot, maar in de jaarrekening op grond van de werkelijke boekwaarde (die is momenteel hoger) toegerekend. </a:t>
                      </a:r>
                    </a:p>
                    <a:p>
                      <a:pPr marL="171450" indent="-171450">
                        <a:lnSpc>
                          <a:spcPct val="150000"/>
                        </a:lnSpc>
                        <a:buFont typeface="Arial" panose="020B0604020202020204" pitchFamily="34" charset="0"/>
                        <a:buChar char="•"/>
                      </a:pPr>
                      <a:r>
                        <a:rPr lang="nl-NL" sz="1000" baseline="0" noProof="0" dirty="0" smtClean="0">
                          <a:solidFill>
                            <a:schemeClr val="tx1"/>
                          </a:solidFill>
                          <a:latin typeface="Arial" panose="020B0604020202020204" pitchFamily="34" charset="0"/>
                          <a:cs typeface="Arial" panose="020B0604020202020204" pitchFamily="34" charset="0"/>
                        </a:rPr>
                        <a:t>Exploitatielasten gebouwen: de werkelijke cateringkosten stijgen licht uit boven de begroting. De indruk bestaat dat de werkelijke uitgaven d.m.v. een adequate aanbesteding van deze diensten in lijn zijn te brengen met het begrotingsniveau. De overige </a:t>
                      </a:r>
                      <a:r>
                        <a:rPr lang="nl-NL" sz="1000" baseline="0" noProof="0" dirty="0" err="1" smtClean="0">
                          <a:solidFill>
                            <a:schemeClr val="tx1"/>
                          </a:solidFill>
                          <a:latin typeface="Arial" panose="020B0604020202020204" pitchFamily="34" charset="0"/>
                          <a:cs typeface="Arial" panose="020B0604020202020204" pitchFamily="34" charset="0"/>
                        </a:rPr>
                        <a:t>gebouwgebonden</a:t>
                      </a:r>
                      <a:r>
                        <a:rPr lang="nl-NL" sz="1000" baseline="0" noProof="0" dirty="0" smtClean="0">
                          <a:solidFill>
                            <a:schemeClr val="tx1"/>
                          </a:solidFill>
                          <a:latin typeface="Arial" panose="020B0604020202020204" pitchFamily="34" charset="0"/>
                          <a:cs typeface="Arial" panose="020B0604020202020204" pitchFamily="34" charset="0"/>
                        </a:rPr>
                        <a:t> kosten (energie / schoonmaak) lopen inmiddels in pas met de begroting.. </a:t>
                      </a:r>
                    </a:p>
                    <a:p>
                      <a:pPr marL="171450" indent="-171450">
                        <a:lnSpc>
                          <a:spcPct val="150000"/>
                        </a:lnSpc>
                        <a:buFont typeface="Arial" panose="020B0604020202020204" pitchFamily="34" charset="0"/>
                        <a:buChar char="•"/>
                      </a:pPr>
                      <a:endParaRPr lang="nl-NL" sz="1000" baseline="0" noProof="0" dirty="0" smtClean="0">
                        <a:solidFill>
                          <a:schemeClr val="tx1"/>
                        </a:solidFill>
                        <a:latin typeface="Arial" panose="020B0604020202020204" pitchFamily="34" charset="0"/>
                        <a:cs typeface="Arial" panose="020B0604020202020204" pitchFamily="34" charset="0"/>
                      </a:endParaRPr>
                    </a:p>
                    <a:p>
                      <a:pPr>
                        <a:lnSpc>
                          <a:spcPct val="150000"/>
                        </a:lnSpc>
                      </a:pPr>
                      <a:r>
                        <a:rPr lang="nl-NL" sz="1000" baseline="0" noProof="0" dirty="0" smtClean="0">
                          <a:solidFill>
                            <a:schemeClr val="tx1"/>
                          </a:solidFill>
                          <a:latin typeface="Arial" panose="020B0604020202020204" pitchFamily="34" charset="0"/>
                          <a:cs typeface="Arial" panose="020B0604020202020204" pitchFamily="34" charset="0"/>
                        </a:rPr>
                        <a:t>Voordelen: </a:t>
                      </a:r>
                    </a:p>
                    <a:p>
                      <a:pPr marL="171450" indent="-171450">
                        <a:lnSpc>
                          <a:spcPct val="150000"/>
                        </a:lnSpc>
                        <a:buFont typeface="Arial" panose="020B0604020202020204" pitchFamily="34" charset="0"/>
                        <a:buChar char="•"/>
                      </a:pPr>
                      <a:r>
                        <a:rPr lang="nl-NL" sz="1000" baseline="0" noProof="0" dirty="0" smtClean="0">
                          <a:solidFill>
                            <a:schemeClr val="tx1"/>
                          </a:solidFill>
                          <a:latin typeface="Arial" panose="020B0604020202020204" pitchFamily="34" charset="0"/>
                          <a:cs typeface="Arial" panose="020B0604020202020204" pitchFamily="34" charset="0"/>
                        </a:rPr>
                        <a:t>Onderhoud voertuigen. Deze post fluctueert enigszins afhankelijk van het </a:t>
                      </a:r>
                      <a:r>
                        <a:rPr lang="nl-NL" sz="1000" baseline="0" noProof="0" dirty="0" err="1" smtClean="0">
                          <a:solidFill>
                            <a:schemeClr val="tx1"/>
                          </a:solidFill>
                          <a:latin typeface="Arial" panose="020B0604020202020204" pitchFamily="34" charset="0"/>
                          <a:cs typeface="Arial" panose="020B0604020202020204" pitchFamily="34" charset="0"/>
                        </a:rPr>
                        <a:t>werkprogamma</a:t>
                      </a:r>
                      <a:r>
                        <a:rPr lang="nl-NL" sz="1000" baseline="0" noProof="0" dirty="0" smtClean="0">
                          <a:solidFill>
                            <a:schemeClr val="tx1"/>
                          </a:solidFill>
                          <a:latin typeface="Arial" panose="020B0604020202020204" pitchFamily="34" charset="0"/>
                          <a:cs typeface="Arial" panose="020B0604020202020204" pitchFamily="34" charset="0"/>
                        </a:rPr>
                        <a:t> in enig jaar. </a:t>
                      </a:r>
                    </a:p>
                    <a:p>
                      <a:pPr marL="171450" indent="-171450">
                        <a:lnSpc>
                          <a:spcPct val="150000"/>
                        </a:lnSpc>
                        <a:buFont typeface="Arial" panose="020B0604020202020204" pitchFamily="34" charset="0"/>
                        <a:buChar char="•"/>
                      </a:pPr>
                      <a:r>
                        <a:rPr lang="nl-NL" sz="1000" baseline="0" noProof="0" dirty="0" smtClean="0">
                          <a:solidFill>
                            <a:schemeClr val="tx1"/>
                          </a:solidFill>
                          <a:latin typeface="Arial" panose="020B0604020202020204" pitchFamily="34" charset="0"/>
                          <a:cs typeface="Arial" panose="020B0604020202020204" pitchFamily="34" charset="0"/>
                        </a:rPr>
                        <a:t>Verkoop afgeschreven voertuigen: betreft een laatste serie opbrengsten na invoering van het in 2014 ingevoerde voertuigenplan. De opbrengst is niet representatief voor volgende jaren. </a:t>
                      </a:r>
                      <a:endParaRPr lang="nl-NL" sz="1000" baseline="0" noProof="0" dirty="0">
                        <a:solidFill>
                          <a:schemeClr val="tx1"/>
                        </a:solidFill>
                        <a:latin typeface="Arial" panose="020B0604020202020204" pitchFamily="34" charset="0"/>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ICT</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kern="1200" noProof="0" dirty="0" smtClean="0">
                          <a:solidFill>
                            <a:schemeClr val="tx1"/>
                          </a:solidFill>
                          <a:effectLst/>
                          <a:latin typeface="Arial" panose="020B0604020202020204" pitchFamily="34" charset="0"/>
                          <a:ea typeface="+mn-ea"/>
                          <a:cs typeface="Arial" panose="020B0604020202020204" pitchFamily="34" charset="0"/>
                        </a:rPr>
                        <a:t>De ICT-lasten stijgen</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in 2015  boven de begroting, mede door de ontwikkeling van nieuwe ICT-toepassingen. De organisatie legt prioriteit bij verbetering en vernieuwing van de informatievoorziening, gezien het belang ervan bij de crisisbeheersing. Het vormt ook één van de speerpunten van het onlangs vastgestelde beleidsplan. Wel is het van belang om nadrukkelijk stil te staan bij de financiële gevolgen van dit speerpunt (projectkosten, capaciteitsbeslag lokaal beheer en licentiekosten). Vooralsnog wordt de overschrijding in 2015 als een tijdelijk gegeven beschouwd. </a:t>
                      </a:r>
                      <a:endParaRPr lang="nl-NL" sz="1000" kern="1200" noProof="0" dirty="0" smtClean="0">
                        <a:solidFill>
                          <a:schemeClr val="tx1"/>
                        </a:solidFill>
                        <a:effectLst/>
                        <a:latin typeface="Arial" panose="020B0604020202020204" pitchFamily="34" charset="0"/>
                        <a:ea typeface="+mn-ea"/>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Nog</a:t>
                      </a:r>
                      <a:r>
                        <a:rPr lang="nl-NL" sz="1000" baseline="0" noProof="0" dirty="0" smtClean="0">
                          <a:latin typeface="Arial" panose="020B0604020202020204" pitchFamily="34" charset="0"/>
                          <a:cs typeface="Arial" panose="020B0604020202020204" pitchFamily="34" charset="0"/>
                        </a:rPr>
                        <a:t> niet gerealiseerde bezuinigingen</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kern="1200" noProof="0" dirty="0" smtClean="0">
                          <a:solidFill>
                            <a:schemeClr val="tx1"/>
                          </a:solidFill>
                          <a:effectLst/>
                          <a:latin typeface="Arial" panose="020B0604020202020204" pitchFamily="34" charset="0"/>
                          <a:ea typeface="+mn-ea"/>
                          <a:cs typeface="Arial" panose="020B0604020202020204" pitchFamily="34" charset="0"/>
                        </a:rPr>
                        <a:t>De</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bezuinigingsoperatie loopt </a:t>
                      </a:r>
                      <a:r>
                        <a:rPr lang="nl-NL" sz="1000" kern="1200" baseline="0" noProof="0" dirty="0" err="1" smtClean="0">
                          <a:solidFill>
                            <a:schemeClr val="tx1"/>
                          </a:solidFill>
                          <a:effectLst/>
                          <a:latin typeface="Arial" panose="020B0604020202020204" pitchFamily="34" charset="0"/>
                          <a:ea typeface="+mn-ea"/>
                          <a:cs typeface="Arial" panose="020B0604020202020204" pitchFamily="34" charset="0"/>
                        </a:rPr>
                        <a:t>grosso</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a:t>
                      </a:r>
                      <a:r>
                        <a:rPr lang="nl-NL" sz="1000" kern="1200" baseline="0" noProof="0" dirty="0" err="1" smtClean="0">
                          <a:solidFill>
                            <a:schemeClr val="tx1"/>
                          </a:solidFill>
                          <a:effectLst/>
                          <a:latin typeface="Arial" panose="020B0604020202020204" pitchFamily="34" charset="0"/>
                          <a:ea typeface="+mn-ea"/>
                          <a:cs typeface="Arial" panose="020B0604020202020204" pitchFamily="34" charset="0"/>
                        </a:rPr>
                        <a:t>modo</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op schema. Niettemin zijn enkele maatregelen nog niet conform de planning geëffectueerd. Dit betreffen de versobering van de </a:t>
                      </a:r>
                      <a:r>
                        <a:rPr lang="nl-NL" sz="1000" kern="1200" baseline="0" noProof="0" dirty="0" err="1" smtClean="0">
                          <a:solidFill>
                            <a:schemeClr val="tx1"/>
                          </a:solidFill>
                          <a:effectLst/>
                          <a:latin typeface="Arial" panose="020B0604020202020204" pitchFamily="34" charset="0"/>
                          <a:ea typeface="+mn-ea"/>
                          <a:cs typeface="Arial" panose="020B0604020202020204" pitchFamily="34" charset="0"/>
                        </a:rPr>
                        <a:t>duiktaak</a:t>
                      </a:r>
                      <a:r>
                        <a:rPr lang="nl-NL" sz="1000" kern="1200" baseline="0" noProof="0" dirty="0" smtClean="0">
                          <a:solidFill>
                            <a:schemeClr val="tx1"/>
                          </a:solidFill>
                          <a:effectLst/>
                          <a:latin typeface="Arial" panose="020B0604020202020204" pitchFamily="34" charset="0"/>
                          <a:ea typeface="+mn-ea"/>
                          <a:cs typeface="Arial" panose="020B0604020202020204" pitchFamily="34" charset="0"/>
                        </a:rPr>
                        <a:t> (geheel) en de besparingen door gezamenlijke inkoop (gedeeltelijk). De voortgang hierin wordt tezamen met de bezuinigingsmaatregelen die nog moeten worden doorgevoerd (2016 e.v.) periodiek bewaakt. Indien nodig, zal gezocht worden naar alternatieve bezuinigingsmaatregelen, zodat aan de taakstellende opdracht zal worden voldaan.</a:t>
                      </a:r>
                      <a:endParaRPr lang="nl-NL" sz="1000" kern="1200" noProof="0" dirty="0" smtClean="0">
                        <a:solidFill>
                          <a:schemeClr val="tx1"/>
                        </a:solidFill>
                        <a:effectLst/>
                        <a:latin typeface="Arial" panose="020B0604020202020204" pitchFamily="34" charset="0"/>
                        <a:ea typeface="+mn-ea"/>
                        <a:cs typeface="Arial" panose="020B0604020202020204" pitchFamily="34" charset="0"/>
                      </a:endParaRPr>
                    </a:p>
                  </a:txBody>
                  <a:tcPr/>
                </a:tc>
              </a:tr>
              <a:tr h="0">
                <a:tc>
                  <a:txBody>
                    <a:bodyPr/>
                    <a:lstStyle/>
                    <a:p>
                      <a:pPr>
                        <a:lnSpc>
                          <a:spcPct val="150000"/>
                        </a:lnSpc>
                      </a:pPr>
                      <a:r>
                        <a:rPr lang="nl-NL" sz="1000" noProof="0" dirty="0" smtClean="0">
                          <a:latin typeface="Arial" panose="020B0604020202020204" pitchFamily="34" charset="0"/>
                          <a:cs typeface="Arial" panose="020B0604020202020204" pitchFamily="34" charset="0"/>
                        </a:rPr>
                        <a:t>Beleidslijn rekeningsaldo</a:t>
                      </a:r>
                      <a:endParaRPr lang="nl-NL" sz="1000" noProof="0" dirty="0">
                        <a:latin typeface="Arial" panose="020B0604020202020204" pitchFamily="34" charset="0"/>
                        <a:cs typeface="Arial" panose="020B0604020202020204" pitchFamily="34" charset="0"/>
                      </a:endParaRPr>
                    </a:p>
                  </a:txBody>
                  <a:tcPr/>
                </a:tc>
                <a:tc>
                  <a:txBody>
                    <a:bodyPr/>
                    <a:lstStyle/>
                    <a:p>
                      <a:pPr>
                        <a:lnSpc>
                          <a:spcPct val="150000"/>
                        </a:lnSpc>
                      </a:pPr>
                      <a:r>
                        <a:rPr lang="nl-NL" sz="1000" kern="1200" noProof="0" dirty="0" smtClean="0">
                          <a:solidFill>
                            <a:schemeClr val="tx1"/>
                          </a:solidFill>
                          <a:effectLst/>
                          <a:latin typeface="Arial" panose="020B0604020202020204" pitchFamily="34" charset="0"/>
                          <a:ea typeface="+mn-ea"/>
                          <a:cs typeface="Arial" panose="020B0604020202020204" pitchFamily="34" charset="0"/>
                        </a:rPr>
                        <a:t>Betreft de pro-rato vereffening van rijksgelden en gemeentelijke gelden teneinde het rekeningsaldo vast te kunnen stellen. Deze pro-rato vereffening is op 24 maart 2014 door het algemeen bestuur vastgesteld. </a:t>
                      </a:r>
                    </a:p>
                  </a:txBody>
                  <a:tcPr/>
                </a:tc>
              </a:tr>
            </a:tbl>
          </a:graphicData>
        </a:graphic>
      </p:graphicFrame>
    </p:spTree>
    <p:extLst>
      <p:ext uri="{BB962C8B-B14F-4D97-AF65-F5344CB8AC3E}">
        <p14:creationId xmlns:p14="http://schemas.microsoft.com/office/powerpoint/2010/main" val="2234761341"/>
      </p:ext>
    </p:extLst>
  </p:cSld>
  <p:clrMapOvr>
    <a:masterClrMapping/>
  </p:clrMapOvr>
  <p:timing>
    <p:tnLst>
      <p:par>
        <p:cTn id="1" dur="indefinite" restart="never" nodeType="tmRoot"/>
      </p:par>
    </p:tnLst>
  </p:timing>
</p:sld>
</file>

<file path=ppt/theme/theme1.xml><?xml version="1.0" encoding="utf-8"?>
<a:theme xmlns:a="http://schemas.openxmlformats.org/drawingml/2006/main" name="VRT powerpoint">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PS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chor="t" anchorCtr="0"/>
      <a:lstStyle>
        <a:defPPr marL="0" marR="0" indent="0" algn="l" defTabSz="914400" rtl="0" eaLnBrk="0" fontAlgn="base" latinLnBrk="0" hangingPunct="0">
          <a:lnSpc>
            <a:spcPct val="100000"/>
          </a:lnSpc>
          <a:spcBef>
            <a:spcPct val="0"/>
          </a:spcBef>
          <a:spcAft>
            <a:spcPct val="0"/>
          </a:spcAft>
          <a:buClrTx/>
          <a:buSzTx/>
          <a:buFontTx/>
          <a:buNone/>
          <a:tabLst/>
          <a:defRPr kumimoji="0" sz="2800" b="1" i="0" u="none" strike="noStrike" kern="0" cap="none" spc="0" normalizeH="0" baseline="0" noProof="0" dirty="0" smtClean="0">
            <a:ln>
              <a:noFill/>
            </a:ln>
            <a:solidFill>
              <a:schemeClr val="tx1"/>
            </a:solidFill>
            <a:effectLst/>
            <a:uLnTx/>
            <a:uFillTx/>
            <a:latin typeface="+mj-lt"/>
            <a:ea typeface="+mj-ea"/>
            <a:cs typeface="+mj-cs"/>
          </a:defRPr>
        </a:defPPr>
      </a:lstStyle>
    </a:tx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angepast ontwerp">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angepast ontwerp">
  <a:themeElements>
    <a:clrScheme name="Aangepas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3414ABDEE31E448371A5B06A509C30" ma:contentTypeVersion="4" ma:contentTypeDescription="Een nieuw document maken." ma:contentTypeScope="" ma:versionID="191b5bb64b70f843acb6da1b60e92584">
  <xsd:schema xmlns:xsd="http://www.w3.org/2001/XMLSchema" xmlns:xs="http://www.w3.org/2001/XMLSchema" xmlns:p="http://schemas.microsoft.com/office/2006/metadata/properties" xmlns:ns2="fe37ee51-34f6-4425-9965-5f33a532d41c" targetNamespace="http://schemas.microsoft.com/office/2006/metadata/properties" ma:root="true" ma:fieldsID="3b2c6b5447afafdea4ef983eda946392" ns2:_="">
    <xsd:import namespace="fe37ee51-34f6-4425-9965-5f33a532d41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37ee51-34f6-4425-9965-5f33a532d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_dlc_DocId xmlns="45027f7a-83d9-4c61-b227-67febdd2feed">VNET-545-14769</_dlc_DocId>
    <_dlc_DocIdUrl xmlns="45027f7a-83d9-4c61-b227-67febdd2feed">
      <Url>http://vnet3.vnet.local/Werkgroepen/VeiligheidsbureauStaf/_layouts/DocIdRedir.aspx?ID=VNET-545-14769</Url>
      <Description>VNET-545-14769</Description>
    </_dlc_DocIdUrl>
  </documentManagement>
</p:properties>
</file>

<file path=customXml/item5.xml><?xml version="1.0" encoding="utf-8"?>
<?mso-contentType ?>
<spe:Receivers xmlns:spe="http://schemas.microsoft.com/sharepoint/events"/>
</file>

<file path=customXml/item6.xml><?xml version="1.0" encoding="utf-8"?>
<ct:contentTypeSchema xmlns:ct="http://schemas.microsoft.com/office/2006/metadata/contentType" xmlns:ma="http://schemas.microsoft.com/office/2006/metadata/properties/metaAttributes" ct:_="" ma:_="" ma:contentTypeName="Document" ma:contentTypeID="0x010100CA44FD9E0B40B44AA3DF519576BECF6C" ma:contentTypeVersion="8" ma:contentTypeDescription="Een nieuw document maken." ma:contentTypeScope="" ma:versionID="7c13682b8205187daf338f6410ac45af">
  <xsd:schema xmlns:xsd="http://www.w3.org/2001/XMLSchema" xmlns:xs="http://www.w3.org/2001/XMLSchema" xmlns:p="http://schemas.microsoft.com/office/2006/metadata/properties" xmlns:ns2="55a75fcf-c621-41f9-b615-8fb91cc91bf9" targetNamespace="http://schemas.microsoft.com/office/2006/metadata/properties" ma:root="true" ma:fieldsID="e430018612b32dc89c53768f5ebb6977" ns2:_="">
    <xsd:import namespace="55a75fcf-c621-41f9-b615-8fb91cc91bf9"/>
    <xsd:element name="properties">
      <xsd:complexType>
        <xsd:sequence>
          <xsd:element name="documentManagement">
            <xsd:complexType>
              <xsd:all>
                <xsd:element ref="ns2:_dlc_DocId" minOccurs="0"/>
                <xsd:element ref="ns2:_dlc_DocIdUrl" minOccurs="0"/>
                <xsd:element ref="ns2:_dlc_DocIdPersistId" minOccurs="0"/>
                <xsd:element ref="ns2:Documentnummer" minOccurs="0"/>
                <xsd:element ref="ns2:Bestandsgrootte" minOccurs="0"/>
                <xsd:element ref="ns2:Email_x0020_datum_x0020_en_x0020_tijdsti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75fcf-c621-41f9-b615-8fb91cc91bf9"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Documentnummer" ma:index="11" nillable="true" ma:displayName="Documentnummer" ma:internalName="Documentnummer">
      <xsd:simpleType>
        <xsd:restriction base="dms:Text">
          <xsd:maxLength value="255"/>
        </xsd:restriction>
      </xsd:simpleType>
    </xsd:element>
    <xsd:element name="Bestandsgrootte" ma:index="12" nillable="true" ma:displayName="Bestandsgrootte" ma:internalName="Bestandsgrootte">
      <xsd:simpleType>
        <xsd:restriction base="dms:Text">
          <xsd:maxLength value="255"/>
        </xsd:restriction>
      </xsd:simpleType>
    </xsd:element>
    <xsd:element name="Email_x0020_datum_x0020_en_x0020_tijdstip" ma:index="13" nillable="true" ma:displayName="Email datum en tijdstip" ma:internalName="Email_x0020_datum_x0020_en_x0020_tijdstip">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4" ma:displayName="Auteur"/>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56AAC2-56BE-4262-B904-BEF1EDE1AF99}"/>
</file>

<file path=customXml/itemProps2.xml><?xml version="1.0" encoding="utf-8"?>
<ds:datastoreItem xmlns:ds="http://schemas.openxmlformats.org/officeDocument/2006/customXml" ds:itemID="{13F3156C-93DD-4E59-89BC-748A7E2EC829}"/>
</file>

<file path=customXml/itemProps3.xml><?xml version="1.0" encoding="utf-8"?>
<ds:datastoreItem xmlns:ds="http://schemas.openxmlformats.org/officeDocument/2006/customXml" ds:itemID="{E743AA8C-007A-4155-BA04-64A29FA22938}"/>
</file>

<file path=customXml/itemProps4.xml><?xml version="1.0" encoding="utf-8"?>
<ds:datastoreItem xmlns:ds="http://schemas.openxmlformats.org/officeDocument/2006/customXml" ds:itemID="{713924F1-B410-4A54-AD45-7B987ABA6194}"/>
</file>

<file path=customXml/itemProps5.xml><?xml version="1.0" encoding="utf-8"?>
<ds:datastoreItem xmlns:ds="http://schemas.openxmlformats.org/officeDocument/2006/customXml" ds:itemID="{B89D497D-3D85-4B7A-B63F-5A4262F5A355}"/>
</file>

<file path=customXml/itemProps6.xml><?xml version="1.0" encoding="utf-8"?>
<ds:datastoreItem xmlns:ds="http://schemas.openxmlformats.org/officeDocument/2006/customXml" ds:itemID="{FD3D8B9D-7B75-4CA0-9263-7A85AC5B284F}"/>
</file>

<file path=customXml/itemProps7.xml><?xml version="1.0" encoding="utf-8"?>
<ds:datastoreItem xmlns:ds="http://schemas.openxmlformats.org/officeDocument/2006/customXml" ds:itemID="{713924F1-B410-4A54-AD45-7B987ABA6194}"/>
</file>

<file path=docProps/app.xml><?xml version="1.0" encoding="utf-8"?>
<Properties xmlns="http://schemas.openxmlformats.org/officeDocument/2006/extended-properties" xmlns:vt="http://schemas.openxmlformats.org/officeDocument/2006/docPropsVTypes">
  <Template>VRT%20powerpoint</Template>
  <TotalTime>335</TotalTime>
  <Words>3970</Words>
  <Application>Microsoft Office PowerPoint</Application>
  <PresentationFormat>Aangepast</PresentationFormat>
  <Paragraphs>540</Paragraphs>
  <Slides>13</Slides>
  <Notes>1</Notes>
  <HiddenSlides>0</HiddenSlides>
  <MMClips>0</MMClips>
  <ScaleCrop>false</ScaleCrop>
  <HeadingPairs>
    <vt:vector size="4" baseType="variant">
      <vt:variant>
        <vt:lpstr>Thema</vt:lpstr>
      </vt:variant>
      <vt:variant>
        <vt:i4>3</vt:i4>
      </vt:variant>
      <vt:variant>
        <vt:lpstr>Diatitels</vt:lpstr>
      </vt:variant>
      <vt:variant>
        <vt:i4>13</vt:i4>
      </vt:variant>
    </vt:vector>
  </HeadingPairs>
  <TitlesOfParts>
    <vt:vector size="16" baseType="lpstr">
      <vt:lpstr>VRT powerpoint</vt:lpstr>
      <vt:lpstr>Aangepast ontwerp</vt:lpstr>
      <vt:lpstr>1_Aangepast ontwerp</vt:lpstr>
      <vt:lpstr>Bestuursrapportage VRT  september 2015   </vt:lpstr>
      <vt:lpstr>Inleiding </vt:lpstr>
      <vt:lpstr>1A  Programma multidisciplinaire onderwerpen </vt:lpstr>
      <vt:lpstr>1B Programma brandweer </vt:lpstr>
      <vt:lpstr>PowerPoint-presentatie</vt:lpstr>
      <vt:lpstr>1D Programma gemeenten </vt:lpstr>
      <vt:lpstr>2 Prognose rekeningsaldo (peildatum 1 september)</vt:lpstr>
      <vt:lpstr>2A Beknopte toelichting op belangrijkste positieve ontwikkelingen</vt:lpstr>
      <vt:lpstr>2B Beknopte toelichting op belangrijkste negatieve ontwikkelingen</vt:lpstr>
      <vt:lpstr>Recap resultaten per programma</vt:lpstr>
      <vt:lpstr>Stavaza lopende bezuinigingsoperatie (geformaliseerd v.a. 2014)</vt:lpstr>
      <vt:lpstr>Stavaza lopende bezuinigingsoperatie (geformaliseerd v.a. 2014)</vt:lpstr>
      <vt:lpstr>3 Paragrafen programmabegroting (verplichte paragrafen)</vt:lpstr>
    </vt:vector>
  </TitlesOfParts>
  <Company>Veiligheidsregio Twente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Bestuursrapportage VRT  september 2015</dc:title>
  <dc:creator>Maneschijn,Robin</dc:creator>
  <cp:lastModifiedBy>Holsbeek,Monique</cp:lastModifiedBy>
  <cp:revision>38</cp:revision>
  <cp:lastPrinted>2015-09-28T10:03:56Z</cp:lastPrinted>
  <dcterms:created xsi:type="dcterms:W3CDTF">2015-09-14T12:56:03Z</dcterms:created>
  <dcterms:modified xsi:type="dcterms:W3CDTF">2015-09-28T12:26:10Z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0x010100B43414ABDEE31E448371A5B06A509C30</vt:lpwstr>
  </property>
  <property fmtid="{D5CDD505-2E9C-101B-9397-08002B2CF9AE}" pid="3" name="ContentType">
    <vt:lpwstr>Document</vt:lpwstr>
  </property>
  <property fmtid="{D5CDD505-2E9C-101B-9397-08002B2CF9AE}" pid="4" name="_dlc_DocIdItemGuid">
    <vt:lpwstr>d5869e83-7161-48c3-873f-7cd5084aafce</vt:lpwstr>
  </property>
  <property fmtid="{D5CDD505-2E9C-101B-9397-08002B2CF9AE}" pid="5" name="TaxKeyword">
    <vt:lpwstr/>
  </property>
  <property fmtid="{D5CDD505-2E9C-101B-9397-08002B2CF9AE}" pid="6" name="TaxCatchAll">
    <vt:lpwstr/>
  </property>
  <property fmtid="{D5CDD505-2E9C-101B-9397-08002B2CF9AE}" pid="7" name="TaxKeywordTaxHTField">
    <vt:lpwstr/>
  </property>
  <property fmtid="{D5CDD505-2E9C-101B-9397-08002B2CF9AE}" pid="8" name="Order">
    <vt:r8>21500</vt:r8>
  </property>
  <property fmtid="{D5CDD505-2E9C-101B-9397-08002B2CF9AE}" pid="9" name="xd_Signature">
    <vt:bool>false</vt:bool>
  </property>
  <property fmtid="{D5CDD505-2E9C-101B-9397-08002B2CF9AE}" pid="10" name="xd_ProgID">
    <vt:lpwstr/>
  </property>
  <property fmtid="{D5CDD505-2E9C-101B-9397-08002B2CF9AE}" pid="11" name="_ExtendedDescription">
    <vt:lpwstr/>
  </property>
  <property fmtid="{D5CDD505-2E9C-101B-9397-08002B2CF9AE}" pid="12" name="TriggerFlowInfo">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ies>
</file>