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2"/>
  </p:notesMasterIdLst>
  <p:sldIdLst>
    <p:sldId id="265" r:id="rId4"/>
    <p:sldId id="270" r:id="rId5"/>
    <p:sldId id="268" r:id="rId6"/>
    <p:sldId id="273" r:id="rId7"/>
    <p:sldId id="259" r:id="rId8"/>
    <p:sldId id="274" r:id="rId9"/>
    <p:sldId id="275" r:id="rId10"/>
    <p:sldId id="276" r:id="rId11"/>
    <p:sldId id="260" r:id="rId12"/>
    <p:sldId id="269" r:id="rId13"/>
    <p:sldId id="267" r:id="rId14"/>
    <p:sldId id="257" r:id="rId15"/>
    <p:sldId id="258" r:id="rId16"/>
    <p:sldId id="262" r:id="rId17"/>
    <p:sldId id="264" r:id="rId18"/>
    <p:sldId id="277" r:id="rId19"/>
    <p:sldId id="266" r:id="rId20"/>
    <p:sldId id="263" r:id="rId2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F09862-5DB4-49B4-A6DC-9C40104DF445}" v="142" dt="2023-05-25T11:17:07.600"/>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customXml" Target="../customXml/item3.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microsoft.com/office/2016/11/relationships/changesInfo" Target="changesInfos/changesInfo1.xml"/><Relationship Id="rId30"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ska Rijneveld" userId="49647f4d-5dd5-4fbf-9350-087ad1bb551f" providerId="ADAL" clId="{41F09862-5DB4-49B4-A6DC-9C40104DF445}"/>
    <pc:docChg chg="undo custSel addSld delSld modSld sldOrd addMainMaster">
      <pc:chgData name="Mariska Rijneveld" userId="49647f4d-5dd5-4fbf-9350-087ad1bb551f" providerId="ADAL" clId="{41F09862-5DB4-49B4-A6DC-9C40104DF445}" dt="2023-05-25T11:17:08.148" v="1586" actId="478"/>
      <pc:docMkLst>
        <pc:docMk/>
      </pc:docMkLst>
      <pc:sldChg chg="del">
        <pc:chgData name="Mariska Rijneveld" userId="49647f4d-5dd5-4fbf-9350-087ad1bb551f" providerId="ADAL" clId="{41F09862-5DB4-49B4-A6DC-9C40104DF445}" dt="2023-05-17T08:09:13.489" v="54" actId="47"/>
        <pc:sldMkLst>
          <pc:docMk/>
          <pc:sldMk cId="2640069622" sldId="256"/>
        </pc:sldMkLst>
      </pc:sldChg>
      <pc:sldChg chg="ord">
        <pc:chgData name="Mariska Rijneveld" userId="49647f4d-5dd5-4fbf-9350-087ad1bb551f" providerId="ADAL" clId="{41F09862-5DB4-49B4-A6DC-9C40104DF445}" dt="2023-04-28T14:06:14.255" v="5"/>
        <pc:sldMkLst>
          <pc:docMk/>
          <pc:sldMk cId="210995581" sldId="259"/>
        </pc:sldMkLst>
      </pc:sldChg>
      <pc:sldChg chg="ord">
        <pc:chgData name="Mariska Rijneveld" userId="49647f4d-5dd5-4fbf-9350-087ad1bb551f" providerId="ADAL" clId="{41F09862-5DB4-49B4-A6DC-9C40104DF445}" dt="2023-05-22T08:09:01.041" v="1347"/>
        <pc:sldMkLst>
          <pc:docMk/>
          <pc:sldMk cId="1550834959" sldId="260"/>
        </pc:sldMkLst>
      </pc:sldChg>
      <pc:sldChg chg="del">
        <pc:chgData name="Mariska Rijneveld" userId="49647f4d-5dd5-4fbf-9350-087ad1bb551f" providerId="ADAL" clId="{41F09862-5DB4-49B4-A6DC-9C40104DF445}" dt="2023-05-23T08:10:52.029" v="1442" actId="47"/>
        <pc:sldMkLst>
          <pc:docMk/>
          <pc:sldMk cId="3343408692" sldId="261"/>
        </pc:sldMkLst>
      </pc:sldChg>
      <pc:sldChg chg="modSp mod">
        <pc:chgData name="Mariska Rijneveld" userId="49647f4d-5dd5-4fbf-9350-087ad1bb551f" providerId="ADAL" clId="{41F09862-5DB4-49B4-A6DC-9C40104DF445}" dt="2023-05-23T08:11:03.446" v="1449" actId="20577"/>
        <pc:sldMkLst>
          <pc:docMk/>
          <pc:sldMk cId="2098536465" sldId="263"/>
        </pc:sldMkLst>
        <pc:spChg chg="mod">
          <ac:chgData name="Mariska Rijneveld" userId="49647f4d-5dd5-4fbf-9350-087ad1bb551f" providerId="ADAL" clId="{41F09862-5DB4-49B4-A6DC-9C40104DF445}" dt="2023-05-23T08:11:03.446" v="1449" actId="20577"/>
          <ac:spMkLst>
            <pc:docMk/>
            <pc:sldMk cId="2098536465" sldId="263"/>
            <ac:spMk id="5" creationId="{26CAC7E2-22FD-ADA3-0EFD-026097E4549D}"/>
          </ac:spMkLst>
        </pc:spChg>
      </pc:sldChg>
      <pc:sldChg chg="modSp mod">
        <pc:chgData name="Mariska Rijneveld" userId="49647f4d-5dd5-4fbf-9350-087ad1bb551f" providerId="ADAL" clId="{41F09862-5DB4-49B4-A6DC-9C40104DF445}" dt="2023-04-28T14:06:25.342" v="11" actId="20577"/>
        <pc:sldMkLst>
          <pc:docMk/>
          <pc:sldMk cId="1380266289" sldId="266"/>
        </pc:sldMkLst>
        <pc:spChg chg="mod">
          <ac:chgData name="Mariska Rijneveld" userId="49647f4d-5dd5-4fbf-9350-087ad1bb551f" providerId="ADAL" clId="{41F09862-5DB4-49B4-A6DC-9C40104DF445}" dt="2023-04-28T14:06:25.342" v="11" actId="20577"/>
          <ac:spMkLst>
            <pc:docMk/>
            <pc:sldMk cId="1380266289" sldId="266"/>
            <ac:spMk id="2" creationId="{0F91829C-FCC7-7D85-EDAB-0F059C44E3B1}"/>
          </ac:spMkLst>
        </pc:spChg>
      </pc:sldChg>
      <pc:sldChg chg="modSp mod">
        <pc:chgData name="Mariska Rijneveld" userId="49647f4d-5dd5-4fbf-9350-087ad1bb551f" providerId="ADAL" clId="{41F09862-5DB4-49B4-A6DC-9C40104DF445}" dt="2023-05-22T08:12:29.688" v="1365" actId="20577"/>
        <pc:sldMkLst>
          <pc:docMk/>
          <pc:sldMk cId="3621303782" sldId="267"/>
        </pc:sldMkLst>
        <pc:graphicFrameChg chg="modGraphic">
          <ac:chgData name="Mariska Rijneveld" userId="49647f4d-5dd5-4fbf-9350-087ad1bb551f" providerId="ADAL" clId="{41F09862-5DB4-49B4-A6DC-9C40104DF445}" dt="2023-05-22T08:12:29.688" v="1365" actId="20577"/>
          <ac:graphicFrameMkLst>
            <pc:docMk/>
            <pc:sldMk cId="3621303782" sldId="267"/>
            <ac:graphicFrameMk id="9" creationId="{4CB4303A-03F5-518E-8CD3-D702D94CF8DF}"/>
          </ac:graphicFrameMkLst>
        </pc:graphicFrameChg>
      </pc:sldChg>
      <pc:sldChg chg="addSp delSp modSp mod ord">
        <pc:chgData name="Mariska Rijneveld" userId="49647f4d-5dd5-4fbf-9350-087ad1bb551f" providerId="ADAL" clId="{41F09862-5DB4-49B4-A6DC-9C40104DF445}" dt="2023-05-23T14:32:29.466" v="1572" actId="20577"/>
        <pc:sldMkLst>
          <pc:docMk/>
          <pc:sldMk cId="3162189104" sldId="268"/>
        </pc:sldMkLst>
        <pc:graphicFrameChg chg="add mod modGraphic">
          <ac:chgData name="Mariska Rijneveld" userId="49647f4d-5dd5-4fbf-9350-087ad1bb551f" providerId="ADAL" clId="{41F09862-5DB4-49B4-A6DC-9C40104DF445}" dt="2023-05-17T13:47:02.887" v="1184" actId="1076"/>
          <ac:graphicFrameMkLst>
            <pc:docMk/>
            <pc:sldMk cId="3162189104" sldId="268"/>
            <ac:graphicFrameMk id="2" creationId="{487AD608-D74C-9CE6-4098-43ACA535ECFD}"/>
          </ac:graphicFrameMkLst>
        </pc:graphicFrameChg>
        <pc:graphicFrameChg chg="add mod modGraphic">
          <ac:chgData name="Mariska Rijneveld" userId="49647f4d-5dd5-4fbf-9350-087ad1bb551f" providerId="ADAL" clId="{41F09862-5DB4-49B4-A6DC-9C40104DF445}" dt="2023-05-17T13:47:11.447" v="1187" actId="1076"/>
          <ac:graphicFrameMkLst>
            <pc:docMk/>
            <pc:sldMk cId="3162189104" sldId="268"/>
            <ac:graphicFrameMk id="3" creationId="{E1332231-F350-168C-3108-2636A91B830B}"/>
          </ac:graphicFrameMkLst>
        </pc:graphicFrameChg>
        <pc:graphicFrameChg chg="add mod modGraphic">
          <ac:chgData name="Mariska Rijneveld" userId="49647f4d-5dd5-4fbf-9350-087ad1bb551f" providerId="ADAL" clId="{41F09862-5DB4-49B4-A6DC-9C40104DF445}" dt="2023-05-23T14:32:29.466" v="1572" actId="20577"/>
          <ac:graphicFrameMkLst>
            <pc:docMk/>
            <pc:sldMk cId="3162189104" sldId="268"/>
            <ac:graphicFrameMk id="4" creationId="{EEB76AEB-2FA8-3CB6-E05C-0944BD43FD1D}"/>
          </ac:graphicFrameMkLst>
        </pc:graphicFrameChg>
        <pc:graphicFrameChg chg="del mod">
          <ac:chgData name="Mariska Rijneveld" userId="49647f4d-5dd5-4fbf-9350-087ad1bb551f" providerId="ADAL" clId="{41F09862-5DB4-49B4-A6DC-9C40104DF445}" dt="2023-05-17T08:18:21.141" v="174" actId="21"/>
          <ac:graphicFrameMkLst>
            <pc:docMk/>
            <pc:sldMk cId="3162189104" sldId="268"/>
            <ac:graphicFrameMk id="5" creationId="{B4F04B5C-C5A1-AE1A-5F25-A53349F240DD}"/>
          </ac:graphicFrameMkLst>
        </pc:graphicFrameChg>
        <pc:graphicFrameChg chg="del">
          <ac:chgData name="Mariska Rijneveld" userId="49647f4d-5dd5-4fbf-9350-087ad1bb551f" providerId="ADAL" clId="{41F09862-5DB4-49B4-A6DC-9C40104DF445}" dt="2023-05-17T08:04:02.100" v="20" actId="21"/>
          <ac:graphicFrameMkLst>
            <pc:docMk/>
            <pc:sldMk cId="3162189104" sldId="268"/>
            <ac:graphicFrameMk id="7" creationId="{9E63AF15-7BBE-EE34-1BD9-D738C6948927}"/>
          </ac:graphicFrameMkLst>
        </pc:graphicFrameChg>
        <pc:graphicFrameChg chg="mod">
          <ac:chgData name="Mariska Rijneveld" userId="49647f4d-5dd5-4fbf-9350-087ad1bb551f" providerId="ADAL" clId="{41F09862-5DB4-49B4-A6DC-9C40104DF445}" dt="2023-05-17T13:47:17.527" v="1188" actId="1076"/>
          <ac:graphicFrameMkLst>
            <pc:docMk/>
            <pc:sldMk cId="3162189104" sldId="268"/>
            <ac:graphicFrameMk id="8" creationId="{044E10E2-7945-6FDD-075D-4EE39BE9EE5D}"/>
          </ac:graphicFrameMkLst>
        </pc:graphicFrameChg>
        <pc:graphicFrameChg chg="del mod modGraphic">
          <ac:chgData name="Mariska Rijneveld" userId="49647f4d-5dd5-4fbf-9350-087ad1bb551f" providerId="ADAL" clId="{41F09862-5DB4-49B4-A6DC-9C40104DF445}" dt="2023-05-17T08:15:57.837" v="143" actId="21"/>
          <ac:graphicFrameMkLst>
            <pc:docMk/>
            <pc:sldMk cId="3162189104" sldId="268"/>
            <ac:graphicFrameMk id="11" creationId="{073D4881-CD55-9532-8ADB-C1D50F72CFFF}"/>
          </ac:graphicFrameMkLst>
        </pc:graphicFrameChg>
      </pc:sldChg>
      <pc:sldChg chg="addSp delSp modSp mod ord">
        <pc:chgData name="Mariska Rijneveld" userId="49647f4d-5dd5-4fbf-9350-087ad1bb551f" providerId="ADAL" clId="{41F09862-5DB4-49B4-A6DC-9C40104DF445}" dt="2023-05-17T13:23:54.205" v="843" actId="20577"/>
        <pc:sldMkLst>
          <pc:docMk/>
          <pc:sldMk cId="3930824304" sldId="270"/>
        </pc:sldMkLst>
        <pc:graphicFrameChg chg="add mod modGraphic">
          <ac:chgData name="Mariska Rijneveld" userId="49647f4d-5dd5-4fbf-9350-087ad1bb551f" providerId="ADAL" clId="{41F09862-5DB4-49B4-A6DC-9C40104DF445}" dt="2023-05-17T08:05:15.505" v="33" actId="14100"/>
          <ac:graphicFrameMkLst>
            <pc:docMk/>
            <pc:sldMk cId="3930824304" sldId="270"/>
            <ac:graphicFrameMk id="2" creationId="{D882A46A-7C17-6275-9E00-C6BBB70369DB}"/>
          </ac:graphicFrameMkLst>
        </pc:graphicFrameChg>
        <pc:graphicFrameChg chg="del mod modGraphic">
          <ac:chgData name="Mariska Rijneveld" userId="49647f4d-5dd5-4fbf-9350-087ad1bb551f" providerId="ADAL" clId="{41F09862-5DB4-49B4-A6DC-9C40104DF445}" dt="2023-05-17T08:04:19.299" v="23" actId="21"/>
          <ac:graphicFrameMkLst>
            <pc:docMk/>
            <pc:sldMk cId="3930824304" sldId="270"/>
            <ac:graphicFrameMk id="3" creationId="{475D3B67-A164-49EF-033D-7909DA190443}"/>
          </ac:graphicFrameMkLst>
        </pc:graphicFrameChg>
        <pc:graphicFrameChg chg="modGraphic">
          <ac:chgData name="Mariska Rijneveld" userId="49647f4d-5dd5-4fbf-9350-087ad1bb551f" providerId="ADAL" clId="{41F09862-5DB4-49B4-A6DC-9C40104DF445}" dt="2023-05-17T13:23:54.205" v="843" actId="20577"/>
          <ac:graphicFrameMkLst>
            <pc:docMk/>
            <pc:sldMk cId="3930824304" sldId="270"/>
            <ac:graphicFrameMk id="8" creationId="{044E10E2-7945-6FDD-075D-4EE39BE9EE5D}"/>
          </ac:graphicFrameMkLst>
        </pc:graphicFrameChg>
        <pc:graphicFrameChg chg="mod modGraphic">
          <ac:chgData name="Mariska Rijneveld" userId="49647f4d-5dd5-4fbf-9350-087ad1bb551f" providerId="ADAL" clId="{41F09862-5DB4-49B4-A6DC-9C40104DF445}" dt="2023-05-17T08:05:01.005" v="31" actId="1076"/>
          <ac:graphicFrameMkLst>
            <pc:docMk/>
            <pc:sldMk cId="3930824304" sldId="270"/>
            <ac:graphicFrameMk id="11" creationId="{073D4881-CD55-9532-8ADB-C1D50F72CFFF}"/>
          </ac:graphicFrameMkLst>
        </pc:graphicFrameChg>
      </pc:sldChg>
      <pc:sldChg chg="addSp delSp modSp add del mod ord">
        <pc:chgData name="Mariska Rijneveld" userId="49647f4d-5dd5-4fbf-9350-087ad1bb551f" providerId="ADAL" clId="{41F09862-5DB4-49B4-A6DC-9C40104DF445}" dt="2023-05-22T08:08:40.039" v="1335" actId="47"/>
        <pc:sldMkLst>
          <pc:docMk/>
          <pc:sldMk cId="1700044900" sldId="271"/>
        </pc:sldMkLst>
        <pc:graphicFrameChg chg="del mod">
          <ac:chgData name="Mariska Rijneveld" userId="49647f4d-5dd5-4fbf-9350-087ad1bb551f" providerId="ADAL" clId="{41F09862-5DB4-49B4-A6DC-9C40104DF445}" dt="2023-05-17T09:06:16.578" v="501" actId="21"/>
          <ac:graphicFrameMkLst>
            <pc:docMk/>
            <pc:sldMk cId="1700044900" sldId="271"/>
            <ac:graphicFrameMk id="2" creationId="{4326CA64-C8B5-96C8-0317-07B04F330959}"/>
          </ac:graphicFrameMkLst>
        </pc:graphicFrameChg>
        <pc:graphicFrameChg chg="add mod modGraphic">
          <ac:chgData name="Mariska Rijneveld" userId="49647f4d-5dd5-4fbf-9350-087ad1bb551f" providerId="ADAL" clId="{41F09862-5DB4-49B4-A6DC-9C40104DF445}" dt="2023-05-17T13:26:35.057" v="863" actId="1076"/>
          <ac:graphicFrameMkLst>
            <pc:docMk/>
            <pc:sldMk cId="1700044900" sldId="271"/>
            <ac:graphicFrameMk id="3" creationId="{40A5578A-5C98-B12D-2403-929541D71D34}"/>
          </ac:graphicFrameMkLst>
        </pc:graphicFrameChg>
        <pc:graphicFrameChg chg="del">
          <ac:chgData name="Mariska Rijneveld" userId="49647f4d-5dd5-4fbf-9350-087ad1bb551f" providerId="ADAL" clId="{41F09862-5DB4-49B4-A6DC-9C40104DF445}" dt="2023-05-17T09:16:00.064" v="637" actId="21"/>
          <ac:graphicFrameMkLst>
            <pc:docMk/>
            <pc:sldMk cId="1700044900" sldId="271"/>
            <ac:graphicFrameMk id="6" creationId="{ACC25658-A211-32CF-99B1-05814D1501B4}"/>
          </ac:graphicFrameMkLst>
        </pc:graphicFrameChg>
        <pc:graphicFrameChg chg="mod modGraphic">
          <ac:chgData name="Mariska Rijneveld" userId="49647f4d-5dd5-4fbf-9350-087ad1bb551f" providerId="ADAL" clId="{41F09862-5DB4-49B4-A6DC-9C40104DF445}" dt="2023-05-17T13:26:11.569" v="860" actId="1076"/>
          <ac:graphicFrameMkLst>
            <pc:docMk/>
            <pc:sldMk cId="1700044900" sldId="271"/>
            <ac:graphicFrameMk id="7" creationId="{9E63AF15-7BBE-EE34-1BD9-D738C6948927}"/>
          </ac:graphicFrameMkLst>
        </pc:graphicFrameChg>
        <pc:graphicFrameChg chg="mod modGraphic">
          <ac:chgData name="Mariska Rijneveld" userId="49647f4d-5dd5-4fbf-9350-087ad1bb551f" providerId="ADAL" clId="{41F09862-5DB4-49B4-A6DC-9C40104DF445}" dt="2023-05-17T13:25:58.409" v="858" actId="14734"/>
          <ac:graphicFrameMkLst>
            <pc:docMk/>
            <pc:sldMk cId="1700044900" sldId="271"/>
            <ac:graphicFrameMk id="8" creationId="{044E10E2-7945-6FDD-075D-4EE39BE9EE5D}"/>
          </ac:graphicFrameMkLst>
        </pc:graphicFrameChg>
        <pc:graphicFrameChg chg="mod modGraphic">
          <ac:chgData name="Mariska Rijneveld" userId="49647f4d-5dd5-4fbf-9350-087ad1bb551f" providerId="ADAL" clId="{41F09862-5DB4-49B4-A6DC-9C40104DF445}" dt="2023-05-17T13:26:17.609" v="861" actId="1076"/>
          <ac:graphicFrameMkLst>
            <pc:docMk/>
            <pc:sldMk cId="1700044900" sldId="271"/>
            <ac:graphicFrameMk id="9" creationId="{4CB4303A-03F5-518E-8CD3-D702D94CF8DF}"/>
          </ac:graphicFrameMkLst>
        </pc:graphicFrameChg>
      </pc:sldChg>
      <pc:sldChg chg="addSp delSp modSp add del mod">
        <pc:chgData name="Mariska Rijneveld" userId="49647f4d-5dd5-4fbf-9350-087ad1bb551f" providerId="ADAL" clId="{41F09862-5DB4-49B4-A6DC-9C40104DF445}" dt="2023-05-22T08:08:43.928" v="1339" actId="47"/>
        <pc:sldMkLst>
          <pc:docMk/>
          <pc:sldMk cId="2640069622" sldId="272"/>
        </pc:sldMkLst>
        <pc:graphicFrameChg chg="mod modGraphic">
          <ac:chgData name="Mariska Rijneveld" userId="49647f4d-5dd5-4fbf-9350-087ad1bb551f" providerId="ADAL" clId="{41F09862-5DB4-49B4-A6DC-9C40104DF445}" dt="2023-05-17T08:43:04.198" v="458" actId="20577"/>
          <ac:graphicFrameMkLst>
            <pc:docMk/>
            <pc:sldMk cId="2640069622" sldId="272"/>
            <ac:graphicFrameMk id="2" creationId="{4326CA64-C8B5-96C8-0317-07B04F330959}"/>
          </ac:graphicFrameMkLst>
        </pc:graphicFrameChg>
        <pc:graphicFrameChg chg="add mod modGraphic">
          <ac:chgData name="Mariska Rijneveld" userId="49647f4d-5dd5-4fbf-9350-087ad1bb551f" providerId="ADAL" clId="{41F09862-5DB4-49B4-A6DC-9C40104DF445}" dt="2023-05-17T13:27:02.642" v="864" actId="113"/>
          <ac:graphicFrameMkLst>
            <pc:docMk/>
            <pc:sldMk cId="2640069622" sldId="272"/>
            <ac:graphicFrameMk id="3" creationId="{97F9B214-05A5-0A0D-08BD-8BE9A3504000}"/>
          </ac:graphicFrameMkLst>
        </pc:graphicFrameChg>
        <pc:graphicFrameChg chg="add mod">
          <ac:chgData name="Mariska Rijneveld" userId="49647f4d-5dd5-4fbf-9350-087ad1bb551f" providerId="ADAL" clId="{41F09862-5DB4-49B4-A6DC-9C40104DF445}" dt="2023-05-17T09:06:28.224" v="503" actId="1076"/>
          <ac:graphicFrameMkLst>
            <pc:docMk/>
            <pc:sldMk cId="2640069622" sldId="272"/>
            <ac:graphicFrameMk id="4" creationId="{FE0E9E06-BBC8-8D88-A069-3BAD49F5A5CB}"/>
          </ac:graphicFrameMkLst>
        </pc:graphicFrameChg>
        <pc:graphicFrameChg chg="del">
          <ac:chgData name="Mariska Rijneveld" userId="49647f4d-5dd5-4fbf-9350-087ad1bb551f" providerId="ADAL" clId="{41F09862-5DB4-49B4-A6DC-9C40104DF445}" dt="2023-05-17T13:27:24.763" v="867" actId="21"/>
          <ac:graphicFrameMkLst>
            <pc:docMk/>
            <pc:sldMk cId="2640069622" sldId="272"/>
            <ac:graphicFrameMk id="6" creationId="{ACC25658-A211-32CF-99B1-05814D1501B4}"/>
          </ac:graphicFrameMkLst>
        </pc:graphicFrameChg>
        <pc:graphicFrameChg chg="mod">
          <ac:chgData name="Mariska Rijneveld" userId="49647f4d-5dd5-4fbf-9350-087ad1bb551f" providerId="ADAL" clId="{41F09862-5DB4-49B4-A6DC-9C40104DF445}" dt="2023-05-17T13:46:10.238" v="1183" actId="1076"/>
          <ac:graphicFrameMkLst>
            <pc:docMk/>
            <pc:sldMk cId="2640069622" sldId="272"/>
            <ac:graphicFrameMk id="7" creationId="{9E63AF15-7BBE-EE34-1BD9-D738C6948927}"/>
          </ac:graphicFrameMkLst>
        </pc:graphicFrameChg>
        <pc:graphicFrameChg chg="del mod modGraphic">
          <ac:chgData name="Mariska Rijneveld" userId="49647f4d-5dd5-4fbf-9350-087ad1bb551f" providerId="ADAL" clId="{41F09862-5DB4-49B4-A6DC-9C40104DF445}" dt="2023-05-17T13:34:20.446" v="964" actId="21"/>
          <ac:graphicFrameMkLst>
            <pc:docMk/>
            <pc:sldMk cId="2640069622" sldId="272"/>
            <ac:graphicFrameMk id="8" creationId="{044E10E2-7945-6FDD-075D-4EE39BE9EE5D}"/>
          </ac:graphicFrameMkLst>
        </pc:graphicFrameChg>
        <pc:graphicFrameChg chg="del">
          <ac:chgData name="Mariska Rijneveld" userId="49647f4d-5dd5-4fbf-9350-087ad1bb551f" providerId="ADAL" clId="{41F09862-5DB4-49B4-A6DC-9C40104DF445}" dt="2023-05-17T13:27:15.005" v="865" actId="21"/>
          <ac:graphicFrameMkLst>
            <pc:docMk/>
            <pc:sldMk cId="2640069622" sldId="272"/>
            <ac:graphicFrameMk id="9" creationId="{4CB4303A-03F5-518E-8CD3-D702D94CF8DF}"/>
          </ac:graphicFrameMkLst>
        </pc:graphicFrameChg>
        <pc:graphicFrameChg chg="add mod">
          <ac:chgData name="Mariska Rijneveld" userId="49647f4d-5dd5-4fbf-9350-087ad1bb551f" providerId="ADAL" clId="{41F09862-5DB4-49B4-A6DC-9C40104DF445}" dt="2023-05-17T13:46:00.453" v="1182" actId="1076"/>
          <ac:graphicFrameMkLst>
            <pc:docMk/>
            <pc:sldMk cId="2640069622" sldId="272"/>
            <ac:graphicFrameMk id="11" creationId="{7649105C-CCC0-D52D-F6A6-E6DDE0B9FB59}"/>
          </ac:graphicFrameMkLst>
        </pc:graphicFrameChg>
        <pc:graphicFrameChg chg="add mod modGraphic">
          <ac:chgData name="Mariska Rijneveld" userId="49647f4d-5dd5-4fbf-9350-087ad1bb551f" providerId="ADAL" clId="{41F09862-5DB4-49B4-A6DC-9C40104DF445}" dt="2023-05-17T13:45:37.614" v="1181" actId="20577"/>
          <ac:graphicFrameMkLst>
            <pc:docMk/>
            <pc:sldMk cId="2640069622" sldId="272"/>
            <ac:graphicFrameMk id="14" creationId="{5BA1CFFE-0E53-4D7D-084F-753CFC88A5D3}"/>
          </ac:graphicFrameMkLst>
        </pc:graphicFrameChg>
        <pc:picChg chg="add del">
          <ac:chgData name="Mariska Rijneveld" userId="49647f4d-5dd5-4fbf-9350-087ad1bb551f" providerId="ADAL" clId="{41F09862-5DB4-49B4-A6DC-9C40104DF445}" dt="2023-05-17T13:27:40.083" v="872"/>
          <ac:picMkLst>
            <pc:docMk/>
            <pc:sldMk cId="2640069622" sldId="272"/>
            <ac:picMk id="5" creationId="{87FAA202-7CCA-3B88-4AE1-3E9D851AD878}"/>
          </ac:picMkLst>
        </pc:picChg>
        <pc:picChg chg="add del mod">
          <ac:chgData name="Mariska Rijneveld" userId="49647f4d-5dd5-4fbf-9350-087ad1bb551f" providerId="ADAL" clId="{41F09862-5DB4-49B4-A6DC-9C40104DF445}" dt="2023-05-17T13:44:42.757" v="1101" actId="478"/>
          <ac:picMkLst>
            <pc:docMk/>
            <pc:sldMk cId="2640069622" sldId="272"/>
            <ac:picMk id="12" creationId="{4E4AAAB7-F4C6-5EAD-9D6D-B11EB0D1D34D}"/>
          </ac:picMkLst>
        </pc:picChg>
        <pc:picChg chg="add del mod">
          <ac:chgData name="Mariska Rijneveld" userId="49647f4d-5dd5-4fbf-9350-087ad1bb551f" providerId="ADAL" clId="{41F09862-5DB4-49B4-A6DC-9C40104DF445}" dt="2023-05-17T13:44:48.110" v="1103" actId="478"/>
          <ac:picMkLst>
            <pc:docMk/>
            <pc:sldMk cId="2640069622" sldId="272"/>
            <ac:picMk id="13" creationId="{D4749E90-C3FB-4D84-B549-42DF59956089}"/>
          </ac:picMkLst>
        </pc:picChg>
      </pc:sldChg>
      <pc:sldChg chg="addSp delSp modSp add mod">
        <pc:chgData name="Mariska Rijneveld" userId="49647f4d-5dd5-4fbf-9350-087ad1bb551f" providerId="ADAL" clId="{41F09862-5DB4-49B4-A6DC-9C40104DF445}" dt="2023-05-23T14:31:10.740" v="1538" actId="1076"/>
        <pc:sldMkLst>
          <pc:docMk/>
          <pc:sldMk cId="1210731711" sldId="273"/>
        </pc:sldMkLst>
        <pc:spChg chg="add del">
          <ac:chgData name="Mariska Rijneveld" userId="49647f4d-5dd5-4fbf-9350-087ad1bb551f" providerId="ADAL" clId="{41F09862-5DB4-49B4-A6DC-9C40104DF445}" dt="2023-05-17T08:23:00.668" v="302" actId="478"/>
          <ac:spMkLst>
            <pc:docMk/>
            <pc:sldMk cId="1210731711" sldId="273"/>
            <ac:spMk id="7" creationId="{13978304-3F65-F240-9451-298080796F34}"/>
          </ac:spMkLst>
        </pc:spChg>
        <pc:graphicFrameChg chg="del mod modGraphic">
          <ac:chgData name="Mariska Rijneveld" userId="49647f4d-5dd5-4fbf-9350-087ad1bb551f" providerId="ADAL" clId="{41F09862-5DB4-49B4-A6DC-9C40104DF445}" dt="2023-05-17T08:18:32.411" v="177" actId="21"/>
          <ac:graphicFrameMkLst>
            <pc:docMk/>
            <pc:sldMk cId="1210731711" sldId="273"/>
            <ac:graphicFrameMk id="2" creationId="{487AD608-D74C-9CE6-4098-43ACA535ECFD}"/>
          </ac:graphicFrameMkLst>
        </pc:graphicFrameChg>
        <pc:graphicFrameChg chg="add mod modGraphic">
          <ac:chgData name="Mariska Rijneveld" userId="49647f4d-5dd5-4fbf-9350-087ad1bb551f" providerId="ADAL" clId="{41F09862-5DB4-49B4-A6DC-9C40104DF445}" dt="2023-05-17T08:22:50.491" v="292" actId="113"/>
          <ac:graphicFrameMkLst>
            <pc:docMk/>
            <pc:sldMk cId="1210731711" sldId="273"/>
            <ac:graphicFrameMk id="3" creationId="{78C26ABC-8A50-C6E2-D37C-77CF9176F327}"/>
          </ac:graphicFrameMkLst>
        </pc:graphicFrameChg>
        <pc:graphicFrameChg chg="add mod modGraphic">
          <ac:chgData name="Mariska Rijneveld" userId="49647f4d-5dd5-4fbf-9350-087ad1bb551f" providerId="ADAL" clId="{41F09862-5DB4-49B4-A6DC-9C40104DF445}" dt="2023-05-23T14:31:10.740" v="1538" actId="1076"/>
          <ac:graphicFrameMkLst>
            <pc:docMk/>
            <pc:sldMk cId="1210731711" sldId="273"/>
            <ac:graphicFrameMk id="4" creationId="{5C327314-D63E-ACA6-8925-7491983EACB1}"/>
          </ac:graphicFrameMkLst>
        </pc:graphicFrameChg>
        <pc:graphicFrameChg chg="del">
          <ac:chgData name="Mariska Rijneveld" userId="49647f4d-5dd5-4fbf-9350-087ad1bb551f" providerId="ADAL" clId="{41F09862-5DB4-49B4-A6DC-9C40104DF445}" dt="2023-05-17T08:15:01.605" v="139" actId="478"/>
          <ac:graphicFrameMkLst>
            <pc:docMk/>
            <pc:sldMk cId="1210731711" sldId="273"/>
            <ac:graphicFrameMk id="5" creationId="{B4F04B5C-C5A1-AE1A-5F25-A53349F240DD}"/>
          </ac:graphicFrameMkLst>
        </pc:graphicFrameChg>
        <pc:graphicFrameChg chg="del">
          <ac:chgData name="Mariska Rijneveld" userId="49647f4d-5dd5-4fbf-9350-087ad1bb551f" providerId="ADAL" clId="{41F09862-5DB4-49B4-A6DC-9C40104DF445}" dt="2023-05-17T08:15:09.132" v="141" actId="478"/>
          <ac:graphicFrameMkLst>
            <pc:docMk/>
            <pc:sldMk cId="1210731711" sldId="273"/>
            <ac:graphicFrameMk id="8" creationId="{044E10E2-7945-6FDD-075D-4EE39BE9EE5D}"/>
          </ac:graphicFrameMkLst>
        </pc:graphicFrameChg>
        <pc:graphicFrameChg chg="add mod modGraphic">
          <ac:chgData name="Mariska Rijneveld" userId="49647f4d-5dd5-4fbf-9350-087ad1bb551f" providerId="ADAL" clId="{41F09862-5DB4-49B4-A6DC-9C40104DF445}" dt="2023-05-17T13:47:37.761" v="1189" actId="113"/>
          <ac:graphicFrameMkLst>
            <pc:docMk/>
            <pc:sldMk cId="1210731711" sldId="273"/>
            <ac:graphicFrameMk id="9" creationId="{942D5722-174C-89B3-76B4-A8BC39D9FB73}"/>
          </ac:graphicFrameMkLst>
        </pc:graphicFrameChg>
        <pc:graphicFrameChg chg="del">
          <ac:chgData name="Mariska Rijneveld" userId="49647f4d-5dd5-4fbf-9350-087ad1bb551f" providerId="ADAL" clId="{41F09862-5DB4-49B4-A6DC-9C40104DF445}" dt="2023-05-17T08:15:04.684" v="140" actId="478"/>
          <ac:graphicFrameMkLst>
            <pc:docMk/>
            <pc:sldMk cId="1210731711" sldId="273"/>
            <ac:graphicFrameMk id="11" creationId="{073D4881-CD55-9532-8ADB-C1D50F72CFFF}"/>
          </ac:graphicFrameMkLst>
        </pc:graphicFrameChg>
        <pc:graphicFrameChg chg="add mod modGraphic">
          <ac:chgData name="Mariska Rijneveld" userId="49647f4d-5dd5-4fbf-9350-087ad1bb551f" providerId="ADAL" clId="{41F09862-5DB4-49B4-A6DC-9C40104DF445}" dt="2023-05-23T08:48:43.591" v="1478" actId="20577"/>
          <ac:graphicFrameMkLst>
            <pc:docMk/>
            <pc:sldMk cId="1210731711" sldId="273"/>
            <ac:graphicFrameMk id="12" creationId="{01EFBAC5-C836-A1B6-0D26-EBCFACB11030}"/>
          </ac:graphicFrameMkLst>
        </pc:graphicFrameChg>
        <pc:graphicFrameChg chg="add mod modGraphic">
          <ac:chgData name="Mariska Rijneveld" userId="49647f4d-5dd5-4fbf-9350-087ad1bb551f" providerId="ADAL" clId="{41F09862-5DB4-49B4-A6DC-9C40104DF445}" dt="2023-05-23T07:37:57.582" v="1367" actId="1076"/>
          <ac:graphicFrameMkLst>
            <pc:docMk/>
            <pc:sldMk cId="1210731711" sldId="273"/>
            <ac:graphicFrameMk id="13" creationId="{98824130-A626-3BC2-3A64-9A753AA2B439}"/>
          </ac:graphicFrameMkLst>
        </pc:graphicFrameChg>
        <pc:graphicFrameChg chg="add mod modGraphic">
          <ac:chgData name="Mariska Rijneveld" userId="49647f4d-5dd5-4fbf-9350-087ad1bb551f" providerId="ADAL" clId="{41F09862-5DB4-49B4-A6DC-9C40104DF445}" dt="2023-05-23T08:09:18.321" v="1434" actId="20577"/>
          <ac:graphicFrameMkLst>
            <pc:docMk/>
            <pc:sldMk cId="1210731711" sldId="273"/>
            <ac:graphicFrameMk id="14" creationId="{E3F2A419-FB77-DDFA-44A3-C10E48C9376D}"/>
          </ac:graphicFrameMkLst>
        </pc:graphicFrameChg>
      </pc:sldChg>
      <pc:sldChg chg="add">
        <pc:chgData name="Mariska Rijneveld" userId="49647f4d-5dd5-4fbf-9350-087ad1bb551f" providerId="ADAL" clId="{41F09862-5DB4-49B4-A6DC-9C40104DF445}" dt="2023-05-22T08:08:47.963" v="1341"/>
        <pc:sldMkLst>
          <pc:docMk/>
          <pc:sldMk cId="2784546015" sldId="274"/>
        </pc:sldMkLst>
      </pc:sldChg>
      <pc:sldChg chg="addSp delSp modSp add del mod">
        <pc:chgData name="Mariska Rijneveld" userId="49647f4d-5dd5-4fbf-9350-087ad1bb551f" providerId="ADAL" clId="{41F09862-5DB4-49B4-A6DC-9C40104DF445}" dt="2023-05-22T08:08:10.103" v="1334" actId="47"/>
        <pc:sldMkLst>
          <pc:docMk/>
          <pc:sldMk cId="3092070046" sldId="274"/>
        </pc:sldMkLst>
        <pc:graphicFrameChg chg="del">
          <ac:chgData name="Mariska Rijneveld" userId="49647f4d-5dd5-4fbf-9350-087ad1bb551f" providerId="ADAL" clId="{41F09862-5DB4-49B4-A6DC-9C40104DF445}" dt="2023-05-17T09:16:23.612" v="644" actId="478"/>
          <ac:graphicFrameMkLst>
            <pc:docMk/>
            <pc:sldMk cId="3092070046" sldId="274"/>
            <ac:graphicFrameMk id="2" creationId="{4326CA64-C8B5-96C8-0317-07B04F330959}"/>
          </ac:graphicFrameMkLst>
        </pc:graphicFrameChg>
        <pc:graphicFrameChg chg="del">
          <ac:chgData name="Mariska Rijneveld" userId="49647f4d-5dd5-4fbf-9350-087ad1bb551f" providerId="ADAL" clId="{41F09862-5DB4-49B4-A6DC-9C40104DF445}" dt="2023-05-17T09:16:26.082" v="645" actId="478"/>
          <ac:graphicFrameMkLst>
            <pc:docMk/>
            <pc:sldMk cId="3092070046" sldId="274"/>
            <ac:graphicFrameMk id="3" creationId="{97F9B214-05A5-0A0D-08BD-8BE9A3504000}"/>
          </ac:graphicFrameMkLst>
        </pc:graphicFrameChg>
        <pc:graphicFrameChg chg="del">
          <ac:chgData name="Mariska Rijneveld" userId="49647f4d-5dd5-4fbf-9350-087ad1bb551f" providerId="ADAL" clId="{41F09862-5DB4-49B4-A6DC-9C40104DF445}" dt="2023-05-17T09:16:31.053" v="647" actId="478"/>
          <ac:graphicFrameMkLst>
            <pc:docMk/>
            <pc:sldMk cId="3092070046" sldId="274"/>
            <ac:graphicFrameMk id="4" creationId="{FE0E9E06-BBC8-8D88-A069-3BAD49F5A5CB}"/>
          </ac:graphicFrameMkLst>
        </pc:graphicFrameChg>
        <pc:graphicFrameChg chg="add del mod">
          <ac:chgData name="Mariska Rijneveld" userId="49647f4d-5dd5-4fbf-9350-087ad1bb551f" providerId="ADAL" clId="{41F09862-5DB4-49B4-A6DC-9C40104DF445}" dt="2023-05-17T13:27:35.312" v="870" actId="21"/>
          <ac:graphicFrameMkLst>
            <pc:docMk/>
            <pc:sldMk cId="3092070046" sldId="274"/>
            <ac:graphicFrameMk id="5" creationId="{AE89ECB5-0A39-5968-CA27-E2CED54848FD}"/>
          </ac:graphicFrameMkLst>
        </pc:graphicFrameChg>
        <pc:graphicFrameChg chg="del">
          <ac:chgData name="Mariska Rijneveld" userId="49647f4d-5dd5-4fbf-9350-087ad1bb551f" providerId="ADAL" clId="{41F09862-5DB4-49B4-A6DC-9C40104DF445}" dt="2023-05-17T09:16:13.348" v="641" actId="478"/>
          <ac:graphicFrameMkLst>
            <pc:docMk/>
            <pc:sldMk cId="3092070046" sldId="274"/>
            <ac:graphicFrameMk id="6" creationId="{ACC25658-A211-32CF-99B1-05814D1501B4}"/>
          </ac:graphicFrameMkLst>
        </pc:graphicFrameChg>
        <pc:graphicFrameChg chg="del">
          <ac:chgData name="Mariska Rijneveld" userId="49647f4d-5dd5-4fbf-9350-087ad1bb551f" providerId="ADAL" clId="{41F09862-5DB4-49B4-A6DC-9C40104DF445}" dt="2023-05-17T09:16:08.885" v="639" actId="478"/>
          <ac:graphicFrameMkLst>
            <pc:docMk/>
            <pc:sldMk cId="3092070046" sldId="274"/>
            <ac:graphicFrameMk id="7" creationId="{9E63AF15-7BBE-EE34-1BD9-D738C6948927}"/>
          </ac:graphicFrameMkLst>
        </pc:graphicFrameChg>
        <pc:graphicFrameChg chg="del">
          <ac:chgData name="Mariska Rijneveld" userId="49647f4d-5dd5-4fbf-9350-087ad1bb551f" providerId="ADAL" clId="{41F09862-5DB4-49B4-A6DC-9C40104DF445}" dt="2023-05-17T09:16:28.862" v="646" actId="478"/>
          <ac:graphicFrameMkLst>
            <pc:docMk/>
            <pc:sldMk cId="3092070046" sldId="274"/>
            <ac:graphicFrameMk id="8" creationId="{044E10E2-7945-6FDD-075D-4EE39BE9EE5D}"/>
          </ac:graphicFrameMkLst>
        </pc:graphicFrameChg>
        <pc:graphicFrameChg chg="del">
          <ac:chgData name="Mariska Rijneveld" userId="49647f4d-5dd5-4fbf-9350-087ad1bb551f" providerId="ADAL" clId="{41F09862-5DB4-49B4-A6DC-9C40104DF445}" dt="2023-05-17T09:16:11.309" v="640" actId="478"/>
          <ac:graphicFrameMkLst>
            <pc:docMk/>
            <pc:sldMk cId="3092070046" sldId="274"/>
            <ac:graphicFrameMk id="9" creationId="{4CB4303A-03F5-518E-8CD3-D702D94CF8DF}"/>
          </ac:graphicFrameMkLst>
        </pc:graphicFrameChg>
        <pc:graphicFrameChg chg="add mod modGraphic">
          <ac:chgData name="Mariska Rijneveld" userId="49647f4d-5dd5-4fbf-9350-087ad1bb551f" providerId="ADAL" clId="{41F09862-5DB4-49B4-A6DC-9C40104DF445}" dt="2023-05-17T13:32:52.349" v="963"/>
          <ac:graphicFrameMkLst>
            <pc:docMk/>
            <pc:sldMk cId="3092070046" sldId="274"/>
            <ac:graphicFrameMk id="13" creationId="{950DB4B0-2611-EB19-3612-486BF79974C9}"/>
          </ac:graphicFrameMkLst>
        </pc:graphicFrameChg>
        <pc:graphicFrameChg chg="add mod modGraphic">
          <ac:chgData name="Mariska Rijneveld" userId="49647f4d-5dd5-4fbf-9350-087ad1bb551f" providerId="ADAL" clId="{41F09862-5DB4-49B4-A6DC-9C40104DF445}" dt="2023-05-17T13:42:58.848" v="1095" actId="113"/>
          <ac:graphicFrameMkLst>
            <pc:docMk/>
            <pc:sldMk cId="3092070046" sldId="274"/>
            <ac:graphicFrameMk id="14" creationId="{1411202E-A208-7583-7711-E1EE72A6FD62}"/>
          </ac:graphicFrameMkLst>
        </pc:graphicFrameChg>
        <pc:picChg chg="add del mod">
          <ac:chgData name="Mariska Rijneveld" userId="49647f4d-5dd5-4fbf-9350-087ad1bb551f" providerId="ADAL" clId="{41F09862-5DB4-49B4-A6DC-9C40104DF445}" dt="2023-05-17T13:32:27.047" v="960" actId="478"/>
          <ac:picMkLst>
            <pc:docMk/>
            <pc:sldMk cId="3092070046" sldId="274"/>
            <ac:picMk id="11" creationId="{FF6EF7EF-AB92-4B52-0EE7-B9F60746492C}"/>
          </ac:picMkLst>
        </pc:picChg>
        <pc:picChg chg="add mod">
          <ac:chgData name="Mariska Rijneveld" userId="49647f4d-5dd5-4fbf-9350-087ad1bb551f" providerId="ADAL" clId="{41F09862-5DB4-49B4-A6DC-9C40104DF445}" dt="2023-05-17T13:34:32.695" v="967" actId="1076"/>
          <ac:picMkLst>
            <pc:docMk/>
            <pc:sldMk cId="3092070046" sldId="274"/>
            <ac:picMk id="12" creationId="{3C70768C-8940-7B16-924F-25D18FCBD2EE}"/>
          </ac:picMkLst>
        </pc:picChg>
      </pc:sldChg>
      <pc:sldChg chg="add">
        <pc:chgData name="Mariska Rijneveld" userId="49647f4d-5dd5-4fbf-9350-087ad1bb551f" providerId="ADAL" clId="{41F09862-5DB4-49B4-A6DC-9C40104DF445}" dt="2023-05-22T08:08:50.529" v="1343"/>
        <pc:sldMkLst>
          <pc:docMk/>
          <pc:sldMk cId="594987110" sldId="275"/>
        </pc:sldMkLst>
      </pc:sldChg>
      <pc:sldChg chg="add del">
        <pc:chgData name="Mariska Rijneveld" userId="49647f4d-5dd5-4fbf-9350-087ad1bb551f" providerId="ADAL" clId="{41F09862-5DB4-49B4-A6DC-9C40104DF445}" dt="2023-05-22T08:08:41.273" v="1336" actId="47"/>
        <pc:sldMkLst>
          <pc:docMk/>
          <pc:sldMk cId="2784546015" sldId="275"/>
        </pc:sldMkLst>
      </pc:sldChg>
      <pc:sldChg chg="add del">
        <pc:chgData name="Mariska Rijneveld" userId="49647f4d-5dd5-4fbf-9350-087ad1bb551f" providerId="ADAL" clId="{41F09862-5DB4-49B4-A6DC-9C40104DF445}" dt="2023-05-22T08:08:42.244" v="1337" actId="47"/>
        <pc:sldMkLst>
          <pc:docMk/>
          <pc:sldMk cId="594987110" sldId="276"/>
        </pc:sldMkLst>
      </pc:sldChg>
      <pc:sldChg chg="addSp delSp modSp add mod">
        <pc:chgData name="Mariska Rijneveld" userId="49647f4d-5dd5-4fbf-9350-087ad1bb551f" providerId="ADAL" clId="{41F09862-5DB4-49B4-A6DC-9C40104DF445}" dt="2023-05-25T11:17:08.148" v="1586" actId="478"/>
        <pc:sldMkLst>
          <pc:docMk/>
          <pc:sldMk cId="3092070046" sldId="276"/>
        </pc:sldMkLst>
        <pc:spChg chg="add del">
          <ac:chgData name="Mariska Rijneveld" userId="49647f4d-5dd5-4fbf-9350-087ad1bb551f" providerId="ADAL" clId="{41F09862-5DB4-49B4-A6DC-9C40104DF445}" dt="2023-05-25T11:16:19.713" v="1574" actId="22"/>
          <ac:spMkLst>
            <pc:docMk/>
            <pc:sldMk cId="3092070046" sldId="276"/>
            <ac:spMk id="4" creationId="{8EB1EBAE-B9BC-8AD6-8F47-464DF942A159}"/>
          </ac:spMkLst>
        </pc:spChg>
        <pc:graphicFrameChg chg="add del mod modGraphic">
          <ac:chgData name="Mariska Rijneveld" userId="49647f4d-5dd5-4fbf-9350-087ad1bb551f" providerId="ADAL" clId="{41F09862-5DB4-49B4-A6DC-9C40104DF445}" dt="2023-05-25T11:17:07.600" v="1585"/>
          <ac:graphicFrameMkLst>
            <pc:docMk/>
            <pc:sldMk cId="3092070046" sldId="276"/>
            <ac:graphicFrameMk id="5" creationId="{FBD79437-85F9-E81F-0B67-4D3895BC4F12}"/>
          </ac:graphicFrameMkLst>
        </pc:graphicFrameChg>
        <pc:picChg chg="add del">
          <ac:chgData name="Mariska Rijneveld" userId="49647f4d-5dd5-4fbf-9350-087ad1bb551f" providerId="ADAL" clId="{41F09862-5DB4-49B4-A6DC-9C40104DF445}" dt="2023-05-25T11:17:08.148" v="1586" actId="478"/>
          <ac:picMkLst>
            <pc:docMk/>
            <pc:sldMk cId="3092070046" sldId="276"/>
            <ac:picMk id="12" creationId="{3C70768C-8940-7B16-924F-25D18FCBD2EE}"/>
          </ac:picMkLst>
        </pc:picChg>
      </pc:sldChg>
      <pc:sldChg chg="add ord">
        <pc:chgData name="Mariska Rijneveld" userId="49647f4d-5dd5-4fbf-9350-087ad1bb551f" providerId="ADAL" clId="{41F09862-5DB4-49B4-A6DC-9C40104DF445}" dt="2023-05-23T08:10:14.279" v="1441"/>
        <pc:sldMkLst>
          <pc:docMk/>
          <pc:sldMk cId="291192868" sldId="277"/>
        </pc:sldMkLst>
      </pc:sldChg>
      <pc:sldChg chg="add del">
        <pc:chgData name="Mariska Rijneveld" userId="49647f4d-5dd5-4fbf-9350-087ad1bb551f" providerId="ADAL" clId="{41F09862-5DB4-49B4-A6DC-9C40104DF445}" dt="2023-05-22T08:08:43.302" v="1338" actId="47"/>
        <pc:sldMkLst>
          <pc:docMk/>
          <pc:sldMk cId="1979993236" sldId="277"/>
        </pc:sldMkLst>
      </pc:sldChg>
      <pc:sldChg chg="add del">
        <pc:chgData name="Mariska Rijneveld" userId="49647f4d-5dd5-4fbf-9350-087ad1bb551f" providerId="ADAL" clId="{41F09862-5DB4-49B4-A6DC-9C40104DF445}" dt="2023-05-23T08:09:51.820" v="1437" actId="47"/>
        <pc:sldMkLst>
          <pc:docMk/>
          <pc:sldMk cId="3120065596" sldId="278"/>
        </pc:sldMkLst>
      </pc:sldChg>
      <pc:sldChg chg="add del">
        <pc:chgData name="Mariska Rijneveld" userId="49647f4d-5dd5-4fbf-9350-087ad1bb551f" providerId="ADAL" clId="{41F09862-5DB4-49B4-A6DC-9C40104DF445}" dt="2023-05-23T08:09:57.187" v="1438" actId="47"/>
        <pc:sldMkLst>
          <pc:docMk/>
          <pc:sldMk cId="2844616642" sldId="279"/>
        </pc:sldMkLst>
      </pc:sldChg>
      <pc:sldChg chg="add del">
        <pc:chgData name="Mariska Rijneveld" userId="49647f4d-5dd5-4fbf-9350-087ad1bb551f" providerId="ADAL" clId="{41F09862-5DB4-49B4-A6DC-9C40104DF445}" dt="2023-05-23T08:09:58.980" v="1439" actId="47"/>
        <pc:sldMkLst>
          <pc:docMk/>
          <pc:sldMk cId="1863989791" sldId="280"/>
        </pc:sldMkLst>
      </pc:sldChg>
      <pc:sldMasterChg chg="add addSldLayout">
        <pc:chgData name="Mariska Rijneveld" userId="49647f4d-5dd5-4fbf-9350-087ad1bb551f" providerId="ADAL" clId="{41F09862-5DB4-49B4-A6DC-9C40104DF445}" dt="2023-05-23T08:09:43.442" v="1435" actId="27028"/>
        <pc:sldMasterMkLst>
          <pc:docMk/>
          <pc:sldMasterMk cId="287238151" sldId="2147483672"/>
        </pc:sldMasterMkLst>
        <pc:sldLayoutChg chg="add">
          <pc:chgData name="Mariska Rijneveld" userId="49647f4d-5dd5-4fbf-9350-087ad1bb551f" providerId="ADAL" clId="{41F09862-5DB4-49B4-A6DC-9C40104DF445}" dt="2023-05-23T08:09:43.442" v="1435" actId="27028"/>
          <pc:sldLayoutMkLst>
            <pc:docMk/>
            <pc:sldMasterMk cId="287238151" sldId="2147483672"/>
            <pc:sldLayoutMk cId="1805306354" sldId="2147483673"/>
          </pc:sldLayoutMkLst>
        </pc:sldLayoutChg>
        <pc:sldLayoutChg chg="add">
          <pc:chgData name="Mariska Rijneveld" userId="49647f4d-5dd5-4fbf-9350-087ad1bb551f" providerId="ADAL" clId="{41F09862-5DB4-49B4-A6DC-9C40104DF445}" dt="2023-05-23T08:09:43.442" v="1435" actId="27028"/>
          <pc:sldLayoutMkLst>
            <pc:docMk/>
            <pc:sldMasterMk cId="287238151" sldId="2147483672"/>
            <pc:sldLayoutMk cId="2814181782" sldId="2147483674"/>
          </pc:sldLayoutMkLst>
        </pc:sldLayoutChg>
        <pc:sldLayoutChg chg="add">
          <pc:chgData name="Mariska Rijneveld" userId="49647f4d-5dd5-4fbf-9350-087ad1bb551f" providerId="ADAL" clId="{41F09862-5DB4-49B4-A6DC-9C40104DF445}" dt="2023-05-23T08:09:43.442" v="1435" actId="27028"/>
          <pc:sldLayoutMkLst>
            <pc:docMk/>
            <pc:sldMasterMk cId="287238151" sldId="2147483672"/>
            <pc:sldLayoutMk cId="572496849" sldId="2147483675"/>
          </pc:sldLayoutMkLst>
        </pc:sldLayoutChg>
        <pc:sldLayoutChg chg="add">
          <pc:chgData name="Mariska Rijneveld" userId="49647f4d-5dd5-4fbf-9350-087ad1bb551f" providerId="ADAL" clId="{41F09862-5DB4-49B4-A6DC-9C40104DF445}" dt="2023-05-23T08:09:43.442" v="1435" actId="27028"/>
          <pc:sldLayoutMkLst>
            <pc:docMk/>
            <pc:sldMasterMk cId="287238151" sldId="2147483672"/>
            <pc:sldLayoutMk cId="2652563939" sldId="2147483676"/>
          </pc:sldLayoutMkLst>
        </pc:sldLayoutChg>
        <pc:sldLayoutChg chg="add">
          <pc:chgData name="Mariska Rijneveld" userId="49647f4d-5dd5-4fbf-9350-087ad1bb551f" providerId="ADAL" clId="{41F09862-5DB4-49B4-A6DC-9C40104DF445}" dt="2023-05-23T08:09:43.442" v="1435" actId="27028"/>
          <pc:sldLayoutMkLst>
            <pc:docMk/>
            <pc:sldMasterMk cId="287238151" sldId="2147483672"/>
            <pc:sldLayoutMk cId="3910398410" sldId="2147483677"/>
          </pc:sldLayoutMkLst>
        </pc:sldLayoutChg>
        <pc:sldLayoutChg chg="add">
          <pc:chgData name="Mariska Rijneveld" userId="49647f4d-5dd5-4fbf-9350-087ad1bb551f" providerId="ADAL" clId="{41F09862-5DB4-49B4-A6DC-9C40104DF445}" dt="2023-05-23T08:09:43.442" v="1435" actId="27028"/>
          <pc:sldLayoutMkLst>
            <pc:docMk/>
            <pc:sldMasterMk cId="287238151" sldId="2147483672"/>
            <pc:sldLayoutMk cId="3856317370" sldId="2147483678"/>
          </pc:sldLayoutMkLst>
        </pc:sldLayoutChg>
        <pc:sldLayoutChg chg="add">
          <pc:chgData name="Mariska Rijneveld" userId="49647f4d-5dd5-4fbf-9350-087ad1bb551f" providerId="ADAL" clId="{41F09862-5DB4-49B4-A6DC-9C40104DF445}" dt="2023-05-23T08:09:43.442" v="1435" actId="27028"/>
          <pc:sldLayoutMkLst>
            <pc:docMk/>
            <pc:sldMasterMk cId="287238151" sldId="2147483672"/>
            <pc:sldLayoutMk cId="52302919" sldId="2147483679"/>
          </pc:sldLayoutMkLst>
        </pc:sldLayoutChg>
        <pc:sldLayoutChg chg="add">
          <pc:chgData name="Mariska Rijneveld" userId="49647f4d-5dd5-4fbf-9350-087ad1bb551f" providerId="ADAL" clId="{41F09862-5DB4-49B4-A6DC-9C40104DF445}" dt="2023-05-23T08:09:43.442" v="1435" actId="27028"/>
          <pc:sldLayoutMkLst>
            <pc:docMk/>
            <pc:sldMasterMk cId="287238151" sldId="2147483672"/>
            <pc:sldLayoutMk cId="3606471706" sldId="2147483680"/>
          </pc:sldLayoutMkLst>
        </pc:sldLayoutChg>
        <pc:sldLayoutChg chg="add">
          <pc:chgData name="Mariska Rijneveld" userId="49647f4d-5dd5-4fbf-9350-087ad1bb551f" providerId="ADAL" clId="{41F09862-5DB4-49B4-A6DC-9C40104DF445}" dt="2023-05-23T08:09:43.442" v="1435" actId="27028"/>
          <pc:sldLayoutMkLst>
            <pc:docMk/>
            <pc:sldMasterMk cId="287238151" sldId="2147483672"/>
            <pc:sldLayoutMk cId="234079792" sldId="2147483681"/>
          </pc:sldLayoutMkLst>
        </pc:sldLayoutChg>
        <pc:sldLayoutChg chg="add">
          <pc:chgData name="Mariska Rijneveld" userId="49647f4d-5dd5-4fbf-9350-087ad1bb551f" providerId="ADAL" clId="{41F09862-5DB4-49B4-A6DC-9C40104DF445}" dt="2023-05-23T08:09:43.442" v="1435" actId="27028"/>
          <pc:sldLayoutMkLst>
            <pc:docMk/>
            <pc:sldMasterMk cId="287238151" sldId="2147483672"/>
            <pc:sldLayoutMk cId="2780923088" sldId="2147483682"/>
          </pc:sldLayoutMkLst>
        </pc:sldLayoutChg>
        <pc:sldLayoutChg chg="add">
          <pc:chgData name="Mariska Rijneveld" userId="49647f4d-5dd5-4fbf-9350-087ad1bb551f" providerId="ADAL" clId="{41F09862-5DB4-49B4-A6DC-9C40104DF445}" dt="2023-05-23T08:09:43.442" v="1435" actId="27028"/>
          <pc:sldLayoutMkLst>
            <pc:docMk/>
            <pc:sldMasterMk cId="287238151" sldId="2147483672"/>
            <pc:sldLayoutMk cId="4205962420" sldId="214748368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F97605-E8BA-4414-B2C6-43843080C463}" type="datetimeFigureOut">
              <a:rPr lang="nl-NL" smtClean="0"/>
              <a:t>22-5-2023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FDA4AE-3FB9-452C-ABEA-8884E5210D62}" type="slidenum">
              <a:rPr lang="nl-NL" smtClean="0"/>
              <a:t>‹nr.›</a:t>
            </a:fld>
            <a:endParaRPr lang="nl-NL"/>
          </a:p>
        </p:txBody>
      </p:sp>
    </p:spTree>
    <p:extLst>
      <p:ext uri="{BB962C8B-B14F-4D97-AF65-F5344CB8AC3E}">
        <p14:creationId xmlns:p14="http://schemas.microsoft.com/office/powerpoint/2010/main" val="1875999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31FDA4AE-3FB9-452C-ABEA-8884E5210D62}" type="slidenum">
              <a:rPr lang="nl-NL" smtClean="0"/>
              <a:t>14</a:t>
            </a:fld>
            <a:endParaRPr lang="nl-NL"/>
          </a:p>
        </p:txBody>
      </p:sp>
    </p:spTree>
    <p:extLst>
      <p:ext uri="{BB962C8B-B14F-4D97-AF65-F5344CB8AC3E}">
        <p14:creationId xmlns:p14="http://schemas.microsoft.com/office/powerpoint/2010/main" val="2773857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121262-19F0-14F5-2C51-448E89648E2D}"/>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F2ACF0-C88D-9BCF-3251-5BF1F228DA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2CECB647-37BB-97D2-5378-0CC35C00235A}"/>
              </a:ext>
            </a:extLst>
          </p:cNvPr>
          <p:cNvSpPr>
            <a:spLocks noGrp="1"/>
          </p:cNvSpPr>
          <p:nvPr>
            <p:ph type="dt" sz="half" idx="10"/>
          </p:nvPr>
        </p:nvSpPr>
        <p:spPr/>
        <p:txBody>
          <a:bodyPr/>
          <a:lstStyle/>
          <a:p>
            <a:fld id="{128E0D19-E421-44DB-94DA-3A73B5BE0839}" type="datetimeFigureOut">
              <a:rPr lang="nl-NL" smtClean="0"/>
              <a:t>22-5-2023</a:t>
            </a:fld>
            <a:endParaRPr lang="nl-NL"/>
          </a:p>
        </p:txBody>
      </p:sp>
      <p:sp>
        <p:nvSpPr>
          <p:cNvPr id="5" name="Tijdelijke aanduiding voor voettekst 4">
            <a:extLst>
              <a:ext uri="{FF2B5EF4-FFF2-40B4-BE49-F238E27FC236}">
                <a16:creationId xmlns:a16="http://schemas.microsoft.com/office/drawing/2014/main" id="{8B8E5730-6AB2-ED85-5589-14002F3D76D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905535B-B60B-BAEF-5C61-9AD2094D2125}"/>
              </a:ext>
            </a:extLst>
          </p:cNvPr>
          <p:cNvSpPr>
            <a:spLocks noGrp="1"/>
          </p:cNvSpPr>
          <p:nvPr>
            <p:ph type="sldNum" sz="quarter" idx="12"/>
          </p:nvPr>
        </p:nvSpPr>
        <p:spPr/>
        <p:txBody>
          <a:bodyPr/>
          <a:lstStyle/>
          <a:p>
            <a:fld id="{ADBD35EE-E45D-42D6-A96F-4E33C05AC16A}" type="slidenum">
              <a:rPr lang="nl-NL" smtClean="0"/>
              <a:t>‹nr.›</a:t>
            </a:fld>
            <a:endParaRPr lang="nl-NL"/>
          </a:p>
        </p:txBody>
      </p:sp>
    </p:spTree>
    <p:extLst>
      <p:ext uri="{BB962C8B-B14F-4D97-AF65-F5344CB8AC3E}">
        <p14:creationId xmlns:p14="http://schemas.microsoft.com/office/powerpoint/2010/main" val="1891776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6E3870-2DC0-46AD-2D6B-22BFC962AF64}"/>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7E661316-9205-ED7C-BBBD-8A4560FC6E7F}"/>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166EB3E-F3BF-737F-31B3-5CDAE4ED9926}"/>
              </a:ext>
            </a:extLst>
          </p:cNvPr>
          <p:cNvSpPr>
            <a:spLocks noGrp="1"/>
          </p:cNvSpPr>
          <p:nvPr>
            <p:ph type="dt" sz="half" idx="10"/>
          </p:nvPr>
        </p:nvSpPr>
        <p:spPr/>
        <p:txBody>
          <a:bodyPr/>
          <a:lstStyle/>
          <a:p>
            <a:fld id="{128E0D19-E421-44DB-94DA-3A73B5BE0839}" type="datetimeFigureOut">
              <a:rPr lang="nl-NL" smtClean="0"/>
              <a:t>22-5-2023</a:t>
            </a:fld>
            <a:endParaRPr lang="nl-NL"/>
          </a:p>
        </p:txBody>
      </p:sp>
      <p:sp>
        <p:nvSpPr>
          <p:cNvPr id="5" name="Tijdelijke aanduiding voor voettekst 4">
            <a:extLst>
              <a:ext uri="{FF2B5EF4-FFF2-40B4-BE49-F238E27FC236}">
                <a16:creationId xmlns:a16="http://schemas.microsoft.com/office/drawing/2014/main" id="{32F9145D-FB6E-AB7F-E168-AD9E55652FC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E6668D4-607D-50EA-D73E-0F6ECDBA5DF4}"/>
              </a:ext>
            </a:extLst>
          </p:cNvPr>
          <p:cNvSpPr>
            <a:spLocks noGrp="1"/>
          </p:cNvSpPr>
          <p:nvPr>
            <p:ph type="sldNum" sz="quarter" idx="12"/>
          </p:nvPr>
        </p:nvSpPr>
        <p:spPr/>
        <p:txBody>
          <a:bodyPr/>
          <a:lstStyle/>
          <a:p>
            <a:fld id="{ADBD35EE-E45D-42D6-A96F-4E33C05AC16A}" type="slidenum">
              <a:rPr lang="nl-NL" smtClean="0"/>
              <a:t>‹nr.›</a:t>
            </a:fld>
            <a:endParaRPr lang="nl-NL"/>
          </a:p>
        </p:txBody>
      </p:sp>
    </p:spTree>
    <p:extLst>
      <p:ext uri="{BB962C8B-B14F-4D97-AF65-F5344CB8AC3E}">
        <p14:creationId xmlns:p14="http://schemas.microsoft.com/office/powerpoint/2010/main" val="1820793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00024AD4-44AF-7BFA-B0F1-921139E5AE79}"/>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76D090F0-1669-B89F-2BD3-BA5142D9F143}"/>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0AFA823-AF82-42D8-19E5-50E6F23520F2}"/>
              </a:ext>
            </a:extLst>
          </p:cNvPr>
          <p:cNvSpPr>
            <a:spLocks noGrp="1"/>
          </p:cNvSpPr>
          <p:nvPr>
            <p:ph type="dt" sz="half" idx="10"/>
          </p:nvPr>
        </p:nvSpPr>
        <p:spPr/>
        <p:txBody>
          <a:bodyPr/>
          <a:lstStyle/>
          <a:p>
            <a:fld id="{128E0D19-E421-44DB-94DA-3A73B5BE0839}" type="datetimeFigureOut">
              <a:rPr lang="nl-NL" smtClean="0"/>
              <a:t>22-5-2023</a:t>
            </a:fld>
            <a:endParaRPr lang="nl-NL"/>
          </a:p>
        </p:txBody>
      </p:sp>
      <p:sp>
        <p:nvSpPr>
          <p:cNvPr id="5" name="Tijdelijke aanduiding voor voettekst 4">
            <a:extLst>
              <a:ext uri="{FF2B5EF4-FFF2-40B4-BE49-F238E27FC236}">
                <a16:creationId xmlns:a16="http://schemas.microsoft.com/office/drawing/2014/main" id="{D800F5C4-1DFD-E903-020E-B45801D0886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B6AF9F3-C5C7-DF97-CB23-FD67E19AB557}"/>
              </a:ext>
            </a:extLst>
          </p:cNvPr>
          <p:cNvSpPr>
            <a:spLocks noGrp="1"/>
          </p:cNvSpPr>
          <p:nvPr>
            <p:ph type="sldNum" sz="quarter" idx="12"/>
          </p:nvPr>
        </p:nvSpPr>
        <p:spPr/>
        <p:txBody>
          <a:bodyPr/>
          <a:lstStyle/>
          <a:p>
            <a:fld id="{ADBD35EE-E45D-42D6-A96F-4E33C05AC16A}" type="slidenum">
              <a:rPr lang="nl-NL" smtClean="0"/>
              <a:t>‹nr.›</a:t>
            </a:fld>
            <a:endParaRPr lang="nl-NL"/>
          </a:p>
        </p:txBody>
      </p:sp>
    </p:spTree>
    <p:extLst>
      <p:ext uri="{BB962C8B-B14F-4D97-AF65-F5344CB8AC3E}">
        <p14:creationId xmlns:p14="http://schemas.microsoft.com/office/powerpoint/2010/main" val="3537215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2C5517-9BA6-B340-977F-6F988AEC1DAC}" type="datetimeFigureOut">
              <a:rPr lang="nl-NL" smtClean="0"/>
              <a:t>22-5-2023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04F11DD-8A12-504C-A580-6125F3370A0B}" type="slidenum">
              <a:rPr lang="nl-NL" smtClean="0"/>
              <a:t>‹nr.›</a:t>
            </a:fld>
            <a:endParaRPr lang="nl-NL"/>
          </a:p>
        </p:txBody>
      </p:sp>
    </p:spTree>
    <p:extLst>
      <p:ext uri="{BB962C8B-B14F-4D97-AF65-F5344CB8AC3E}">
        <p14:creationId xmlns:p14="http://schemas.microsoft.com/office/powerpoint/2010/main" val="489682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3115"/>
            </a:lvl1pPr>
          </a:lstStyle>
          <a:p>
            <a:r>
              <a:rPr lang="nl-NL"/>
              <a:t>Klik om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1246"/>
            </a:lvl1pPr>
            <a:lvl2pPr marL="237390" indent="0" algn="ctr">
              <a:buNone/>
              <a:defRPr sz="1038"/>
            </a:lvl2pPr>
            <a:lvl3pPr marL="474779" indent="0" algn="ctr">
              <a:buNone/>
              <a:defRPr sz="935"/>
            </a:lvl3pPr>
            <a:lvl4pPr marL="712169" indent="0" algn="ctr">
              <a:buNone/>
              <a:defRPr sz="831"/>
            </a:lvl4pPr>
            <a:lvl5pPr marL="949559" indent="0" algn="ctr">
              <a:buNone/>
              <a:defRPr sz="831"/>
            </a:lvl5pPr>
            <a:lvl6pPr marL="1186948" indent="0" algn="ctr">
              <a:buNone/>
              <a:defRPr sz="831"/>
            </a:lvl6pPr>
            <a:lvl7pPr marL="1424338" indent="0" algn="ctr">
              <a:buNone/>
              <a:defRPr sz="831"/>
            </a:lvl7pPr>
            <a:lvl8pPr marL="1661728" indent="0" algn="ctr">
              <a:buNone/>
              <a:defRPr sz="831"/>
            </a:lvl8pPr>
            <a:lvl9pPr marL="1899117" indent="0" algn="ctr">
              <a:buNone/>
              <a:defRPr sz="831"/>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381292F2-98C7-4E3A-8CAA-10B15F63B1EA}" type="datetimeFigureOut">
              <a:rPr lang="nl-NL" smtClean="0"/>
              <a:t>23-5-2023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68D7767-3D5B-4732-A980-3E0118355ED4}" type="slidenum">
              <a:rPr lang="nl-NL" smtClean="0"/>
              <a:t>‹nr.›</a:t>
            </a:fld>
            <a:endParaRPr lang="nl-NL"/>
          </a:p>
        </p:txBody>
      </p:sp>
    </p:spTree>
    <p:extLst>
      <p:ext uri="{BB962C8B-B14F-4D97-AF65-F5344CB8AC3E}">
        <p14:creationId xmlns:p14="http://schemas.microsoft.com/office/powerpoint/2010/main" val="1805306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81292F2-98C7-4E3A-8CAA-10B15F63B1EA}" type="datetimeFigureOut">
              <a:rPr lang="nl-NL" smtClean="0"/>
              <a:t>23-5-2023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68D7767-3D5B-4732-A980-3E0118355ED4}" type="slidenum">
              <a:rPr lang="nl-NL" smtClean="0"/>
              <a:t>‹nr.›</a:t>
            </a:fld>
            <a:endParaRPr lang="nl-NL"/>
          </a:p>
        </p:txBody>
      </p:sp>
    </p:spTree>
    <p:extLst>
      <p:ext uri="{BB962C8B-B14F-4D97-AF65-F5344CB8AC3E}">
        <p14:creationId xmlns:p14="http://schemas.microsoft.com/office/powerpoint/2010/main" val="28141817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40"/>
            <a:ext cx="10515600" cy="2852737"/>
          </a:xfrm>
        </p:spPr>
        <p:txBody>
          <a:bodyPr anchor="b"/>
          <a:lstStyle>
            <a:lvl1pPr>
              <a:defRPr sz="3115"/>
            </a:lvl1pPr>
          </a:lstStyle>
          <a:p>
            <a:r>
              <a:rPr lang="nl-NL"/>
              <a:t>Klik om stijl te bewerken</a:t>
            </a:r>
            <a:endParaRPr lang="en-US" dirty="0"/>
          </a:p>
        </p:txBody>
      </p:sp>
      <p:sp>
        <p:nvSpPr>
          <p:cNvPr id="3" name="Text Placeholder 2"/>
          <p:cNvSpPr>
            <a:spLocks noGrp="1"/>
          </p:cNvSpPr>
          <p:nvPr>
            <p:ph type="body" idx="1"/>
          </p:nvPr>
        </p:nvSpPr>
        <p:spPr>
          <a:xfrm>
            <a:off x="831852" y="4589465"/>
            <a:ext cx="10515600" cy="1500187"/>
          </a:xfrm>
        </p:spPr>
        <p:txBody>
          <a:bodyPr/>
          <a:lstStyle>
            <a:lvl1pPr marL="0" indent="0">
              <a:buNone/>
              <a:defRPr sz="1246">
                <a:solidFill>
                  <a:schemeClr val="tx1"/>
                </a:solidFill>
              </a:defRPr>
            </a:lvl1pPr>
            <a:lvl2pPr marL="237390" indent="0">
              <a:buNone/>
              <a:defRPr sz="1038">
                <a:solidFill>
                  <a:schemeClr val="tx1">
                    <a:tint val="75000"/>
                  </a:schemeClr>
                </a:solidFill>
              </a:defRPr>
            </a:lvl2pPr>
            <a:lvl3pPr marL="474779" indent="0">
              <a:buNone/>
              <a:defRPr sz="935">
                <a:solidFill>
                  <a:schemeClr val="tx1">
                    <a:tint val="75000"/>
                  </a:schemeClr>
                </a:solidFill>
              </a:defRPr>
            </a:lvl3pPr>
            <a:lvl4pPr marL="712169" indent="0">
              <a:buNone/>
              <a:defRPr sz="831">
                <a:solidFill>
                  <a:schemeClr val="tx1">
                    <a:tint val="75000"/>
                  </a:schemeClr>
                </a:solidFill>
              </a:defRPr>
            </a:lvl4pPr>
            <a:lvl5pPr marL="949559" indent="0">
              <a:buNone/>
              <a:defRPr sz="831">
                <a:solidFill>
                  <a:schemeClr val="tx1">
                    <a:tint val="75000"/>
                  </a:schemeClr>
                </a:solidFill>
              </a:defRPr>
            </a:lvl5pPr>
            <a:lvl6pPr marL="1186948" indent="0">
              <a:buNone/>
              <a:defRPr sz="831">
                <a:solidFill>
                  <a:schemeClr val="tx1">
                    <a:tint val="75000"/>
                  </a:schemeClr>
                </a:solidFill>
              </a:defRPr>
            </a:lvl6pPr>
            <a:lvl7pPr marL="1424338" indent="0">
              <a:buNone/>
              <a:defRPr sz="831">
                <a:solidFill>
                  <a:schemeClr val="tx1">
                    <a:tint val="75000"/>
                  </a:schemeClr>
                </a:solidFill>
              </a:defRPr>
            </a:lvl7pPr>
            <a:lvl8pPr marL="1661728" indent="0">
              <a:buNone/>
              <a:defRPr sz="831">
                <a:solidFill>
                  <a:schemeClr val="tx1">
                    <a:tint val="75000"/>
                  </a:schemeClr>
                </a:solidFill>
              </a:defRPr>
            </a:lvl8pPr>
            <a:lvl9pPr marL="1899117" indent="0">
              <a:buNone/>
              <a:defRPr sz="831">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381292F2-98C7-4E3A-8CAA-10B15F63B1EA}" type="datetimeFigureOut">
              <a:rPr lang="nl-NL" smtClean="0"/>
              <a:t>23-5-2023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68D7767-3D5B-4732-A980-3E0118355ED4}" type="slidenum">
              <a:rPr lang="nl-NL" smtClean="0"/>
              <a:t>‹nr.›</a:t>
            </a:fld>
            <a:endParaRPr lang="nl-NL"/>
          </a:p>
        </p:txBody>
      </p:sp>
    </p:spTree>
    <p:extLst>
      <p:ext uri="{BB962C8B-B14F-4D97-AF65-F5344CB8AC3E}">
        <p14:creationId xmlns:p14="http://schemas.microsoft.com/office/powerpoint/2010/main" val="572496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838201"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1"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381292F2-98C7-4E3A-8CAA-10B15F63B1EA}" type="datetimeFigureOut">
              <a:rPr lang="nl-NL" smtClean="0"/>
              <a:t>23-5-2023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68D7767-3D5B-4732-A980-3E0118355ED4}" type="slidenum">
              <a:rPr lang="nl-NL" smtClean="0"/>
              <a:t>‹nr.›</a:t>
            </a:fld>
            <a:endParaRPr lang="nl-NL"/>
          </a:p>
        </p:txBody>
      </p:sp>
    </p:spTree>
    <p:extLst>
      <p:ext uri="{BB962C8B-B14F-4D97-AF65-F5344CB8AC3E}">
        <p14:creationId xmlns:p14="http://schemas.microsoft.com/office/powerpoint/2010/main" val="26525639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7"/>
            <a:ext cx="105156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839789" y="1681164"/>
            <a:ext cx="5157787" cy="823912"/>
          </a:xfrm>
        </p:spPr>
        <p:txBody>
          <a:bodyPr anchor="b"/>
          <a:lstStyle>
            <a:lvl1pPr marL="0" indent="0">
              <a:buNone/>
              <a:defRPr sz="1246" b="1"/>
            </a:lvl1pPr>
            <a:lvl2pPr marL="237390" indent="0">
              <a:buNone/>
              <a:defRPr sz="1038" b="1"/>
            </a:lvl2pPr>
            <a:lvl3pPr marL="474779" indent="0">
              <a:buNone/>
              <a:defRPr sz="935" b="1"/>
            </a:lvl3pPr>
            <a:lvl4pPr marL="712169" indent="0">
              <a:buNone/>
              <a:defRPr sz="831" b="1"/>
            </a:lvl4pPr>
            <a:lvl5pPr marL="949559" indent="0">
              <a:buNone/>
              <a:defRPr sz="831" b="1"/>
            </a:lvl5pPr>
            <a:lvl6pPr marL="1186948" indent="0">
              <a:buNone/>
              <a:defRPr sz="831" b="1"/>
            </a:lvl6pPr>
            <a:lvl7pPr marL="1424338" indent="0">
              <a:buNone/>
              <a:defRPr sz="831" b="1"/>
            </a:lvl7pPr>
            <a:lvl8pPr marL="1661728" indent="0">
              <a:buNone/>
              <a:defRPr sz="831" b="1"/>
            </a:lvl8pPr>
            <a:lvl9pPr marL="1899117" indent="0">
              <a:buNone/>
              <a:defRPr sz="831" b="1"/>
            </a:lvl9pPr>
          </a:lstStyle>
          <a:p>
            <a:pPr lvl="0"/>
            <a:r>
              <a:rPr lang="nl-NL"/>
              <a:t>Klikken om de tekststijl van het model te bewerken</a:t>
            </a:r>
          </a:p>
        </p:txBody>
      </p:sp>
      <p:sp>
        <p:nvSpPr>
          <p:cNvPr id="4" name="Content Placeholder 3"/>
          <p:cNvSpPr>
            <a:spLocks noGrp="1"/>
          </p:cNvSpPr>
          <p:nvPr>
            <p:ph sz="half" idx="2"/>
          </p:nvPr>
        </p:nvSpPr>
        <p:spPr>
          <a:xfrm>
            <a:off x="839789" y="2505076"/>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72202" y="1681164"/>
            <a:ext cx="5183188" cy="823912"/>
          </a:xfrm>
        </p:spPr>
        <p:txBody>
          <a:bodyPr anchor="b"/>
          <a:lstStyle>
            <a:lvl1pPr marL="0" indent="0">
              <a:buNone/>
              <a:defRPr sz="1246" b="1"/>
            </a:lvl1pPr>
            <a:lvl2pPr marL="237390" indent="0">
              <a:buNone/>
              <a:defRPr sz="1038" b="1"/>
            </a:lvl2pPr>
            <a:lvl3pPr marL="474779" indent="0">
              <a:buNone/>
              <a:defRPr sz="935" b="1"/>
            </a:lvl3pPr>
            <a:lvl4pPr marL="712169" indent="0">
              <a:buNone/>
              <a:defRPr sz="831" b="1"/>
            </a:lvl4pPr>
            <a:lvl5pPr marL="949559" indent="0">
              <a:buNone/>
              <a:defRPr sz="831" b="1"/>
            </a:lvl5pPr>
            <a:lvl6pPr marL="1186948" indent="0">
              <a:buNone/>
              <a:defRPr sz="831" b="1"/>
            </a:lvl6pPr>
            <a:lvl7pPr marL="1424338" indent="0">
              <a:buNone/>
              <a:defRPr sz="831" b="1"/>
            </a:lvl7pPr>
            <a:lvl8pPr marL="1661728" indent="0">
              <a:buNone/>
              <a:defRPr sz="831" b="1"/>
            </a:lvl8pPr>
            <a:lvl9pPr marL="1899117" indent="0">
              <a:buNone/>
              <a:defRPr sz="831" b="1"/>
            </a:lvl9pPr>
          </a:lstStyle>
          <a:p>
            <a:pPr lvl="0"/>
            <a:r>
              <a:rPr lang="nl-NL"/>
              <a:t>Klikken om de tekststijl van het model te bewerken</a:t>
            </a:r>
          </a:p>
        </p:txBody>
      </p:sp>
      <p:sp>
        <p:nvSpPr>
          <p:cNvPr id="6" name="Content Placeholder 5"/>
          <p:cNvSpPr>
            <a:spLocks noGrp="1"/>
          </p:cNvSpPr>
          <p:nvPr>
            <p:ph sz="quarter" idx="4"/>
          </p:nvPr>
        </p:nvSpPr>
        <p:spPr>
          <a:xfrm>
            <a:off x="6172202" y="2505076"/>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381292F2-98C7-4E3A-8CAA-10B15F63B1EA}" type="datetimeFigureOut">
              <a:rPr lang="nl-NL" smtClean="0"/>
              <a:t>23-5-2023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68D7767-3D5B-4732-A980-3E0118355ED4}" type="slidenum">
              <a:rPr lang="nl-NL" smtClean="0"/>
              <a:t>‹nr.›</a:t>
            </a:fld>
            <a:endParaRPr lang="nl-NL"/>
          </a:p>
        </p:txBody>
      </p:sp>
    </p:spTree>
    <p:extLst>
      <p:ext uri="{BB962C8B-B14F-4D97-AF65-F5344CB8AC3E}">
        <p14:creationId xmlns:p14="http://schemas.microsoft.com/office/powerpoint/2010/main" val="39103984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381292F2-98C7-4E3A-8CAA-10B15F63B1EA}" type="datetimeFigureOut">
              <a:rPr lang="nl-NL" smtClean="0"/>
              <a:t>23-5-2023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968D7767-3D5B-4732-A980-3E0118355ED4}" type="slidenum">
              <a:rPr lang="nl-NL" smtClean="0"/>
              <a:t>‹nr.›</a:t>
            </a:fld>
            <a:endParaRPr lang="nl-NL"/>
          </a:p>
        </p:txBody>
      </p:sp>
    </p:spTree>
    <p:extLst>
      <p:ext uri="{BB962C8B-B14F-4D97-AF65-F5344CB8AC3E}">
        <p14:creationId xmlns:p14="http://schemas.microsoft.com/office/powerpoint/2010/main" val="38563173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1292F2-98C7-4E3A-8CAA-10B15F63B1EA}" type="datetimeFigureOut">
              <a:rPr lang="nl-NL" smtClean="0"/>
              <a:t>23-5-2023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968D7767-3D5B-4732-A980-3E0118355ED4}" type="slidenum">
              <a:rPr lang="nl-NL" smtClean="0"/>
              <a:t>‹nr.›</a:t>
            </a:fld>
            <a:endParaRPr lang="nl-NL"/>
          </a:p>
        </p:txBody>
      </p:sp>
    </p:spTree>
    <p:extLst>
      <p:ext uri="{BB962C8B-B14F-4D97-AF65-F5344CB8AC3E}">
        <p14:creationId xmlns:p14="http://schemas.microsoft.com/office/powerpoint/2010/main" val="52302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963927-C263-0D35-D2F2-BFE40490F03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A12AB51-1575-4B85-94B8-C3FC935BFDB0}"/>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E51DA5D-2A65-30B0-5BA0-6ED21C2CC43E}"/>
              </a:ext>
            </a:extLst>
          </p:cNvPr>
          <p:cNvSpPr>
            <a:spLocks noGrp="1"/>
          </p:cNvSpPr>
          <p:nvPr>
            <p:ph type="dt" sz="half" idx="10"/>
          </p:nvPr>
        </p:nvSpPr>
        <p:spPr/>
        <p:txBody>
          <a:bodyPr/>
          <a:lstStyle/>
          <a:p>
            <a:fld id="{128E0D19-E421-44DB-94DA-3A73B5BE0839}" type="datetimeFigureOut">
              <a:rPr lang="nl-NL" smtClean="0"/>
              <a:t>22-5-2023</a:t>
            </a:fld>
            <a:endParaRPr lang="nl-NL"/>
          </a:p>
        </p:txBody>
      </p:sp>
      <p:sp>
        <p:nvSpPr>
          <p:cNvPr id="5" name="Tijdelijke aanduiding voor voettekst 4">
            <a:extLst>
              <a:ext uri="{FF2B5EF4-FFF2-40B4-BE49-F238E27FC236}">
                <a16:creationId xmlns:a16="http://schemas.microsoft.com/office/drawing/2014/main" id="{C4AF2F72-B3F9-6568-76A3-AB959BB08DA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477534F-1A2E-9452-1197-CCE916BE6942}"/>
              </a:ext>
            </a:extLst>
          </p:cNvPr>
          <p:cNvSpPr>
            <a:spLocks noGrp="1"/>
          </p:cNvSpPr>
          <p:nvPr>
            <p:ph type="sldNum" sz="quarter" idx="12"/>
          </p:nvPr>
        </p:nvSpPr>
        <p:spPr/>
        <p:txBody>
          <a:bodyPr/>
          <a:lstStyle/>
          <a:p>
            <a:fld id="{ADBD35EE-E45D-42D6-A96F-4E33C05AC16A}" type="slidenum">
              <a:rPr lang="nl-NL" smtClean="0"/>
              <a:t>‹nr.›</a:t>
            </a:fld>
            <a:endParaRPr lang="nl-NL"/>
          </a:p>
        </p:txBody>
      </p:sp>
    </p:spTree>
    <p:extLst>
      <p:ext uri="{BB962C8B-B14F-4D97-AF65-F5344CB8AC3E}">
        <p14:creationId xmlns:p14="http://schemas.microsoft.com/office/powerpoint/2010/main" val="31697556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1662"/>
            </a:lvl1pPr>
          </a:lstStyle>
          <a:p>
            <a:r>
              <a:rPr lang="nl-NL"/>
              <a:t>Klik om stijl te bewerken</a:t>
            </a:r>
            <a:endParaRPr lang="en-US" dirty="0"/>
          </a:p>
        </p:txBody>
      </p:sp>
      <p:sp>
        <p:nvSpPr>
          <p:cNvPr id="3" name="Content Placeholder 2"/>
          <p:cNvSpPr>
            <a:spLocks noGrp="1"/>
          </p:cNvSpPr>
          <p:nvPr>
            <p:ph idx="1"/>
          </p:nvPr>
        </p:nvSpPr>
        <p:spPr>
          <a:xfrm>
            <a:off x="5183188" y="987427"/>
            <a:ext cx="6172201" cy="4873625"/>
          </a:xfrm>
        </p:spPr>
        <p:txBody>
          <a:bodyPr/>
          <a:lstStyle>
            <a:lvl1pPr>
              <a:defRPr sz="1662"/>
            </a:lvl1pPr>
            <a:lvl2pPr>
              <a:defRPr sz="1454"/>
            </a:lvl2pPr>
            <a:lvl3pPr>
              <a:defRPr sz="1246"/>
            </a:lvl3pPr>
            <a:lvl4pPr>
              <a:defRPr sz="1038"/>
            </a:lvl4pPr>
            <a:lvl5pPr>
              <a:defRPr sz="1038"/>
            </a:lvl5pPr>
            <a:lvl6pPr>
              <a:defRPr sz="1038"/>
            </a:lvl6pPr>
            <a:lvl7pPr>
              <a:defRPr sz="1038"/>
            </a:lvl7pPr>
            <a:lvl8pPr>
              <a:defRPr sz="1038"/>
            </a:lvl8pPr>
            <a:lvl9pPr>
              <a:defRPr sz="1038"/>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9789" y="2057400"/>
            <a:ext cx="3932238" cy="3811588"/>
          </a:xfrm>
        </p:spPr>
        <p:txBody>
          <a:bodyPr/>
          <a:lstStyle>
            <a:lvl1pPr marL="0" indent="0">
              <a:buNone/>
              <a:defRPr sz="831"/>
            </a:lvl1pPr>
            <a:lvl2pPr marL="237390" indent="0">
              <a:buNone/>
              <a:defRPr sz="727"/>
            </a:lvl2pPr>
            <a:lvl3pPr marL="474779" indent="0">
              <a:buNone/>
              <a:defRPr sz="623"/>
            </a:lvl3pPr>
            <a:lvl4pPr marL="712169" indent="0">
              <a:buNone/>
              <a:defRPr sz="519"/>
            </a:lvl4pPr>
            <a:lvl5pPr marL="949559" indent="0">
              <a:buNone/>
              <a:defRPr sz="519"/>
            </a:lvl5pPr>
            <a:lvl6pPr marL="1186948" indent="0">
              <a:buNone/>
              <a:defRPr sz="519"/>
            </a:lvl6pPr>
            <a:lvl7pPr marL="1424338" indent="0">
              <a:buNone/>
              <a:defRPr sz="519"/>
            </a:lvl7pPr>
            <a:lvl8pPr marL="1661728" indent="0">
              <a:buNone/>
              <a:defRPr sz="519"/>
            </a:lvl8pPr>
            <a:lvl9pPr marL="1899117" indent="0">
              <a:buNone/>
              <a:defRPr sz="519"/>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381292F2-98C7-4E3A-8CAA-10B15F63B1EA}" type="datetimeFigureOut">
              <a:rPr lang="nl-NL" smtClean="0"/>
              <a:t>23-5-2023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68D7767-3D5B-4732-A980-3E0118355ED4}" type="slidenum">
              <a:rPr lang="nl-NL" smtClean="0"/>
              <a:t>‹nr.›</a:t>
            </a:fld>
            <a:endParaRPr lang="nl-NL"/>
          </a:p>
        </p:txBody>
      </p:sp>
    </p:spTree>
    <p:extLst>
      <p:ext uri="{BB962C8B-B14F-4D97-AF65-F5344CB8AC3E}">
        <p14:creationId xmlns:p14="http://schemas.microsoft.com/office/powerpoint/2010/main" val="36064717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1662"/>
            </a:lvl1pPr>
          </a:lstStyle>
          <a:p>
            <a:r>
              <a:rPr lang="nl-NL"/>
              <a:t>Klik om stijl te bewerken</a:t>
            </a:r>
            <a:endParaRPr lang="en-US" dirty="0"/>
          </a:p>
        </p:txBody>
      </p:sp>
      <p:sp>
        <p:nvSpPr>
          <p:cNvPr id="3" name="Picture Placeholder 2"/>
          <p:cNvSpPr>
            <a:spLocks noGrp="1" noChangeAspect="1"/>
          </p:cNvSpPr>
          <p:nvPr>
            <p:ph type="pic" idx="1"/>
          </p:nvPr>
        </p:nvSpPr>
        <p:spPr>
          <a:xfrm>
            <a:off x="5183188" y="987427"/>
            <a:ext cx="6172201" cy="4873625"/>
          </a:xfrm>
        </p:spPr>
        <p:txBody>
          <a:bodyPr anchor="t"/>
          <a:lstStyle>
            <a:lvl1pPr marL="0" indent="0">
              <a:buNone/>
              <a:defRPr sz="1662"/>
            </a:lvl1pPr>
            <a:lvl2pPr marL="237390" indent="0">
              <a:buNone/>
              <a:defRPr sz="1454"/>
            </a:lvl2pPr>
            <a:lvl3pPr marL="474779" indent="0">
              <a:buNone/>
              <a:defRPr sz="1246"/>
            </a:lvl3pPr>
            <a:lvl4pPr marL="712169" indent="0">
              <a:buNone/>
              <a:defRPr sz="1038"/>
            </a:lvl4pPr>
            <a:lvl5pPr marL="949559" indent="0">
              <a:buNone/>
              <a:defRPr sz="1038"/>
            </a:lvl5pPr>
            <a:lvl6pPr marL="1186948" indent="0">
              <a:buNone/>
              <a:defRPr sz="1038"/>
            </a:lvl6pPr>
            <a:lvl7pPr marL="1424338" indent="0">
              <a:buNone/>
              <a:defRPr sz="1038"/>
            </a:lvl7pPr>
            <a:lvl8pPr marL="1661728" indent="0">
              <a:buNone/>
              <a:defRPr sz="1038"/>
            </a:lvl8pPr>
            <a:lvl9pPr marL="1899117" indent="0">
              <a:buNone/>
              <a:defRPr sz="1038"/>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39789" y="2057400"/>
            <a:ext cx="3932238" cy="3811588"/>
          </a:xfrm>
        </p:spPr>
        <p:txBody>
          <a:bodyPr/>
          <a:lstStyle>
            <a:lvl1pPr marL="0" indent="0">
              <a:buNone/>
              <a:defRPr sz="831"/>
            </a:lvl1pPr>
            <a:lvl2pPr marL="237390" indent="0">
              <a:buNone/>
              <a:defRPr sz="727"/>
            </a:lvl2pPr>
            <a:lvl3pPr marL="474779" indent="0">
              <a:buNone/>
              <a:defRPr sz="623"/>
            </a:lvl3pPr>
            <a:lvl4pPr marL="712169" indent="0">
              <a:buNone/>
              <a:defRPr sz="519"/>
            </a:lvl4pPr>
            <a:lvl5pPr marL="949559" indent="0">
              <a:buNone/>
              <a:defRPr sz="519"/>
            </a:lvl5pPr>
            <a:lvl6pPr marL="1186948" indent="0">
              <a:buNone/>
              <a:defRPr sz="519"/>
            </a:lvl6pPr>
            <a:lvl7pPr marL="1424338" indent="0">
              <a:buNone/>
              <a:defRPr sz="519"/>
            </a:lvl7pPr>
            <a:lvl8pPr marL="1661728" indent="0">
              <a:buNone/>
              <a:defRPr sz="519"/>
            </a:lvl8pPr>
            <a:lvl9pPr marL="1899117" indent="0">
              <a:buNone/>
              <a:defRPr sz="519"/>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381292F2-98C7-4E3A-8CAA-10B15F63B1EA}" type="datetimeFigureOut">
              <a:rPr lang="nl-NL" smtClean="0"/>
              <a:t>23-5-2023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68D7767-3D5B-4732-A980-3E0118355ED4}" type="slidenum">
              <a:rPr lang="nl-NL" smtClean="0"/>
              <a:t>‹nr.›</a:t>
            </a:fld>
            <a:endParaRPr lang="nl-NL"/>
          </a:p>
        </p:txBody>
      </p:sp>
    </p:spTree>
    <p:extLst>
      <p:ext uri="{BB962C8B-B14F-4D97-AF65-F5344CB8AC3E}">
        <p14:creationId xmlns:p14="http://schemas.microsoft.com/office/powerpoint/2010/main" val="2340797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81292F2-98C7-4E3A-8CAA-10B15F63B1EA}" type="datetimeFigureOut">
              <a:rPr lang="nl-NL" smtClean="0"/>
              <a:t>23-5-2023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68D7767-3D5B-4732-A980-3E0118355ED4}" type="slidenum">
              <a:rPr lang="nl-NL" smtClean="0"/>
              <a:t>‹nr.›</a:t>
            </a:fld>
            <a:endParaRPr lang="nl-NL"/>
          </a:p>
        </p:txBody>
      </p:sp>
    </p:spTree>
    <p:extLst>
      <p:ext uri="{BB962C8B-B14F-4D97-AF65-F5344CB8AC3E}">
        <p14:creationId xmlns:p14="http://schemas.microsoft.com/office/powerpoint/2010/main" val="27809230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81292F2-98C7-4E3A-8CAA-10B15F63B1EA}" type="datetimeFigureOut">
              <a:rPr lang="nl-NL" smtClean="0"/>
              <a:t>23-5-2023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68D7767-3D5B-4732-A980-3E0118355ED4}" type="slidenum">
              <a:rPr lang="nl-NL" smtClean="0"/>
              <a:t>‹nr.›</a:t>
            </a:fld>
            <a:endParaRPr lang="nl-NL"/>
          </a:p>
        </p:txBody>
      </p:sp>
    </p:spTree>
    <p:extLst>
      <p:ext uri="{BB962C8B-B14F-4D97-AF65-F5344CB8AC3E}">
        <p14:creationId xmlns:p14="http://schemas.microsoft.com/office/powerpoint/2010/main" val="4205962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B703D6-D13B-7D30-DFAD-0EA6DB7A2F8E}"/>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8D1B65E7-0E61-A4B4-02A5-218D113BE3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CA4338C7-3915-6CC3-15C5-F83316DB8A59}"/>
              </a:ext>
            </a:extLst>
          </p:cNvPr>
          <p:cNvSpPr>
            <a:spLocks noGrp="1"/>
          </p:cNvSpPr>
          <p:nvPr>
            <p:ph type="dt" sz="half" idx="10"/>
          </p:nvPr>
        </p:nvSpPr>
        <p:spPr/>
        <p:txBody>
          <a:bodyPr/>
          <a:lstStyle/>
          <a:p>
            <a:fld id="{128E0D19-E421-44DB-94DA-3A73B5BE0839}" type="datetimeFigureOut">
              <a:rPr lang="nl-NL" smtClean="0"/>
              <a:t>22-5-2023</a:t>
            </a:fld>
            <a:endParaRPr lang="nl-NL"/>
          </a:p>
        </p:txBody>
      </p:sp>
      <p:sp>
        <p:nvSpPr>
          <p:cNvPr id="5" name="Tijdelijke aanduiding voor voettekst 4">
            <a:extLst>
              <a:ext uri="{FF2B5EF4-FFF2-40B4-BE49-F238E27FC236}">
                <a16:creationId xmlns:a16="http://schemas.microsoft.com/office/drawing/2014/main" id="{2F7A9689-EEBE-1C69-DC03-7CB70D880EE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BC8EE44-118F-9E63-DC92-BD126ED3276B}"/>
              </a:ext>
            </a:extLst>
          </p:cNvPr>
          <p:cNvSpPr>
            <a:spLocks noGrp="1"/>
          </p:cNvSpPr>
          <p:nvPr>
            <p:ph type="sldNum" sz="quarter" idx="12"/>
          </p:nvPr>
        </p:nvSpPr>
        <p:spPr/>
        <p:txBody>
          <a:bodyPr/>
          <a:lstStyle/>
          <a:p>
            <a:fld id="{ADBD35EE-E45D-42D6-A96F-4E33C05AC16A}" type="slidenum">
              <a:rPr lang="nl-NL" smtClean="0"/>
              <a:t>‹nr.›</a:t>
            </a:fld>
            <a:endParaRPr lang="nl-NL"/>
          </a:p>
        </p:txBody>
      </p:sp>
    </p:spTree>
    <p:extLst>
      <p:ext uri="{BB962C8B-B14F-4D97-AF65-F5344CB8AC3E}">
        <p14:creationId xmlns:p14="http://schemas.microsoft.com/office/powerpoint/2010/main" val="4067872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889BC2-1113-16EA-F377-9D2D8F4CDFB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B192271-12C0-562D-8FA7-8387043F65E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6C88CD03-F63B-9562-2B44-C9E2A021D5E7}"/>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9CD4B712-ED52-9C7C-5F59-1403B324791F}"/>
              </a:ext>
            </a:extLst>
          </p:cNvPr>
          <p:cNvSpPr>
            <a:spLocks noGrp="1"/>
          </p:cNvSpPr>
          <p:nvPr>
            <p:ph type="dt" sz="half" idx="10"/>
          </p:nvPr>
        </p:nvSpPr>
        <p:spPr/>
        <p:txBody>
          <a:bodyPr/>
          <a:lstStyle/>
          <a:p>
            <a:fld id="{128E0D19-E421-44DB-94DA-3A73B5BE0839}" type="datetimeFigureOut">
              <a:rPr lang="nl-NL" smtClean="0"/>
              <a:t>22-5-2023</a:t>
            </a:fld>
            <a:endParaRPr lang="nl-NL"/>
          </a:p>
        </p:txBody>
      </p:sp>
      <p:sp>
        <p:nvSpPr>
          <p:cNvPr id="6" name="Tijdelijke aanduiding voor voettekst 5">
            <a:extLst>
              <a:ext uri="{FF2B5EF4-FFF2-40B4-BE49-F238E27FC236}">
                <a16:creationId xmlns:a16="http://schemas.microsoft.com/office/drawing/2014/main" id="{27E7608D-39FB-2D63-4B4A-B5BDEB9E8B6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95BFA1D-28E3-4D77-7783-E8F273D087B5}"/>
              </a:ext>
            </a:extLst>
          </p:cNvPr>
          <p:cNvSpPr>
            <a:spLocks noGrp="1"/>
          </p:cNvSpPr>
          <p:nvPr>
            <p:ph type="sldNum" sz="quarter" idx="12"/>
          </p:nvPr>
        </p:nvSpPr>
        <p:spPr/>
        <p:txBody>
          <a:bodyPr/>
          <a:lstStyle/>
          <a:p>
            <a:fld id="{ADBD35EE-E45D-42D6-A96F-4E33C05AC16A}" type="slidenum">
              <a:rPr lang="nl-NL" smtClean="0"/>
              <a:t>‹nr.›</a:t>
            </a:fld>
            <a:endParaRPr lang="nl-NL"/>
          </a:p>
        </p:txBody>
      </p:sp>
    </p:spTree>
    <p:extLst>
      <p:ext uri="{BB962C8B-B14F-4D97-AF65-F5344CB8AC3E}">
        <p14:creationId xmlns:p14="http://schemas.microsoft.com/office/powerpoint/2010/main" val="2123461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00B767-32DE-125F-EBB9-134F0890AF97}"/>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A552C55B-8270-5D0C-F7A5-48E8BE09F0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CEE97C22-C81E-9521-2998-71B52AC0A9FD}"/>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C94BFD68-1670-6159-80FE-F4D230E7D2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3F40541B-786C-E640-22A2-9611063051E8}"/>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4489222C-512F-5EBB-574E-ADE4D1392A85}"/>
              </a:ext>
            </a:extLst>
          </p:cNvPr>
          <p:cNvSpPr>
            <a:spLocks noGrp="1"/>
          </p:cNvSpPr>
          <p:nvPr>
            <p:ph type="dt" sz="half" idx="10"/>
          </p:nvPr>
        </p:nvSpPr>
        <p:spPr/>
        <p:txBody>
          <a:bodyPr/>
          <a:lstStyle/>
          <a:p>
            <a:fld id="{128E0D19-E421-44DB-94DA-3A73B5BE0839}" type="datetimeFigureOut">
              <a:rPr lang="nl-NL" smtClean="0"/>
              <a:t>22-5-2023</a:t>
            </a:fld>
            <a:endParaRPr lang="nl-NL"/>
          </a:p>
        </p:txBody>
      </p:sp>
      <p:sp>
        <p:nvSpPr>
          <p:cNvPr id="8" name="Tijdelijke aanduiding voor voettekst 7">
            <a:extLst>
              <a:ext uri="{FF2B5EF4-FFF2-40B4-BE49-F238E27FC236}">
                <a16:creationId xmlns:a16="http://schemas.microsoft.com/office/drawing/2014/main" id="{82184AC1-A4A0-0E14-B24D-74F9D92ACB7F}"/>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E623D8B1-EF49-B724-B9A4-1A3D3889D09A}"/>
              </a:ext>
            </a:extLst>
          </p:cNvPr>
          <p:cNvSpPr>
            <a:spLocks noGrp="1"/>
          </p:cNvSpPr>
          <p:nvPr>
            <p:ph type="sldNum" sz="quarter" idx="12"/>
          </p:nvPr>
        </p:nvSpPr>
        <p:spPr/>
        <p:txBody>
          <a:bodyPr/>
          <a:lstStyle/>
          <a:p>
            <a:fld id="{ADBD35EE-E45D-42D6-A96F-4E33C05AC16A}" type="slidenum">
              <a:rPr lang="nl-NL" smtClean="0"/>
              <a:t>‹nr.›</a:t>
            </a:fld>
            <a:endParaRPr lang="nl-NL"/>
          </a:p>
        </p:txBody>
      </p:sp>
    </p:spTree>
    <p:extLst>
      <p:ext uri="{BB962C8B-B14F-4D97-AF65-F5344CB8AC3E}">
        <p14:creationId xmlns:p14="http://schemas.microsoft.com/office/powerpoint/2010/main" val="1442991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B43428-D7DC-9392-3D62-4E3592261AB0}"/>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C5E99F8-CC9C-2CC7-241C-D00A3078167B}"/>
              </a:ext>
            </a:extLst>
          </p:cNvPr>
          <p:cNvSpPr>
            <a:spLocks noGrp="1"/>
          </p:cNvSpPr>
          <p:nvPr>
            <p:ph type="dt" sz="half" idx="10"/>
          </p:nvPr>
        </p:nvSpPr>
        <p:spPr/>
        <p:txBody>
          <a:bodyPr/>
          <a:lstStyle/>
          <a:p>
            <a:fld id="{128E0D19-E421-44DB-94DA-3A73B5BE0839}" type="datetimeFigureOut">
              <a:rPr lang="nl-NL" smtClean="0"/>
              <a:t>22-5-2023</a:t>
            </a:fld>
            <a:endParaRPr lang="nl-NL"/>
          </a:p>
        </p:txBody>
      </p:sp>
      <p:sp>
        <p:nvSpPr>
          <p:cNvPr id="4" name="Tijdelijke aanduiding voor voettekst 3">
            <a:extLst>
              <a:ext uri="{FF2B5EF4-FFF2-40B4-BE49-F238E27FC236}">
                <a16:creationId xmlns:a16="http://schemas.microsoft.com/office/drawing/2014/main" id="{6702E596-896F-4E71-9C03-EE8697B878E9}"/>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8419A2A7-7D05-6721-FDF1-F85FC1BE52E4}"/>
              </a:ext>
            </a:extLst>
          </p:cNvPr>
          <p:cNvSpPr>
            <a:spLocks noGrp="1"/>
          </p:cNvSpPr>
          <p:nvPr>
            <p:ph type="sldNum" sz="quarter" idx="12"/>
          </p:nvPr>
        </p:nvSpPr>
        <p:spPr/>
        <p:txBody>
          <a:bodyPr/>
          <a:lstStyle/>
          <a:p>
            <a:fld id="{ADBD35EE-E45D-42D6-A96F-4E33C05AC16A}" type="slidenum">
              <a:rPr lang="nl-NL" smtClean="0"/>
              <a:t>‹nr.›</a:t>
            </a:fld>
            <a:endParaRPr lang="nl-NL"/>
          </a:p>
        </p:txBody>
      </p:sp>
    </p:spTree>
    <p:extLst>
      <p:ext uri="{BB962C8B-B14F-4D97-AF65-F5344CB8AC3E}">
        <p14:creationId xmlns:p14="http://schemas.microsoft.com/office/powerpoint/2010/main" val="4057776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9DAECEF-E9D8-CAB5-9678-E63A868BAEAE}"/>
              </a:ext>
            </a:extLst>
          </p:cNvPr>
          <p:cNvSpPr>
            <a:spLocks noGrp="1"/>
          </p:cNvSpPr>
          <p:nvPr>
            <p:ph type="dt" sz="half" idx="10"/>
          </p:nvPr>
        </p:nvSpPr>
        <p:spPr/>
        <p:txBody>
          <a:bodyPr/>
          <a:lstStyle/>
          <a:p>
            <a:fld id="{128E0D19-E421-44DB-94DA-3A73B5BE0839}" type="datetimeFigureOut">
              <a:rPr lang="nl-NL" smtClean="0"/>
              <a:t>22-5-2023</a:t>
            </a:fld>
            <a:endParaRPr lang="nl-NL"/>
          </a:p>
        </p:txBody>
      </p:sp>
      <p:sp>
        <p:nvSpPr>
          <p:cNvPr id="3" name="Tijdelijke aanduiding voor voettekst 2">
            <a:extLst>
              <a:ext uri="{FF2B5EF4-FFF2-40B4-BE49-F238E27FC236}">
                <a16:creationId xmlns:a16="http://schemas.microsoft.com/office/drawing/2014/main" id="{3A857141-E38D-E4DB-3E53-107AE83C5365}"/>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EF65E6AD-3339-068D-14C7-C8E17B7B4C51}"/>
              </a:ext>
            </a:extLst>
          </p:cNvPr>
          <p:cNvSpPr>
            <a:spLocks noGrp="1"/>
          </p:cNvSpPr>
          <p:nvPr>
            <p:ph type="sldNum" sz="quarter" idx="12"/>
          </p:nvPr>
        </p:nvSpPr>
        <p:spPr/>
        <p:txBody>
          <a:bodyPr/>
          <a:lstStyle/>
          <a:p>
            <a:fld id="{ADBD35EE-E45D-42D6-A96F-4E33C05AC16A}" type="slidenum">
              <a:rPr lang="nl-NL" smtClean="0"/>
              <a:t>‹nr.›</a:t>
            </a:fld>
            <a:endParaRPr lang="nl-NL"/>
          </a:p>
        </p:txBody>
      </p:sp>
    </p:spTree>
    <p:extLst>
      <p:ext uri="{BB962C8B-B14F-4D97-AF65-F5344CB8AC3E}">
        <p14:creationId xmlns:p14="http://schemas.microsoft.com/office/powerpoint/2010/main" val="2698586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76BF11-E4A4-4E84-446E-125DC5D30FD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555A846A-266F-BC2D-7B50-B272BB94E2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621BF6C-50BD-8935-ADAE-1A54D787BF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A72C4E9-81FE-BBAC-621A-627AE46D493A}"/>
              </a:ext>
            </a:extLst>
          </p:cNvPr>
          <p:cNvSpPr>
            <a:spLocks noGrp="1"/>
          </p:cNvSpPr>
          <p:nvPr>
            <p:ph type="dt" sz="half" idx="10"/>
          </p:nvPr>
        </p:nvSpPr>
        <p:spPr/>
        <p:txBody>
          <a:bodyPr/>
          <a:lstStyle/>
          <a:p>
            <a:fld id="{128E0D19-E421-44DB-94DA-3A73B5BE0839}" type="datetimeFigureOut">
              <a:rPr lang="nl-NL" smtClean="0"/>
              <a:t>22-5-2023</a:t>
            </a:fld>
            <a:endParaRPr lang="nl-NL"/>
          </a:p>
        </p:txBody>
      </p:sp>
      <p:sp>
        <p:nvSpPr>
          <p:cNvPr id="6" name="Tijdelijke aanduiding voor voettekst 5">
            <a:extLst>
              <a:ext uri="{FF2B5EF4-FFF2-40B4-BE49-F238E27FC236}">
                <a16:creationId xmlns:a16="http://schemas.microsoft.com/office/drawing/2014/main" id="{DB49B8E1-B095-E1F0-88E5-3FD5F5DE443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6B6444A-04BE-9FBC-E3E0-0098B94767CE}"/>
              </a:ext>
            </a:extLst>
          </p:cNvPr>
          <p:cNvSpPr>
            <a:spLocks noGrp="1"/>
          </p:cNvSpPr>
          <p:nvPr>
            <p:ph type="sldNum" sz="quarter" idx="12"/>
          </p:nvPr>
        </p:nvSpPr>
        <p:spPr/>
        <p:txBody>
          <a:bodyPr/>
          <a:lstStyle/>
          <a:p>
            <a:fld id="{ADBD35EE-E45D-42D6-A96F-4E33C05AC16A}" type="slidenum">
              <a:rPr lang="nl-NL" smtClean="0"/>
              <a:t>‹nr.›</a:t>
            </a:fld>
            <a:endParaRPr lang="nl-NL"/>
          </a:p>
        </p:txBody>
      </p:sp>
    </p:spTree>
    <p:extLst>
      <p:ext uri="{BB962C8B-B14F-4D97-AF65-F5344CB8AC3E}">
        <p14:creationId xmlns:p14="http://schemas.microsoft.com/office/powerpoint/2010/main" val="4229852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721DAC-A02D-BA12-028C-0BEA3F8961B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B8A2E359-DCFB-A2E3-7E86-ABDD22FCAA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B3E04C10-150D-DAA4-2C1E-4833808F36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11258CB-D681-0A1A-0F83-EF0272A3CBAF}"/>
              </a:ext>
            </a:extLst>
          </p:cNvPr>
          <p:cNvSpPr>
            <a:spLocks noGrp="1"/>
          </p:cNvSpPr>
          <p:nvPr>
            <p:ph type="dt" sz="half" idx="10"/>
          </p:nvPr>
        </p:nvSpPr>
        <p:spPr/>
        <p:txBody>
          <a:bodyPr/>
          <a:lstStyle/>
          <a:p>
            <a:fld id="{128E0D19-E421-44DB-94DA-3A73B5BE0839}" type="datetimeFigureOut">
              <a:rPr lang="nl-NL" smtClean="0"/>
              <a:t>22-5-2023</a:t>
            </a:fld>
            <a:endParaRPr lang="nl-NL"/>
          </a:p>
        </p:txBody>
      </p:sp>
      <p:sp>
        <p:nvSpPr>
          <p:cNvPr id="6" name="Tijdelijke aanduiding voor voettekst 5">
            <a:extLst>
              <a:ext uri="{FF2B5EF4-FFF2-40B4-BE49-F238E27FC236}">
                <a16:creationId xmlns:a16="http://schemas.microsoft.com/office/drawing/2014/main" id="{57966322-B874-57D3-CC25-CA3E4B111BD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D0F2ADE-7039-F93E-1BFB-BD688A8FBBD0}"/>
              </a:ext>
            </a:extLst>
          </p:cNvPr>
          <p:cNvSpPr>
            <a:spLocks noGrp="1"/>
          </p:cNvSpPr>
          <p:nvPr>
            <p:ph type="sldNum" sz="quarter" idx="12"/>
          </p:nvPr>
        </p:nvSpPr>
        <p:spPr/>
        <p:txBody>
          <a:bodyPr/>
          <a:lstStyle/>
          <a:p>
            <a:fld id="{ADBD35EE-E45D-42D6-A96F-4E33C05AC16A}" type="slidenum">
              <a:rPr lang="nl-NL" smtClean="0"/>
              <a:t>‹nr.›</a:t>
            </a:fld>
            <a:endParaRPr lang="nl-NL"/>
          </a:p>
        </p:txBody>
      </p:sp>
    </p:spTree>
    <p:extLst>
      <p:ext uri="{BB962C8B-B14F-4D97-AF65-F5344CB8AC3E}">
        <p14:creationId xmlns:p14="http://schemas.microsoft.com/office/powerpoint/2010/main" val="3541208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4E4EA594-C114-7FE6-A3E9-2DBEAAB32B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8F6D2F6-AAFB-20D5-D441-494450CEB4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8A0D0C6-A4D4-4229-5C8D-D03DE20C0D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E0D19-E421-44DB-94DA-3A73B5BE0839}" type="datetimeFigureOut">
              <a:rPr lang="nl-NL" smtClean="0"/>
              <a:t>22-5-2023</a:t>
            </a:fld>
            <a:endParaRPr lang="nl-NL"/>
          </a:p>
        </p:txBody>
      </p:sp>
      <p:sp>
        <p:nvSpPr>
          <p:cNvPr id="5" name="Tijdelijke aanduiding voor voettekst 4">
            <a:extLst>
              <a:ext uri="{FF2B5EF4-FFF2-40B4-BE49-F238E27FC236}">
                <a16:creationId xmlns:a16="http://schemas.microsoft.com/office/drawing/2014/main" id="{8F7BD3F7-E5CC-18B1-DA75-54304A2063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7641951F-AE42-BDBB-17EB-89ED7C65B8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BD35EE-E45D-42D6-A96F-4E33C05AC16A}" type="slidenum">
              <a:rPr lang="nl-NL" smtClean="0"/>
              <a:t>‹nr.›</a:t>
            </a:fld>
            <a:endParaRPr lang="nl-NL"/>
          </a:p>
        </p:txBody>
      </p:sp>
    </p:spTree>
    <p:extLst>
      <p:ext uri="{BB962C8B-B14F-4D97-AF65-F5344CB8AC3E}">
        <p14:creationId xmlns:p14="http://schemas.microsoft.com/office/powerpoint/2010/main" val="3885671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66085" y="320676"/>
            <a:ext cx="11061232" cy="1325563"/>
          </a:xfrm>
          <a:prstGeom prst="rect">
            <a:avLst/>
          </a:prstGeom>
        </p:spPr>
        <p:txBody>
          <a:bodyPr vert="horz" lIns="91440" tIns="45720" rIns="91440" bIns="45720" rtlCol="0" anchor="ctr">
            <a:normAutofit/>
          </a:bodyPr>
          <a:lstStyle/>
          <a:p>
            <a:r>
              <a:rPr lang="nl-NL"/>
              <a:t>Titelstijl van model bewerken</a:t>
            </a:r>
            <a:endParaRPr lang="en-US"/>
          </a:p>
        </p:txBody>
      </p:sp>
      <p:sp>
        <p:nvSpPr>
          <p:cNvPr id="3" name="Text Placeholder 2"/>
          <p:cNvSpPr>
            <a:spLocks noGrp="1"/>
          </p:cNvSpPr>
          <p:nvPr>
            <p:ph type="body" idx="1"/>
          </p:nvPr>
        </p:nvSpPr>
        <p:spPr>
          <a:xfrm>
            <a:off x="566085" y="1803199"/>
            <a:ext cx="11061232" cy="4351338"/>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1422333" y="6356351"/>
            <a:ext cx="134352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2C5517-9BA6-B340-977F-6F988AEC1DAC}" type="datetimeFigureOut">
              <a:rPr lang="nl-NL" smtClean="0"/>
              <a:t>22-5-2023</a:t>
            </a:fld>
            <a:endParaRPr lang="nl-NL"/>
          </a:p>
        </p:txBody>
      </p:sp>
      <p:sp>
        <p:nvSpPr>
          <p:cNvPr id="5" name="Footer Placeholder 4"/>
          <p:cNvSpPr>
            <a:spLocks noGrp="1"/>
          </p:cNvSpPr>
          <p:nvPr>
            <p:ph type="ftr" sz="quarter" idx="3"/>
          </p:nvPr>
        </p:nvSpPr>
        <p:spPr>
          <a:xfrm>
            <a:off x="3101740" y="6356351"/>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366964" y="6356351"/>
            <a:ext cx="71948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4F11DD-8A12-504C-A580-6125F3370A0B}" type="slidenum">
              <a:rPr lang="nl-NL" smtClean="0"/>
              <a:pPr/>
              <a:t>‹nr.›</a:t>
            </a:fld>
            <a:endParaRPr lang="nl-NL"/>
          </a:p>
        </p:txBody>
      </p:sp>
    </p:spTree>
    <p:extLst>
      <p:ext uri="{BB962C8B-B14F-4D97-AF65-F5344CB8AC3E}">
        <p14:creationId xmlns:p14="http://schemas.microsoft.com/office/powerpoint/2010/main" val="726617092"/>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914400" rtl="0" eaLnBrk="1" latinLnBrk="0" hangingPunct="1">
        <a:lnSpc>
          <a:spcPct val="9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4"/>
        </a:buBlip>
        <a:defRPr sz="2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FontTx/>
        <a:buBlip>
          <a:blip r:embed="rId4"/>
        </a:buBlip>
        <a:defRPr sz="24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FontTx/>
        <a:buBlip>
          <a:blip r:embed="rId4"/>
        </a:buBlip>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Tx/>
        <a:buBlip>
          <a:blip r:embed="rId4"/>
        </a:buBlip>
        <a:defRPr sz="18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FontTx/>
        <a:buBlip>
          <a:blip r:embed="rId4"/>
        </a:buBlip>
        <a:defRPr sz="18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2" y="365127"/>
            <a:ext cx="10515600"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623">
                <a:solidFill>
                  <a:schemeClr val="tx1">
                    <a:tint val="75000"/>
                  </a:schemeClr>
                </a:solidFill>
              </a:defRPr>
            </a:lvl1pPr>
          </a:lstStyle>
          <a:p>
            <a:fld id="{381292F2-98C7-4E3A-8CAA-10B15F63B1EA}" type="datetimeFigureOut">
              <a:rPr lang="nl-NL" smtClean="0"/>
              <a:t>23-5-2023</a:t>
            </a:fld>
            <a:endParaRPr lang="nl-NL"/>
          </a:p>
        </p:txBody>
      </p:sp>
      <p:sp>
        <p:nvSpPr>
          <p:cNvPr id="5" name="Footer Placeholder 4"/>
          <p:cNvSpPr>
            <a:spLocks noGrp="1"/>
          </p:cNvSpPr>
          <p:nvPr>
            <p:ph type="ftr" sz="quarter" idx="3"/>
          </p:nvPr>
        </p:nvSpPr>
        <p:spPr>
          <a:xfrm>
            <a:off x="4038602" y="6356352"/>
            <a:ext cx="4114800" cy="365125"/>
          </a:xfrm>
          <a:prstGeom prst="rect">
            <a:avLst/>
          </a:prstGeom>
        </p:spPr>
        <p:txBody>
          <a:bodyPr vert="horz" lIns="91440" tIns="45720" rIns="91440" bIns="45720" rtlCol="0" anchor="ctr"/>
          <a:lstStyle>
            <a:lvl1pPr algn="ctr">
              <a:defRPr sz="623">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623">
                <a:solidFill>
                  <a:schemeClr val="tx1">
                    <a:tint val="75000"/>
                  </a:schemeClr>
                </a:solidFill>
              </a:defRPr>
            </a:lvl1pPr>
          </a:lstStyle>
          <a:p>
            <a:fld id="{968D7767-3D5B-4732-A980-3E0118355ED4}" type="slidenum">
              <a:rPr lang="nl-NL" smtClean="0"/>
              <a:t>‹nr.›</a:t>
            </a:fld>
            <a:endParaRPr lang="nl-NL"/>
          </a:p>
        </p:txBody>
      </p:sp>
    </p:spTree>
    <p:extLst>
      <p:ext uri="{BB962C8B-B14F-4D97-AF65-F5344CB8AC3E}">
        <p14:creationId xmlns:p14="http://schemas.microsoft.com/office/powerpoint/2010/main" val="2872381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A8B43E90-8043-8E96-529E-84786BCD784C}"/>
              </a:ext>
            </a:extLst>
          </p:cNvPr>
          <p:cNvSpPr txBox="1"/>
          <p:nvPr/>
        </p:nvSpPr>
        <p:spPr>
          <a:xfrm>
            <a:off x="1360473" y="2828835"/>
            <a:ext cx="9471054" cy="1200329"/>
          </a:xfrm>
          <a:prstGeom prst="rect">
            <a:avLst/>
          </a:prstGeom>
          <a:noFill/>
        </p:spPr>
        <p:txBody>
          <a:bodyPr wrap="none" rtlCol="0">
            <a:spAutoFit/>
          </a:bodyPr>
          <a:lstStyle/>
          <a:p>
            <a:r>
              <a:rPr lang="nl-NL" sz="3600" dirty="0"/>
              <a:t>Analyse  Integrale Veiligheidsplannen gemeenten </a:t>
            </a:r>
          </a:p>
          <a:p>
            <a:r>
              <a:rPr lang="nl-NL" sz="3600" dirty="0"/>
              <a:t>&amp; ophalen bestuurlijke prioriteiten</a:t>
            </a:r>
          </a:p>
        </p:txBody>
      </p:sp>
    </p:spTree>
    <p:extLst>
      <p:ext uri="{BB962C8B-B14F-4D97-AF65-F5344CB8AC3E}">
        <p14:creationId xmlns:p14="http://schemas.microsoft.com/office/powerpoint/2010/main" val="3604225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 5">
            <a:extLst>
              <a:ext uri="{FF2B5EF4-FFF2-40B4-BE49-F238E27FC236}">
                <a16:creationId xmlns:a16="http://schemas.microsoft.com/office/drawing/2014/main" id="{B4F04B5C-C5A1-AE1A-5F25-A53349F240DD}"/>
              </a:ext>
            </a:extLst>
          </p:cNvPr>
          <p:cNvGraphicFramePr>
            <a:graphicFrameLocks noGrp="1"/>
          </p:cNvGraphicFramePr>
          <p:nvPr>
            <p:extLst>
              <p:ext uri="{D42A27DB-BD31-4B8C-83A1-F6EECF244321}">
                <p14:modId xmlns:p14="http://schemas.microsoft.com/office/powerpoint/2010/main" val="988129993"/>
              </p:ext>
            </p:extLst>
          </p:nvPr>
        </p:nvGraphicFramePr>
        <p:xfrm>
          <a:off x="306353" y="3566630"/>
          <a:ext cx="3001639" cy="2560320"/>
        </p:xfrm>
        <a:graphic>
          <a:graphicData uri="http://schemas.openxmlformats.org/drawingml/2006/table">
            <a:tbl>
              <a:tblPr firstRow="1" bandRow="1">
                <a:tableStyleId>{5C22544A-7EE6-4342-B048-85BDC9FD1C3A}</a:tableStyleId>
              </a:tblPr>
              <a:tblGrid>
                <a:gridCol w="3001639">
                  <a:extLst>
                    <a:ext uri="{9D8B030D-6E8A-4147-A177-3AD203B41FA5}">
                      <a16:colId xmlns:a16="http://schemas.microsoft.com/office/drawing/2014/main" val="1071955871"/>
                    </a:ext>
                  </a:extLst>
                </a:gridCol>
              </a:tblGrid>
              <a:tr h="370840">
                <a:tc>
                  <a:txBody>
                    <a:bodyPr/>
                    <a:lstStyle/>
                    <a:p>
                      <a:r>
                        <a:rPr lang="nl-NL" sz="1200" dirty="0"/>
                        <a:t>Achterhoek West (Bronckhorst, Doetinchem, Montferland, Oude IJsselstreek)  2023-2026</a:t>
                      </a:r>
                    </a:p>
                  </a:txBody>
                  <a:tcPr/>
                </a:tc>
                <a:extLst>
                  <a:ext uri="{0D108BD9-81ED-4DB2-BD59-A6C34878D82A}">
                    <a16:rowId xmlns:a16="http://schemas.microsoft.com/office/drawing/2014/main" val="921564595"/>
                  </a:ext>
                </a:extLst>
              </a:tr>
              <a:tr h="370840">
                <a:tc>
                  <a:txBody>
                    <a:bodyPr/>
                    <a:lstStyle/>
                    <a:p>
                      <a:r>
                        <a:rPr lang="nl-NL" sz="1200" b="1" dirty="0"/>
                        <a:t>Ondermijnende criminaliteit </a:t>
                      </a:r>
                      <a:r>
                        <a:rPr lang="nl-NL" sz="1200" dirty="0"/>
                        <a:t>(Aanpak georganiseerde ondermijnende criminaliteit)</a:t>
                      </a:r>
                    </a:p>
                  </a:txBody>
                  <a:tcPr/>
                </a:tc>
                <a:extLst>
                  <a:ext uri="{0D108BD9-81ED-4DB2-BD59-A6C34878D82A}">
                    <a16:rowId xmlns:a16="http://schemas.microsoft.com/office/drawing/2014/main" val="1729541850"/>
                  </a:ext>
                </a:extLst>
              </a:tr>
              <a:tr h="370840">
                <a:tc>
                  <a:txBody>
                    <a:bodyPr/>
                    <a:lstStyle/>
                    <a:p>
                      <a:r>
                        <a:rPr lang="nl-NL" sz="1200" b="1" dirty="0"/>
                        <a:t>Zorg &amp; Veiligheid </a:t>
                      </a:r>
                      <a:r>
                        <a:rPr lang="nl-NL" sz="1200" dirty="0"/>
                        <a:t>(effectieve verbinding en versterking van dit thema, denk aan jeugd, verward gedrag etc.)</a:t>
                      </a:r>
                    </a:p>
                    <a:p>
                      <a:endParaRPr lang="nl-NL" sz="1200" dirty="0"/>
                    </a:p>
                  </a:txBody>
                  <a:tcPr/>
                </a:tc>
                <a:extLst>
                  <a:ext uri="{0D108BD9-81ED-4DB2-BD59-A6C34878D82A}">
                    <a16:rowId xmlns:a16="http://schemas.microsoft.com/office/drawing/2014/main" val="957253655"/>
                  </a:ext>
                </a:extLst>
              </a:tr>
              <a:tr h="370840">
                <a:tc>
                  <a:txBody>
                    <a:bodyPr/>
                    <a:lstStyle/>
                    <a:p>
                      <a:r>
                        <a:rPr lang="nl-NL" sz="1200" b="1" dirty="0"/>
                        <a:t>Digitale weerbaarheid en veiligheid </a:t>
                      </a:r>
                      <a:r>
                        <a:rPr lang="nl-NL" sz="1200" dirty="0"/>
                        <a:t>(“cybercrime”)</a:t>
                      </a:r>
                    </a:p>
                    <a:p>
                      <a:endParaRPr lang="nl-NL" sz="1200" dirty="0"/>
                    </a:p>
                  </a:txBody>
                  <a:tcPr/>
                </a:tc>
                <a:extLst>
                  <a:ext uri="{0D108BD9-81ED-4DB2-BD59-A6C34878D82A}">
                    <a16:rowId xmlns:a16="http://schemas.microsoft.com/office/drawing/2014/main" val="1166260655"/>
                  </a:ext>
                </a:extLst>
              </a:tr>
            </a:tbl>
          </a:graphicData>
        </a:graphic>
      </p:graphicFrame>
      <p:graphicFrame>
        <p:nvGraphicFramePr>
          <p:cNvPr id="6" name="Tabel 6">
            <a:extLst>
              <a:ext uri="{FF2B5EF4-FFF2-40B4-BE49-F238E27FC236}">
                <a16:creationId xmlns:a16="http://schemas.microsoft.com/office/drawing/2014/main" id="{ACC25658-A211-32CF-99B1-05814D1501B4}"/>
              </a:ext>
            </a:extLst>
          </p:cNvPr>
          <p:cNvGraphicFramePr>
            <a:graphicFrameLocks noGrp="1"/>
          </p:cNvGraphicFramePr>
          <p:nvPr/>
        </p:nvGraphicFramePr>
        <p:xfrm>
          <a:off x="3504706" y="3566630"/>
          <a:ext cx="3090416" cy="3291840"/>
        </p:xfrm>
        <a:graphic>
          <a:graphicData uri="http://schemas.openxmlformats.org/drawingml/2006/table">
            <a:tbl>
              <a:tblPr firstRow="1" bandRow="1">
                <a:tableStyleId>{5C22544A-7EE6-4342-B048-85BDC9FD1C3A}</a:tableStyleId>
              </a:tblPr>
              <a:tblGrid>
                <a:gridCol w="3090416">
                  <a:extLst>
                    <a:ext uri="{9D8B030D-6E8A-4147-A177-3AD203B41FA5}">
                      <a16:colId xmlns:a16="http://schemas.microsoft.com/office/drawing/2014/main" val="1908788136"/>
                    </a:ext>
                  </a:extLst>
                </a:gridCol>
              </a:tblGrid>
              <a:tr h="370840">
                <a:tc>
                  <a:txBody>
                    <a:bodyPr/>
                    <a:lstStyle/>
                    <a:p>
                      <a:r>
                        <a:rPr lang="nl-NL" sz="1200" dirty="0"/>
                        <a:t>IJsselstreek (Brummen, Lochem, Voorst, Zutphen) 2020-2024</a:t>
                      </a:r>
                    </a:p>
                  </a:txBody>
                  <a:tcPr/>
                </a:tc>
                <a:extLst>
                  <a:ext uri="{0D108BD9-81ED-4DB2-BD59-A6C34878D82A}">
                    <a16:rowId xmlns:a16="http://schemas.microsoft.com/office/drawing/2014/main" val="2737485023"/>
                  </a:ext>
                </a:extLst>
              </a:tr>
              <a:tr h="370840">
                <a:tc>
                  <a:txBody>
                    <a:bodyPr/>
                    <a:lstStyle/>
                    <a:p>
                      <a:r>
                        <a:rPr lang="nl-NL" sz="1200" b="1" dirty="0"/>
                        <a:t>Veilige buurten en wijken: </a:t>
                      </a:r>
                      <a:r>
                        <a:rPr lang="nl-NL" sz="1200" dirty="0"/>
                        <a:t>verbinding zorg &amp; veiligheid; overlast kwetsbare personen; kwetsbare jongeren; personen met verward gedrag; woonoverlast; polarisatie/radicalisering &amp; maatschappelijke onrust; verkeersveiligheid</a:t>
                      </a:r>
                    </a:p>
                  </a:txBody>
                  <a:tcPr/>
                </a:tc>
                <a:extLst>
                  <a:ext uri="{0D108BD9-81ED-4DB2-BD59-A6C34878D82A}">
                    <a16:rowId xmlns:a16="http://schemas.microsoft.com/office/drawing/2014/main" val="3344425755"/>
                  </a:ext>
                </a:extLst>
              </a:tr>
              <a:tr h="370840">
                <a:tc>
                  <a:txBody>
                    <a:bodyPr/>
                    <a:lstStyle/>
                    <a:p>
                      <a:r>
                        <a:rPr lang="nl-NL" sz="1200" b="1" dirty="0"/>
                        <a:t>Aanpak ondermijning: </a:t>
                      </a:r>
                      <a:r>
                        <a:rPr lang="nl-NL" sz="1200" dirty="0"/>
                        <a:t>ondermijningsbeeld: plan per gemeente met concrete acties; informatiepositie versterken; aanpak hennepteelt: aanpak en overleg convenantpartners; bevoegdheden burgemeester: bredere toepassing </a:t>
                      </a:r>
                      <a:r>
                        <a:rPr lang="nl-NL" sz="1200" dirty="0" err="1"/>
                        <a:t>Bibob</a:t>
                      </a:r>
                      <a:endParaRPr lang="nl-NL" sz="1200" dirty="0"/>
                    </a:p>
                  </a:txBody>
                  <a:tcPr/>
                </a:tc>
                <a:extLst>
                  <a:ext uri="{0D108BD9-81ED-4DB2-BD59-A6C34878D82A}">
                    <a16:rowId xmlns:a16="http://schemas.microsoft.com/office/drawing/2014/main" val="1637748352"/>
                  </a:ext>
                </a:extLst>
              </a:tr>
              <a:tr h="370840">
                <a:tc>
                  <a:txBody>
                    <a:bodyPr/>
                    <a:lstStyle/>
                    <a:p>
                      <a:r>
                        <a:rPr lang="nl-NL" sz="1200" b="1" dirty="0"/>
                        <a:t>Digitale criminaliteit</a:t>
                      </a:r>
                      <a:r>
                        <a:rPr lang="nl-NL" sz="1200" dirty="0"/>
                        <a:t>: cybercrime en gedigitaliseerde criminaliteit</a:t>
                      </a:r>
                    </a:p>
                  </a:txBody>
                  <a:tcPr/>
                </a:tc>
                <a:extLst>
                  <a:ext uri="{0D108BD9-81ED-4DB2-BD59-A6C34878D82A}">
                    <a16:rowId xmlns:a16="http://schemas.microsoft.com/office/drawing/2014/main" val="3791212092"/>
                  </a:ext>
                </a:extLst>
              </a:tr>
            </a:tbl>
          </a:graphicData>
        </a:graphic>
      </p:graphicFrame>
      <p:graphicFrame>
        <p:nvGraphicFramePr>
          <p:cNvPr id="7" name="Tabel 7">
            <a:extLst>
              <a:ext uri="{FF2B5EF4-FFF2-40B4-BE49-F238E27FC236}">
                <a16:creationId xmlns:a16="http://schemas.microsoft.com/office/drawing/2014/main" id="{9E63AF15-7BBE-EE34-1BD9-D738C6948927}"/>
              </a:ext>
            </a:extLst>
          </p:cNvPr>
          <p:cNvGraphicFramePr>
            <a:graphicFrameLocks noGrp="1"/>
          </p:cNvGraphicFramePr>
          <p:nvPr/>
        </p:nvGraphicFramePr>
        <p:xfrm>
          <a:off x="261964" y="0"/>
          <a:ext cx="3090416" cy="2954020"/>
        </p:xfrm>
        <a:graphic>
          <a:graphicData uri="http://schemas.openxmlformats.org/drawingml/2006/table">
            <a:tbl>
              <a:tblPr firstRow="1" bandRow="1">
                <a:tableStyleId>{5C22544A-7EE6-4342-B048-85BDC9FD1C3A}</a:tableStyleId>
              </a:tblPr>
              <a:tblGrid>
                <a:gridCol w="3090416">
                  <a:extLst>
                    <a:ext uri="{9D8B030D-6E8A-4147-A177-3AD203B41FA5}">
                      <a16:colId xmlns:a16="http://schemas.microsoft.com/office/drawing/2014/main" val="413667238"/>
                    </a:ext>
                  </a:extLst>
                </a:gridCol>
              </a:tblGrid>
              <a:tr h="370840">
                <a:tc>
                  <a:txBody>
                    <a:bodyPr/>
                    <a:lstStyle/>
                    <a:p>
                      <a:r>
                        <a:rPr lang="nl-NL" sz="1200" dirty="0" err="1"/>
                        <a:t>Apeloorn</a:t>
                      </a:r>
                      <a:r>
                        <a:rPr lang="nl-NL" sz="1200" dirty="0"/>
                        <a:t> Veilige stad 2023-2026</a:t>
                      </a:r>
                    </a:p>
                    <a:p>
                      <a:endParaRPr lang="nl-NL" sz="1200" dirty="0"/>
                    </a:p>
                  </a:txBody>
                  <a:tcPr/>
                </a:tc>
                <a:extLst>
                  <a:ext uri="{0D108BD9-81ED-4DB2-BD59-A6C34878D82A}">
                    <a16:rowId xmlns:a16="http://schemas.microsoft.com/office/drawing/2014/main" val="1543010391"/>
                  </a:ext>
                </a:extLst>
              </a:tr>
              <a:tr h="370840">
                <a:tc>
                  <a:txBody>
                    <a:bodyPr/>
                    <a:lstStyle/>
                    <a:p>
                      <a:r>
                        <a:rPr lang="nl-NL" sz="1200" dirty="0"/>
                        <a:t>strategisch thema: </a:t>
                      </a:r>
                      <a:r>
                        <a:rPr lang="nl-NL" sz="1200" b="1" dirty="0"/>
                        <a:t>Zorg en Veiligheid</a:t>
                      </a:r>
                    </a:p>
                  </a:txBody>
                  <a:tcPr/>
                </a:tc>
                <a:extLst>
                  <a:ext uri="{0D108BD9-81ED-4DB2-BD59-A6C34878D82A}">
                    <a16:rowId xmlns:a16="http://schemas.microsoft.com/office/drawing/2014/main" val="820797602"/>
                  </a:ext>
                </a:extLst>
              </a:tr>
              <a:tr h="370840">
                <a:tc>
                  <a:txBody>
                    <a:bodyPr/>
                    <a:lstStyle/>
                    <a:p>
                      <a:r>
                        <a:rPr lang="nl-NL" sz="1200" b="1" dirty="0"/>
                        <a:t>Ondermijning en georganiseerde criminaliteit: </a:t>
                      </a:r>
                      <a:r>
                        <a:rPr lang="nl-NL" sz="1200" b="0" dirty="0"/>
                        <a:t>drugsproductie; zorgfraude; mensenhandel </a:t>
                      </a:r>
                    </a:p>
                  </a:txBody>
                  <a:tcPr/>
                </a:tc>
                <a:extLst>
                  <a:ext uri="{0D108BD9-81ED-4DB2-BD59-A6C34878D82A}">
                    <a16:rowId xmlns:a16="http://schemas.microsoft.com/office/drawing/2014/main" val="4137988822"/>
                  </a:ext>
                </a:extLst>
              </a:tr>
              <a:tr h="370840">
                <a:tc>
                  <a:txBody>
                    <a:bodyPr/>
                    <a:lstStyle/>
                    <a:p>
                      <a:r>
                        <a:rPr lang="nl-NL" sz="1200" b="1" dirty="0"/>
                        <a:t>Gedigitaliseerde criminaliteit</a:t>
                      </a:r>
                    </a:p>
                  </a:txBody>
                  <a:tcPr/>
                </a:tc>
                <a:extLst>
                  <a:ext uri="{0D108BD9-81ED-4DB2-BD59-A6C34878D82A}">
                    <a16:rowId xmlns:a16="http://schemas.microsoft.com/office/drawing/2014/main" val="2331988746"/>
                  </a:ext>
                </a:extLst>
              </a:tr>
              <a:tr h="370840">
                <a:tc>
                  <a:txBody>
                    <a:bodyPr/>
                    <a:lstStyle/>
                    <a:p>
                      <a:pPr algn="l" fontAlgn="ctr"/>
                      <a:r>
                        <a:rPr lang="nl-NL" sz="1200" b="1" i="0" u="none" strike="noStrike" dirty="0">
                          <a:solidFill>
                            <a:srgbClr val="000000"/>
                          </a:solidFill>
                          <a:effectLst/>
                          <a:latin typeface="+mn-lt"/>
                        </a:rPr>
                        <a:t>Jeugdcriminaliteit en individuele probleemjongeren</a:t>
                      </a:r>
                    </a:p>
                  </a:txBody>
                  <a:tcPr marL="7620" marR="7620" marT="7620" marB="0" anchor="ctr"/>
                </a:tc>
                <a:extLst>
                  <a:ext uri="{0D108BD9-81ED-4DB2-BD59-A6C34878D82A}">
                    <a16:rowId xmlns:a16="http://schemas.microsoft.com/office/drawing/2014/main" val="3830179103"/>
                  </a:ext>
                </a:extLst>
              </a:tr>
              <a:tr h="370840">
                <a:tc>
                  <a:txBody>
                    <a:bodyPr/>
                    <a:lstStyle/>
                    <a:p>
                      <a:r>
                        <a:rPr lang="nl-NL" sz="1200" b="1" dirty="0"/>
                        <a:t>Sociale kwaliteit </a:t>
                      </a:r>
                      <a:r>
                        <a:rPr lang="nl-NL" sz="1200" dirty="0"/>
                        <a:t>(overlast door personen)</a:t>
                      </a:r>
                    </a:p>
                  </a:txBody>
                  <a:tcPr/>
                </a:tc>
                <a:extLst>
                  <a:ext uri="{0D108BD9-81ED-4DB2-BD59-A6C34878D82A}">
                    <a16:rowId xmlns:a16="http://schemas.microsoft.com/office/drawing/2014/main" val="198180746"/>
                  </a:ext>
                </a:extLst>
              </a:tr>
              <a:tr h="370840">
                <a:tc>
                  <a:txBody>
                    <a:bodyPr/>
                    <a:lstStyle/>
                    <a:p>
                      <a:r>
                        <a:rPr lang="nl-NL" sz="1200" dirty="0"/>
                        <a:t>Strategische thema: </a:t>
                      </a:r>
                      <a:r>
                        <a:rPr lang="nl-NL" sz="1200" b="1" dirty="0"/>
                        <a:t>Informatiemanagement</a:t>
                      </a:r>
                    </a:p>
                  </a:txBody>
                  <a:tcPr/>
                </a:tc>
                <a:extLst>
                  <a:ext uri="{0D108BD9-81ED-4DB2-BD59-A6C34878D82A}">
                    <a16:rowId xmlns:a16="http://schemas.microsoft.com/office/drawing/2014/main" val="3126679349"/>
                  </a:ext>
                </a:extLst>
              </a:tr>
            </a:tbl>
          </a:graphicData>
        </a:graphic>
      </p:graphicFrame>
      <p:graphicFrame>
        <p:nvGraphicFramePr>
          <p:cNvPr id="8" name="Tabel 8">
            <a:extLst>
              <a:ext uri="{FF2B5EF4-FFF2-40B4-BE49-F238E27FC236}">
                <a16:creationId xmlns:a16="http://schemas.microsoft.com/office/drawing/2014/main" id="{044E10E2-7945-6FDD-075D-4EE39BE9EE5D}"/>
              </a:ext>
            </a:extLst>
          </p:cNvPr>
          <p:cNvGraphicFramePr>
            <a:graphicFrameLocks noGrp="1"/>
          </p:cNvGraphicFramePr>
          <p:nvPr/>
        </p:nvGraphicFramePr>
        <p:xfrm>
          <a:off x="6734774" y="0"/>
          <a:ext cx="3090417" cy="2311400"/>
        </p:xfrm>
        <a:graphic>
          <a:graphicData uri="http://schemas.openxmlformats.org/drawingml/2006/table">
            <a:tbl>
              <a:tblPr firstRow="1" bandRow="1">
                <a:tableStyleId>{5C22544A-7EE6-4342-B048-85BDC9FD1C3A}</a:tableStyleId>
              </a:tblPr>
              <a:tblGrid>
                <a:gridCol w="3090417">
                  <a:extLst>
                    <a:ext uri="{9D8B030D-6E8A-4147-A177-3AD203B41FA5}">
                      <a16:colId xmlns:a16="http://schemas.microsoft.com/office/drawing/2014/main" val="737465020"/>
                    </a:ext>
                  </a:extLst>
                </a:gridCol>
              </a:tblGrid>
              <a:tr h="370840">
                <a:tc>
                  <a:txBody>
                    <a:bodyPr/>
                    <a:lstStyle/>
                    <a:p>
                      <a:r>
                        <a:rPr lang="nl-NL" sz="1200" dirty="0"/>
                        <a:t>Veluwe West (Ermelo, Harderwijk, Putten) Bovenlokaal</a:t>
                      </a:r>
                    </a:p>
                  </a:txBody>
                  <a:tcPr/>
                </a:tc>
                <a:extLst>
                  <a:ext uri="{0D108BD9-81ED-4DB2-BD59-A6C34878D82A}">
                    <a16:rowId xmlns:a16="http://schemas.microsoft.com/office/drawing/2014/main" val="1979146792"/>
                  </a:ext>
                </a:extLst>
              </a:tr>
              <a:tr h="370840">
                <a:tc>
                  <a:txBody>
                    <a:bodyPr/>
                    <a:lstStyle/>
                    <a:p>
                      <a:r>
                        <a:rPr lang="nl-NL" sz="1200" b="1" dirty="0"/>
                        <a:t>Kwetsbare personen</a:t>
                      </a:r>
                    </a:p>
                  </a:txBody>
                  <a:tcPr/>
                </a:tc>
                <a:extLst>
                  <a:ext uri="{0D108BD9-81ED-4DB2-BD59-A6C34878D82A}">
                    <a16:rowId xmlns:a16="http://schemas.microsoft.com/office/drawing/2014/main" val="178419555"/>
                  </a:ext>
                </a:extLst>
              </a:tr>
              <a:tr h="370840">
                <a:tc>
                  <a:txBody>
                    <a:bodyPr/>
                    <a:lstStyle/>
                    <a:p>
                      <a:r>
                        <a:rPr lang="nl-NL" sz="1200" b="1" dirty="0"/>
                        <a:t>Ondermijning</a:t>
                      </a:r>
                    </a:p>
                  </a:txBody>
                  <a:tcPr/>
                </a:tc>
                <a:extLst>
                  <a:ext uri="{0D108BD9-81ED-4DB2-BD59-A6C34878D82A}">
                    <a16:rowId xmlns:a16="http://schemas.microsoft.com/office/drawing/2014/main" val="3699286680"/>
                  </a:ext>
                </a:extLst>
              </a:tr>
              <a:tr h="370840">
                <a:tc>
                  <a:txBody>
                    <a:bodyPr/>
                    <a:lstStyle/>
                    <a:p>
                      <a:r>
                        <a:rPr lang="nl-NL" sz="1200" b="1" dirty="0"/>
                        <a:t>Cybercrime/gedigitaliseerde criminaliteit</a:t>
                      </a:r>
                    </a:p>
                  </a:txBody>
                  <a:tcPr/>
                </a:tc>
                <a:extLst>
                  <a:ext uri="{0D108BD9-81ED-4DB2-BD59-A6C34878D82A}">
                    <a16:rowId xmlns:a16="http://schemas.microsoft.com/office/drawing/2014/main" val="2585024807"/>
                  </a:ext>
                </a:extLst>
              </a:tr>
              <a:tr h="370840">
                <a:tc>
                  <a:txBody>
                    <a:bodyPr/>
                    <a:lstStyle/>
                    <a:p>
                      <a:r>
                        <a:rPr lang="nl-NL" sz="1200" b="1" dirty="0"/>
                        <a:t>Informatievoorziening</a:t>
                      </a:r>
                    </a:p>
                  </a:txBody>
                  <a:tcPr/>
                </a:tc>
                <a:extLst>
                  <a:ext uri="{0D108BD9-81ED-4DB2-BD59-A6C34878D82A}">
                    <a16:rowId xmlns:a16="http://schemas.microsoft.com/office/drawing/2014/main" val="2153903394"/>
                  </a:ext>
                </a:extLst>
              </a:tr>
              <a:tr h="370840">
                <a:tc>
                  <a:txBody>
                    <a:bodyPr/>
                    <a:lstStyle/>
                    <a:p>
                      <a:r>
                        <a:rPr lang="nl-NL" sz="1200" b="1" dirty="0"/>
                        <a:t>Veilige, vitale vakantieparken</a:t>
                      </a:r>
                    </a:p>
                  </a:txBody>
                  <a:tcPr/>
                </a:tc>
                <a:extLst>
                  <a:ext uri="{0D108BD9-81ED-4DB2-BD59-A6C34878D82A}">
                    <a16:rowId xmlns:a16="http://schemas.microsoft.com/office/drawing/2014/main" val="208467774"/>
                  </a:ext>
                </a:extLst>
              </a:tr>
            </a:tbl>
          </a:graphicData>
        </a:graphic>
      </p:graphicFrame>
      <p:graphicFrame>
        <p:nvGraphicFramePr>
          <p:cNvPr id="9" name="Tabel 9">
            <a:extLst>
              <a:ext uri="{FF2B5EF4-FFF2-40B4-BE49-F238E27FC236}">
                <a16:creationId xmlns:a16="http://schemas.microsoft.com/office/drawing/2014/main" id="{4CB4303A-03F5-518E-8CD3-D702D94CF8DF}"/>
              </a:ext>
            </a:extLst>
          </p:cNvPr>
          <p:cNvGraphicFramePr>
            <a:graphicFrameLocks noGrp="1"/>
          </p:cNvGraphicFramePr>
          <p:nvPr/>
        </p:nvGraphicFramePr>
        <p:xfrm>
          <a:off x="3549095" y="148"/>
          <a:ext cx="3001638" cy="3322320"/>
        </p:xfrm>
        <a:graphic>
          <a:graphicData uri="http://schemas.openxmlformats.org/drawingml/2006/table">
            <a:tbl>
              <a:tblPr firstRow="1" bandRow="1">
                <a:tableStyleId>{5C22544A-7EE6-4342-B048-85BDC9FD1C3A}</a:tableStyleId>
              </a:tblPr>
              <a:tblGrid>
                <a:gridCol w="3001638">
                  <a:extLst>
                    <a:ext uri="{9D8B030D-6E8A-4147-A177-3AD203B41FA5}">
                      <a16:colId xmlns:a16="http://schemas.microsoft.com/office/drawing/2014/main" val="3618539474"/>
                    </a:ext>
                  </a:extLst>
                </a:gridCol>
              </a:tblGrid>
              <a:tr h="0">
                <a:tc>
                  <a:txBody>
                    <a:bodyPr/>
                    <a:lstStyle/>
                    <a:p>
                      <a:r>
                        <a:rPr lang="nl-NL" sz="1200" dirty="0"/>
                        <a:t>Veluwe Noord (Elburg, Epe, Hattem, Heerde, Nunspeet, Oldebroek) 2020-2023</a:t>
                      </a:r>
                    </a:p>
                  </a:txBody>
                  <a:tcPr/>
                </a:tc>
                <a:extLst>
                  <a:ext uri="{0D108BD9-81ED-4DB2-BD59-A6C34878D82A}">
                    <a16:rowId xmlns:a16="http://schemas.microsoft.com/office/drawing/2014/main" val="3607181780"/>
                  </a:ext>
                </a:extLst>
              </a:tr>
              <a:tr h="370840">
                <a:tc>
                  <a:txBody>
                    <a:bodyPr/>
                    <a:lstStyle/>
                    <a:p>
                      <a:r>
                        <a:rPr lang="nl-NL" sz="1200" b="1" dirty="0"/>
                        <a:t>Zorg &amp; Veiligheid: Kwetsbare personen</a:t>
                      </a:r>
                    </a:p>
                  </a:txBody>
                  <a:tcPr/>
                </a:tc>
                <a:extLst>
                  <a:ext uri="{0D108BD9-81ED-4DB2-BD59-A6C34878D82A}">
                    <a16:rowId xmlns:a16="http://schemas.microsoft.com/office/drawing/2014/main" val="912453764"/>
                  </a:ext>
                </a:extLst>
              </a:tr>
              <a:tr h="370840">
                <a:tc>
                  <a:txBody>
                    <a:bodyPr/>
                    <a:lstStyle/>
                    <a:p>
                      <a:r>
                        <a:rPr lang="nl-NL" sz="1200" b="1" dirty="0"/>
                        <a:t>Jeugd</a:t>
                      </a:r>
                    </a:p>
                  </a:txBody>
                  <a:tcPr/>
                </a:tc>
                <a:extLst>
                  <a:ext uri="{0D108BD9-81ED-4DB2-BD59-A6C34878D82A}">
                    <a16:rowId xmlns:a16="http://schemas.microsoft.com/office/drawing/2014/main" val="707129138"/>
                  </a:ext>
                </a:extLst>
              </a:tr>
              <a:tr h="370840">
                <a:tc>
                  <a:txBody>
                    <a:bodyPr/>
                    <a:lstStyle/>
                    <a:p>
                      <a:r>
                        <a:rPr lang="nl-NL" sz="1200" b="1" dirty="0"/>
                        <a:t>Overlast alcohol, drugs en middelengebruik</a:t>
                      </a:r>
                    </a:p>
                  </a:txBody>
                  <a:tcPr/>
                </a:tc>
                <a:extLst>
                  <a:ext uri="{0D108BD9-81ED-4DB2-BD59-A6C34878D82A}">
                    <a16:rowId xmlns:a16="http://schemas.microsoft.com/office/drawing/2014/main" val="879913396"/>
                  </a:ext>
                </a:extLst>
              </a:tr>
              <a:tr h="370840">
                <a:tc>
                  <a:txBody>
                    <a:bodyPr/>
                    <a:lstStyle/>
                    <a:p>
                      <a:r>
                        <a:rPr lang="nl-NL" sz="1200" b="1" dirty="0"/>
                        <a:t>Woonoverlast</a:t>
                      </a:r>
                    </a:p>
                  </a:txBody>
                  <a:tcPr/>
                </a:tc>
                <a:extLst>
                  <a:ext uri="{0D108BD9-81ED-4DB2-BD59-A6C34878D82A}">
                    <a16:rowId xmlns:a16="http://schemas.microsoft.com/office/drawing/2014/main" val="697508237"/>
                  </a:ext>
                </a:extLst>
              </a:tr>
              <a:tr h="370840">
                <a:tc>
                  <a:txBody>
                    <a:bodyPr/>
                    <a:lstStyle/>
                    <a:p>
                      <a:r>
                        <a:rPr lang="nl-NL" sz="1200" b="1" dirty="0"/>
                        <a:t>Ondermijning</a:t>
                      </a:r>
                      <a:r>
                        <a:rPr lang="nl-NL" sz="1200" dirty="0"/>
                        <a:t>: drugs; arbeidsuitbuiting/mensenhandel; zorgfraude; </a:t>
                      </a:r>
                      <a:r>
                        <a:rPr lang="nl-NL" sz="1200" dirty="0" err="1"/>
                        <a:t>OMG’s</a:t>
                      </a:r>
                      <a:r>
                        <a:rPr lang="nl-NL" sz="1200" dirty="0"/>
                        <a:t>; witwassen en vitale vakantieparken</a:t>
                      </a:r>
                    </a:p>
                  </a:txBody>
                  <a:tcPr/>
                </a:tc>
                <a:extLst>
                  <a:ext uri="{0D108BD9-81ED-4DB2-BD59-A6C34878D82A}">
                    <a16:rowId xmlns:a16="http://schemas.microsoft.com/office/drawing/2014/main" val="41929283"/>
                  </a:ext>
                </a:extLst>
              </a:tr>
              <a:tr h="370840">
                <a:tc>
                  <a:txBody>
                    <a:bodyPr/>
                    <a:lstStyle/>
                    <a:p>
                      <a:r>
                        <a:rPr lang="nl-NL" sz="1200" b="1" dirty="0"/>
                        <a:t>Criminaliteit: </a:t>
                      </a:r>
                      <a:r>
                        <a:rPr lang="nl-NL" sz="1200" dirty="0"/>
                        <a:t>HIC</a:t>
                      </a:r>
                    </a:p>
                  </a:txBody>
                  <a:tcPr/>
                </a:tc>
                <a:extLst>
                  <a:ext uri="{0D108BD9-81ED-4DB2-BD59-A6C34878D82A}">
                    <a16:rowId xmlns:a16="http://schemas.microsoft.com/office/drawing/2014/main" val="3921809607"/>
                  </a:ext>
                </a:extLst>
              </a:tr>
              <a:tr h="370840">
                <a:tc>
                  <a:txBody>
                    <a:bodyPr/>
                    <a:lstStyle/>
                    <a:p>
                      <a:r>
                        <a:rPr lang="nl-NL" sz="1200" b="1" dirty="0"/>
                        <a:t>Cybercrime</a:t>
                      </a:r>
                    </a:p>
                  </a:txBody>
                  <a:tcPr/>
                </a:tc>
                <a:extLst>
                  <a:ext uri="{0D108BD9-81ED-4DB2-BD59-A6C34878D82A}">
                    <a16:rowId xmlns:a16="http://schemas.microsoft.com/office/drawing/2014/main" val="3200015578"/>
                  </a:ext>
                </a:extLst>
              </a:tr>
            </a:tbl>
          </a:graphicData>
        </a:graphic>
      </p:graphicFrame>
      <p:sp>
        <p:nvSpPr>
          <p:cNvPr id="10" name="Tekstvak 9">
            <a:extLst>
              <a:ext uri="{FF2B5EF4-FFF2-40B4-BE49-F238E27FC236}">
                <a16:creationId xmlns:a16="http://schemas.microsoft.com/office/drawing/2014/main" id="{6D4CBC5B-1435-51D6-AEF5-50E8E38A9168}"/>
              </a:ext>
            </a:extLst>
          </p:cNvPr>
          <p:cNvSpPr txBox="1"/>
          <p:nvPr/>
        </p:nvSpPr>
        <p:spPr>
          <a:xfrm>
            <a:off x="10506075" y="902835"/>
            <a:ext cx="1209675" cy="4524315"/>
          </a:xfrm>
          <a:prstGeom prst="rect">
            <a:avLst/>
          </a:prstGeom>
          <a:noFill/>
        </p:spPr>
        <p:txBody>
          <a:bodyPr wrap="square" rtlCol="0">
            <a:spAutoFit/>
          </a:bodyPr>
          <a:lstStyle/>
          <a:p>
            <a:r>
              <a:rPr lang="nl-NL" sz="9600" dirty="0"/>
              <a:t>N</a:t>
            </a:r>
          </a:p>
          <a:p>
            <a:r>
              <a:rPr lang="nl-NL" sz="9600" dirty="0"/>
              <a:t>O</a:t>
            </a:r>
          </a:p>
          <a:p>
            <a:r>
              <a:rPr lang="nl-NL" sz="9600" dirty="0"/>
              <a:t>G</a:t>
            </a:r>
          </a:p>
        </p:txBody>
      </p:sp>
      <p:graphicFrame>
        <p:nvGraphicFramePr>
          <p:cNvPr id="11" name="Tabel 4">
            <a:extLst>
              <a:ext uri="{FF2B5EF4-FFF2-40B4-BE49-F238E27FC236}">
                <a16:creationId xmlns:a16="http://schemas.microsoft.com/office/drawing/2014/main" id="{073D4881-CD55-9532-8ADB-C1D50F72CFFF}"/>
              </a:ext>
            </a:extLst>
          </p:cNvPr>
          <p:cNvGraphicFramePr>
            <a:graphicFrameLocks noGrp="1"/>
          </p:cNvGraphicFramePr>
          <p:nvPr/>
        </p:nvGraphicFramePr>
        <p:xfrm>
          <a:off x="6734774" y="2341617"/>
          <a:ext cx="3090416" cy="1422237"/>
        </p:xfrm>
        <a:graphic>
          <a:graphicData uri="http://schemas.openxmlformats.org/drawingml/2006/table">
            <a:tbl>
              <a:tblPr firstRow="1" bandRow="1">
                <a:tableStyleId>{5C22544A-7EE6-4342-B048-85BDC9FD1C3A}</a:tableStyleId>
              </a:tblPr>
              <a:tblGrid>
                <a:gridCol w="3090416">
                  <a:extLst>
                    <a:ext uri="{9D8B030D-6E8A-4147-A177-3AD203B41FA5}">
                      <a16:colId xmlns:a16="http://schemas.microsoft.com/office/drawing/2014/main" val="3774935084"/>
                    </a:ext>
                  </a:extLst>
                </a:gridCol>
              </a:tblGrid>
              <a:tr h="322999">
                <a:tc>
                  <a:txBody>
                    <a:bodyPr/>
                    <a:lstStyle/>
                    <a:p>
                      <a:r>
                        <a:rPr lang="nl-NL" sz="1200" dirty="0"/>
                        <a:t>Ermelo (lokaal)</a:t>
                      </a:r>
                    </a:p>
                  </a:txBody>
                  <a:tcPr/>
                </a:tc>
                <a:extLst>
                  <a:ext uri="{0D108BD9-81ED-4DB2-BD59-A6C34878D82A}">
                    <a16:rowId xmlns:a16="http://schemas.microsoft.com/office/drawing/2014/main" val="3867241361"/>
                  </a:ext>
                </a:extLst>
              </a:tr>
              <a:tr h="314361">
                <a:tc>
                  <a:txBody>
                    <a:bodyPr/>
                    <a:lstStyle/>
                    <a:p>
                      <a:r>
                        <a:rPr lang="nl-NL" sz="1200" b="1" dirty="0"/>
                        <a:t>Overlast, geweld</a:t>
                      </a:r>
                      <a:endParaRPr lang="nl-NL" sz="1200" dirty="0"/>
                    </a:p>
                  </a:txBody>
                  <a:tcPr/>
                </a:tc>
                <a:extLst>
                  <a:ext uri="{0D108BD9-81ED-4DB2-BD59-A6C34878D82A}">
                    <a16:rowId xmlns:a16="http://schemas.microsoft.com/office/drawing/2014/main" val="2602061264"/>
                  </a:ext>
                </a:extLst>
              </a:tr>
              <a:tr h="323477">
                <a:tc>
                  <a:txBody>
                    <a:bodyPr/>
                    <a:lstStyle/>
                    <a:p>
                      <a:r>
                        <a:rPr lang="nl-NL" sz="1200" b="1" dirty="0"/>
                        <a:t>Verkeersveiligheid</a:t>
                      </a:r>
                      <a:endParaRPr lang="nl-NL" sz="1200" dirty="0"/>
                    </a:p>
                  </a:txBody>
                  <a:tcPr/>
                </a:tc>
                <a:extLst>
                  <a:ext uri="{0D108BD9-81ED-4DB2-BD59-A6C34878D82A}">
                    <a16:rowId xmlns:a16="http://schemas.microsoft.com/office/drawing/2014/main" val="3093406028"/>
                  </a:ext>
                </a:extLst>
              </a:tr>
              <a:tr h="461400">
                <a:tc>
                  <a:txBody>
                    <a:bodyPr/>
                    <a:lstStyle/>
                    <a:p>
                      <a:r>
                        <a:rPr lang="nl-NL" sz="1200" b="1" dirty="0"/>
                        <a:t>Jeugd en veiligheid (incl. risico's alcohol en drugs) </a:t>
                      </a:r>
                      <a:endParaRPr lang="nl-NL" sz="1200" dirty="0"/>
                    </a:p>
                  </a:txBody>
                  <a:tcPr/>
                </a:tc>
                <a:extLst>
                  <a:ext uri="{0D108BD9-81ED-4DB2-BD59-A6C34878D82A}">
                    <a16:rowId xmlns:a16="http://schemas.microsoft.com/office/drawing/2014/main" val="1732977951"/>
                  </a:ext>
                </a:extLst>
              </a:tr>
            </a:tbl>
          </a:graphicData>
        </a:graphic>
      </p:graphicFrame>
      <p:graphicFrame>
        <p:nvGraphicFramePr>
          <p:cNvPr id="12" name="Tabel 7">
            <a:extLst>
              <a:ext uri="{FF2B5EF4-FFF2-40B4-BE49-F238E27FC236}">
                <a16:creationId xmlns:a16="http://schemas.microsoft.com/office/drawing/2014/main" id="{B0775D91-9741-6905-85BD-9B93F08A1AB7}"/>
              </a:ext>
            </a:extLst>
          </p:cNvPr>
          <p:cNvGraphicFramePr>
            <a:graphicFrameLocks noGrp="1"/>
          </p:cNvGraphicFramePr>
          <p:nvPr/>
        </p:nvGraphicFramePr>
        <p:xfrm>
          <a:off x="6734774" y="3794071"/>
          <a:ext cx="3090416" cy="1940560"/>
        </p:xfrm>
        <a:graphic>
          <a:graphicData uri="http://schemas.openxmlformats.org/drawingml/2006/table">
            <a:tbl>
              <a:tblPr firstRow="1" bandRow="1">
                <a:tableStyleId>{5C22544A-7EE6-4342-B048-85BDC9FD1C3A}</a:tableStyleId>
              </a:tblPr>
              <a:tblGrid>
                <a:gridCol w="3090416">
                  <a:extLst>
                    <a:ext uri="{9D8B030D-6E8A-4147-A177-3AD203B41FA5}">
                      <a16:colId xmlns:a16="http://schemas.microsoft.com/office/drawing/2014/main" val="413667238"/>
                    </a:ext>
                  </a:extLst>
                </a:gridCol>
              </a:tblGrid>
              <a:tr h="0">
                <a:tc>
                  <a:txBody>
                    <a:bodyPr/>
                    <a:lstStyle/>
                    <a:p>
                      <a:r>
                        <a:rPr lang="nl-NL" sz="1200" dirty="0"/>
                        <a:t>Harderwijk (lokaal)</a:t>
                      </a:r>
                    </a:p>
                    <a:p>
                      <a:endParaRPr lang="nl-NL" sz="1200" dirty="0"/>
                    </a:p>
                  </a:txBody>
                  <a:tcPr/>
                </a:tc>
                <a:extLst>
                  <a:ext uri="{0D108BD9-81ED-4DB2-BD59-A6C34878D82A}">
                    <a16:rowId xmlns:a16="http://schemas.microsoft.com/office/drawing/2014/main" val="1543010391"/>
                  </a:ext>
                </a:extLst>
              </a:tr>
              <a:tr h="370840">
                <a:tc>
                  <a:txBody>
                    <a:bodyPr/>
                    <a:lstStyle/>
                    <a:p>
                      <a:r>
                        <a:rPr lang="nl-NL" sz="1200" b="1" dirty="0"/>
                        <a:t>Jeugd en veiligheid </a:t>
                      </a:r>
                    </a:p>
                  </a:txBody>
                  <a:tcPr/>
                </a:tc>
                <a:extLst>
                  <a:ext uri="{0D108BD9-81ED-4DB2-BD59-A6C34878D82A}">
                    <a16:rowId xmlns:a16="http://schemas.microsoft.com/office/drawing/2014/main" val="820797602"/>
                  </a:ext>
                </a:extLst>
              </a:tr>
              <a:tr h="370840">
                <a:tc>
                  <a:txBody>
                    <a:bodyPr/>
                    <a:lstStyle/>
                    <a:p>
                      <a:r>
                        <a:rPr lang="nl-NL" sz="1200" b="1" dirty="0"/>
                        <a:t>Actieve veiligheidszorg rond en met het AZC </a:t>
                      </a:r>
                      <a:endParaRPr lang="nl-NL" sz="1200" b="0" dirty="0"/>
                    </a:p>
                  </a:txBody>
                  <a:tcPr/>
                </a:tc>
                <a:extLst>
                  <a:ext uri="{0D108BD9-81ED-4DB2-BD59-A6C34878D82A}">
                    <a16:rowId xmlns:a16="http://schemas.microsoft.com/office/drawing/2014/main" val="4137988822"/>
                  </a:ext>
                </a:extLst>
              </a:tr>
              <a:tr h="370840">
                <a:tc>
                  <a:txBody>
                    <a:bodyPr/>
                    <a:lstStyle/>
                    <a:p>
                      <a:r>
                        <a:rPr lang="nl-NL" sz="1200" b="1" dirty="0"/>
                        <a:t>Veilig Thuis </a:t>
                      </a:r>
                    </a:p>
                  </a:txBody>
                  <a:tcPr/>
                </a:tc>
                <a:extLst>
                  <a:ext uri="{0D108BD9-81ED-4DB2-BD59-A6C34878D82A}">
                    <a16:rowId xmlns:a16="http://schemas.microsoft.com/office/drawing/2014/main" val="2331988746"/>
                  </a:ext>
                </a:extLst>
              </a:tr>
              <a:tr h="370840">
                <a:tc>
                  <a:txBody>
                    <a:bodyPr/>
                    <a:lstStyle/>
                    <a:p>
                      <a:pPr algn="l" fontAlgn="ctr"/>
                      <a:r>
                        <a:rPr lang="nl-NL" sz="1200" b="1" i="0" u="none" strike="noStrike" dirty="0">
                          <a:solidFill>
                            <a:srgbClr val="000000"/>
                          </a:solidFill>
                          <a:effectLst/>
                          <a:latin typeface="+mn-lt"/>
                        </a:rPr>
                        <a:t>  Verkeersveiligheid </a:t>
                      </a:r>
                    </a:p>
                  </a:txBody>
                  <a:tcPr marL="7620" marR="7620" marT="7620" marB="0" anchor="ctr"/>
                </a:tc>
                <a:extLst>
                  <a:ext uri="{0D108BD9-81ED-4DB2-BD59-A6C34878D82A}">
                    <a16:rowId xmlns:a16="http://schemas.microsoft.com/office/drawing/2014/main" val="3830179103"/>
                  </a:ext>
                </a:extLst>
              </a:tr>
            </a:tbl>
          </a:graphicData>
        </a:graphic>
      </p:graphicFrame>
      <p:pic>
        <p:nvPicPr>
          <p:cNvPr id="13" name="Afbeelding 12">
            <a:extLst>
              <a:ext uri="{FF2B5EF4-FFF2-40B4-BE49-F238E27FC236}">
                <a16:creationId xmlns:a16="http://schemas.microsoft.com/office/drawing/2014/main" id="{8A2E6B12-D787-5C9D-01F2-00BCE8A0AC7A}"/>
              </a:ext>
            </a:extLst>
          </p:cNvPr>
          <p:cNvPicPr>
            <a:picLocks noChangeAspect="1"/>
          </p:cNvPicPr>
          <p:nvPr/>
        </p:nvPicPr>
        <p:blipFill>
          <a:blip r:embed="rId2"/>
          <a:stretch>
            <a:fillRect/>
          </a:stretch>
        </p:blipFill>
        <p:spPr>
          <a:xfrm>
            <a:off x="6789119" y="5764848"/>
            <a:ext cx="3036071" cy="1042506"/>
          </a:xfrm>
          <a:prstGeom prst="rect">
            <a:avLst/>
          </a:prstGeom>
        </p:spPr>
      </p:pic>
    </p:spTree>
    <p:extLst>
      <p:ext uri="{BB962C8B-B14F-4D97-AF65-F5344CB8AC3E}">
        <p14:creationId xmlns:p14="http://schemas.microsoft.com/office/powerpoint/2010/main" val="194415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 6">
            <a:extLst>
              <a:ext uri="{FF2B5EF4-FFF2-40B4-BE49-F238E27FC236}">
                <a16:creationId xmlns:a16="http://schemas.microsoft.com/office/drawing/2014/main" id="{ACC25658-A211-32CF-99B1-05814D1501B4}"/>
              </a:ext>
            </a:extLst>
          </p:cNvPr>
          <p:cNvGraphicFramePr>
            <a:graphicFrameLocks noGrp="1"/>
          </p:cNvGraphicFramePr>
          <p:nvPr>
            <p:extLst>
              <p:ext uri="{D42A27DB-BD31-4B8C-83A1-F6EECF244321}">
                <p14:modId xmlns:p14="http://schemas.microsoft.com/office/powerpoint/2010/main" val="1246167642"/>
              </p:ext>
            </p:extLst>
          </p:nvPr>
        </p:nvGraphicFramePr>
        <p:xfrm>
          <a:off x="6747597" y="99605"/>
          <a:ext cx="3090416" cy="3114040"/>
        </p:xfrm>
        <a:graphic>
          <a:graphicData uri="http://schemas.openxmlformats.org/drawingml/2006/table">
            <a:tbl>
              <a:tblPr firstRow="1" bandRow="1">
                <a:tableStyleId>{5C22544A-7EE6-4342-B048-85BDC9FD1C3A}</a:tableStyleId>
              </a:tblPr>
              <a:tblGrid>
                <a:gridCol w="3090416">
                  <a:extLst>
                    <a:ext uri="{9D8B030D-6E8A-4147-A177-3AD203B41FA5}">
                      <a16:colId xmlns:a16="http://schemas.microsoft.com/office/drawing/2014/main" val="1908788136"/>
                    </a:ext>
                  </a:extLst>
                </a:gridCol>
              </a:tblGrid>
              <a:tr h="370840">
                <a:tc>
                  <a:txBody>
                    <a:bodyPr/>
                    <a:lstStyle/>
                    <a:p>
                      <a:r>
                        <a:rPr lang="nl-NL" sz="1200" dirty="0"/>
                        <a:t>vervolg</a:t>
                      </a:r>
                    </a:p>
                  </a:txBody>
                  <a:tcPr/>
                </a:tc>
                <a:extLst>
                  <a:ext uri="{0D108BD9-81ED-4DB2-BD59-A6C34878D82A}">
                    <a16:rowId xmlns:a16="http://schemas.microsoft.com/office/drawing/2014/main" val="3344425755"/>
                  </a:ext>
                </a:extLst>
              </a:tr>
              <a:tr h="370840">
                <a:tc>
                  <a:txBody>
                    <a:bodyPr/>
                    <a:lstStyle/>
                    <a:p>
                      <a:r>
                        <a:rPr lang="nl-NL" sz="1200" b="1" dirty="0"/>
                        <a:t>Gemeente Oost Gelre</a:t>
                      </a:r>
                    </a:p>
                    <a:p>
                      <a:r>
                        <a:rPr lang="nl-NL" sz="1200" b="0" dirty="0"/>
                        <a:t>1. Jeugdoverlast is de afgelopen jaren toegenomen. Om dit aan te pakken wordt er extra focus gelegd op </a:t>
                      </a:r>
                      <a:r>
                        <a:rPr lang="nl-NL" sz="1200" b="0" dirty="0" err="1"/>
                        <a:t>vroegsignalering</a:t>
                      </a:r>
                      <a:r>
                        <a:rPr lang="nl-NL" sz="1200" b="0" dirty="0"/>
                        <a:t> en een integrale</a:t>
                      </a:r>
                    </a:p>
                    <a:p>
                      <a:r>
                        <a:rPr lang="nl-NL" sz="1200" b="0" dirty="0"/>
                        <a:t>aanpak.</a:t>
                      </a:r>
                    </a:p>
                    <a:p>
                      <a:r>
                        <a:rPr lang="nl-NL" sz="1200" b="0" dirty="0"/>
                        <a:t>2. Drugsgebruik door jeugdigen pakken we aan door in te zetten op zowel de jeugdige als zijn omgeving (ouders, sport, school, horeca, </a:t>
                      </a:r>
                      <a:r>
                        <a:rPr lang="nl-NL" sz="1200" b="0" dirty="0" err="1"/>
                        <a:t>etc</a:t>
                      </a:r>
                      <a:r>
                        <a:rPr lang="nl-NL" sz="1200" b="0" dirty="0"/>
                        <a:t>).</a:t>
                      </a:r>
                    </a:p>
                  </a:txBody>
                  <a:tcPr/>
                </a:tc>
                <a:extLst>
                  <a:ext uri="{0D108BD9-81ED-4DB2-BD59-A6C34878D82A}">
                    <a16:rowId xmlns:a16="http://schemas.microsoft.com/office/drawing/2014/main" val="1637748352"/>
                  </a:ext>
                </a:extLst>
              </a:tr>
              <a:tr h="370840">
                <a:tc>
                  <a:txBody>
                    <a:bodyPr/>
                    <a:lstStyle/>
                    <a:p>
                      <a:r>
                        <a:rPr lang="nl-NL" sz="1200" b="1" dirty="0"/>
                        <a:t>Gemeente Berkelland</a:t>
                      </a:r>
                    </a:p>
                    <a:p>
                      <a:r>
                        <a:rPr lang="nl-NL" sz="1200" b="0" dirty="0"/>
                        <a:t>1. Sterk inzetten op preventieve maatregelen op het alcohol- en drugsgebruik.</a:t>
                      </a:r>
                    </a:p>
                    <a:p>
                      <a:r>
                        <a:rPr lang="nl-NL" sz="1200" b="0" dirty="0"/>
                        <a:t>2. Extra inzetten op personen met onbegrepen gedrag.</a:t>
                      </a:r>
                    </a:p>
                  </a:txBody>
                  <a:tcPr/>
                </a:tc>
                <a:extLst>
                  <a:ext uri="{0D108BD9-81ED-4DB2-BD59-A6C34878D82A}">
                    <a16:rowId xmlns:a16="http://schemas.microsoft.com/office/drawing/2014/main" val="3791212092"/>
                  </a:ext>
                </a:extLst>
              </a:tr>
            </a:tbl>
          </a:graphicData>
        </a:graphic>
      </p:graphicFrame>
      <p:graphicFrame>
        <p:nvGraphicFramePr>
          <p:cNvPr id="9" name="Tabel 9">
            <a:extLst>
              <a:ext uri="{FF2B5EF4-FFF2-40B4-BE49-F238E27FC236}">
                <a16:creationId xmlns:a16="http://schemas.microsoft.com/office/drawing/2014/main" id="{4CB4303A-03F5-518E-8CD3-D702D94CF8DF}"/>
              </a:ext>
            </a:extLst>
          </p:cNvPr>
          <p:cNvGraphicFramePr>
            <a:graphicFrameLocks noGrp="1"/>
          </p:cNvGraphicFramePr>
          <p:nvPr>
            <p:extLst>
              <p:ext uri="{D42A27DB-BD31-4B8C-83A1-F6EECF244321}">
                <p14:modId xmlns:p14="http://schemas.microsoft.com/office/powerpoint/2010/main" val="667279020"/>
              </p:ext>
            </p:extLst>
          </p:nvPr>
        </p:nvGraphicFramePr>
        <p:xfrm>
          <a:off x="3542758" y="101752"/>
          <a:ext cx="3001638" cy="6309360"/>
        </p:xfrm>
        <a:graphic>
          <a:graphicData uri="http://schemas.openxmlformats.org/drawingml/2006/table">
            <a:tbl>
              <a:tblPr firstRow="1" bandRow="1">
                <a:tableStyleId>{5C22544A-7EE6-4342-B048-85BDC9FD1C3A}</a:tableStyleId>
              </a:tblPr>
              <a:tblGrid>
                <a:gridCol w="3001638">
                  <a:extLst>
                    <a:ext uri="{9D8B030D-6E8A-4147-A177-3AD203B41FA5}">
                      <a16:colId xmlns:a16="http://schemas.microsoft.com/office/drawing/2014/main" val="3618539474"/>
                    </a:ext>
                  </a:extLst>
                </a:gridCol>
              </a:tblGrid>
              <a:tr h="0">
                <a:tc>
                  <a:txBody>
                    <a:bodyPr/>
                    <a:lstStyle/>
                    <a:p>
                      <a:r>
                        <a:rPr lang="nl-NL" sz="1200"/>
                        <a:t>Achterhoek Oost - Gemeente </a:t>
                      </a:r>
                      <a:r>
                        <a:rPr lang="nl-NL" sz="1200" dirty="0"/>
                        <a:t>specifieke aandachtspunten</a:t>
                      </a:r>
                    </a:p>
                  </a:txBody>
                  <a:tcPr/>
                </a:tc>
                <a:extLst>
                  <a:ext uri="{0D108BD9-81ED-4DB2-BD59-A6C34878D82A}">
                    <a16:rowId xmlns:a16="http://schemas.microsoft.com/office/drawing/2014/main" val="3607181780"/>
                  </a:ext>
                </a:extLst>
              </a:tr>
              <a:tr h="370840">
                <a:tc>
                  <a:txBody>
                    <a:bodyPr/>
                    <a:lstStyle/>
                    <a:p>
                      <a:r>
                        <a:rPr lang="nl-NL" sz="1200" b="1" dirty="0"/>
                        <a:t>Gemeente Aalten</a:t>
                      </a:r>
                    </a:p>
                    <a:p>
                      <a:r>
                        <a:rPr lang="nl-NL" sz="1200" b="0" dirty="0"/>
                        <a:t>1. Informeert (groepen) inwoners gevraagd en ongevraagd over de gevaren van ondermijning met aandacht voor signalering, bewustwording en</a:t>
                      </a:r>
                    </a:p>
                    <a:p>
                      <a:r>
                        <a:rPr lang="nl-NL" sz="1200" b="0" dirty="0"/>
                        <a:t>melding.</a:t>
                      </a:r>
                    </a:p>
                    <a:p>
                      <a:r>
                        <a:rPr lang="nl-NL" sz="1200" b="0" dirty="0"/>
                        <a:t>2. Speelt in op situaties die de veiligheid van inwoners (kunnen bedreigen) (naar voorbeeld van het drugs de-escalatieteam).</a:t>
                      </a:r>
                    </a:p>
                    <a:p>
                      <a:r>
                        <a:rPr lang="nl-NL" sz="1200" b="0" dirty="0"/>
                        <a:t>3. Stimuleert de regionale en internationale samenwerking op het gebied van veiligheid.</a:t>
                      </a:r>
                    </a:p>
                    <a:p>
                      <a:r>
                        <a:rPr lang="nl-NL" sz="1200" b="0" dirty="0"/>
                        <a:t>4. Stelt een plan op voor digitale veiligheid van onze gemeentelijke organisatie met bijzondere aandacht voor de gegevensbescherming van</a:t>
                      </a:r>
                    </a:p>
                    <a:p>
                      <a:r>
                        <a:rPr lang="nl-NL" sz="1200" b="0" dirty="0"/>
                        <a:t>onze inwoners en organisatie.</a:t>
                      </a:r>
                    </a:p>
                    <a:p>
                      <a:r>
                        <a:rPr lang="nl-NL" sz="1200" b="0" dirty="0"/>
                        <a:t>5. Stimuleert samenwerking op het snijvlak van zorg en veiligheid en zet in op preventie</a:t>
                      </a:r>
                    </a:p>
                    <a:p>
                      <a:r>
                        <a:rPr lang="nl-NL" sz="1200" b="0" dirty="0"/>
                        <a:t>6. Zet het huidige preventieve jongerenbeleid voort en verbetert het welzijn van jongeren op het gebied van (mentale) gezondheid en middelen</a:t>
                      </a:r>
                    </a:p>
                    <a:p>
                      <a:r>
                        <a:rPr lang="nl-NL" sz="1200" b="0" dirty="0"/>
                        <a:t>gebruik (met name drugs-, en drankgebruik).</a:t>
                      </a:r>
                    </a:p>
                  </a:txBody>
                  <a:tcPr/>
                </a:tc>
                <a:extLst>
                  <a:ext uri="{0D108BD9-81ED-4DB2-BD59-A6C34878D82A}">
                    <a16:rowId xmlns:a16="http://schemas.microsoft.com/office/drawing/2014/main" val="912453764"/>
                  </a:ext>
                </a:extLst>
              </a:tr>
              <a:tr h="370840">
                <a:tc>
                  <a:txBody>
                    <a:bodyPr/>
                    <a:lstStyle/>
                    <a:p>
                      <a:r>
                        <a:rPr lang="nl-NL" sz="1200" b="1" dirty="0"/>
                        <a:t>Gemeente Winterswijk</a:t>
                      </a:r>
                    </a:p>
                    <a:p>
                      <a:r>
                        <a:rPr lang="nl-NL" sz="1200" b="0" dirty="0"/>
                        <a:t>1. Sterker preventief inzetten op personen met verward gedrag aangezien de problematiek nog meer voorkomt dan in de overige gemeenten.</a:t>
                      </a:r>
                    </a:p>
                    <a:p>
                      <a:r>
                        <a:rPr lang="nl-NL" sz="1200" b="0" dirty="0"/>
                        <a:t>2. Het aanpakken van overlast in brede zin wegens een stijging in het aantal meldingen van overlast.</a:t>
                      </a:r>
                    </a:p>
                  </a:txBody>
                  <a:tcPr/>
                </a:tc>
                <a:extLst>
                  <a:ext uri="{0D108BD9-81ED-4DB2-BD59-A6C34878D82A}">
                    <a16:rowId xmlns:a16="http://schemas.microsoft.com/office/drawing/2014/main" val="707129138"/>
                  </a:ext>
                </a:extLst>
              </a:tr>
            </a:tbl>
          </a:graphicData>
        </a:graphic>
      </p:graphicFrame>
      <p:sp>
        <p:nvSpPr>
          <p:cNvPr id="10" name="Tekstvak 9">
            <a:extLst>
              <a:ext uri="{FF2B5EF4-FFF2-40B4-BE49-F238E27FC236}">
                <a16:creationId xmlns:a16="http://schemas.microsoft.com/office/drawing/2014/main" id="{6D4CBC5B-1435-51D6-AEF5-50E8E38A9168}"/>
              </a:ext>
            </a:extLst>
          </p:cNvPr>
          <p:cNvSpPr txBox="1"/>
          <p:nvPr/>
        </p:nvSpPr>
        <p:spPr>
          <a:xfrm>
            <a:off x="10506075" y="902835"/>
            <a:ext cx="1209675" cy="4524315"/>
          </a:xfrm>
          <a:prstGeom prst="rect">
            <a:avLst/>
          </a:prstGeom>
          <a:noFill/>
        </p:spPr>
        <p:txBody>
          <a:bodyPr wrap="square" rtlCol="0">
            <a:spAutoFit/>
          </a:bodyPr>
          <a:lstStyle/>
          <a:p>
            <a:r>
              <a:rPr lang="nl-NL" sz="9600" dirty="0"/>
              <a:t>N</a:t>
            </a:r>
          </a:p>
          <a:p>
            <a:r>
              <a:rPr lang="nl-NL" sz="9600" dirty="0"/>
              <a:t>O</a:t>
            </a:r>
          </a:p>
          <a:p>
            <a:r>
              <a:rPr lang="nl-NL" sz="9600" dirty="0"/>
              <a:t>G</a:t>
            </a:r>
          </a:p>
        </p:txBody>
      </p:sp>
      <p:graphicFrame>
        <p:nvGraphicFramePr>
          <p:cNvPr id="2" name="Tabel 1">
            <a:extLst>
              <a:ext uri="{FF2B5EF4-FFF2-40B4-BE49-F238E27FC236}">
                <a16:creationId xmlns:a16="http://schemas.microsoft.com/office/drawing/2014/main" id="{AB7A1D49-E101-8924-2558-09E63832A6A8}"/>
              </a:ext>
            </a:extLst>
          </p:cNvPr>
          <p:cNvGraphicFramePr>
            <a:graphicFrameLocks noGrp="1"/>
          </p:cNvGraphicFramePr>
          <p:nvPr>
            <p:extLst>
              <p:ext uri="{D42A27DB-BD31-4B8C-83A1-F6EECF244321}">
                <p14:modId xmlns:p14="http://schemas.microsoft.com/office/powerpoint/2010/main" val="3450539225"/>
              </p:ext>
            </p:extLst>
          </p:nvPr>
        </p:nvGraphicFramePr>
        <p:xfrm>
          <a:off x="249141" y="99605"/>
          <a:ext cx="3090416" cy="3555172"/>
        </p:xfrm>
        <a:graphic>
          <a:graphicData uri="http://schemas.openxmlformats.org/drawingml/2006/table">
            <a:tbl>
              <a:tblPr firstRow="1" bandRow="1">
                <a:tableStyleId>{5C22544A-7EE6-4342-B048-85BDC9FD1C3A}</a:tableStyleId>
              </a:tblPr>
              <a:tblGrid>
                <a:gridCol w="3090416">
                  <a:extLst>
                    <a:ext uri="{9D8B030D-6E8A-4147-A177-3AD203B41FA5}">
                      <a16:colId xmlns:a16="http://schemas.microsoft.com/office/drawing/2014/main" val="4216726370"/>
                    </a:ext>
                  </a:extLst>
                </a:gridCol>
              </a:tblGrid>
              <a:tr h="424123">
                <a:tc>
                  <a:txBody>
                    <a:bodyPr/>
                    <a:lstStyle/>
                    <a:p>
                      <a:r>
                        <a:rPr lang="nl-NL" sz="1200" dirty="0"/>
                        <a:t>Achterhoek Oost (Aalten, </a:t>
                      </a:r>
                      <a:r>
                        <a:rPr lang="nl-NL" sz="1200" dirty="0" err="1"/>
                        <a:t>Berkellland</a:t>
                      </a:r>
                      <a:r>
                        <a:rPr lang="nl-NL" sz="1200" dirty="0"/>
                        <a:t>, </a:t>
                      </a:r>
                      <a:r>
                        <a:rPr lang="nl-NL" sz="1200" dirty="0" err="1"/>
                        <a:t>Oost-Gelre</a:t>
                      </a:r>
                      <a:r>
                        <a:rPr lang="nl-NL" sz="1200" dirty="0"/>
                        <a:t>, Winterswijk) 2023-2026</a:t>
                      </a:r>
                    </a:p>
                  </a:txBody>
                  <a:tcPr/>
                </a:tc>
                <a:extLst>
                  <a:ext uri="{0D108BD9-81ED-4DB2-BD59-A6C34878D82A}">
                    <a16:rowId xmlns:a16="http://schemas.microsoft.com/office/drawing/2014/main" val="3940304526"/>
                  </a:ext>
                </a:extLst>
              </a:tr>
              <a:tr h="461400">
                <a:tc>
                  <a:txBody>
                    <a:bodyPr/>
                    <a:lstStyle/>
                    <a:p>
                      <a:r>
                        <a:rPr lang="nl-NL" sz="1200" b="1" dirty="0"/>
                        <a:t>Ondermijnende criminaliteit</a:t>
                      </a:r>
                      <a:r>
                        <a:rPr lang="nl-NL" sz="1200" dirty="0"/>
                        <a:t>: milieu-, drugscriminaliteit en zorgfraude</a:t>
                      </a:r>
                    </a:p>
                  </a:txBody>
                  <a:tcPr/>
                </a:tc>
                <a:extLst>
                  <a:ext uri="{0D108BD9-81ED-4DB2-BD59-A6C34878D82A}">
                    <a16:rowId xmlns:a16="http://schemas.microsoft.com/office/drawing/2014/main" val="459008883"/>
                  </a:ext>
                </a:extLst>
              </a:tr>
              <a:tr h="659143">
                <a:tc>
                  <a:txBody>
                    <a:bodyPr/>
                    <a:lstStyle/>
                    <a:p>
                      <a:r>
                        <a:rPr lang="nl-NL" sz="1200" b="1" dirty="0"/>
                        <a:t>Zorg en veiligheid</a:t>
                      </a:r>
                      <a:r>
                        <a:rPr lang="nl-NL" sz="1200" dirty="0"/>
                        <a:t>: personen met onbegrepen gedrag, huiselijk geweld en kindermishandeling</a:t>
                      </a:r>
                    </a:p>
                  </a:txBody>
                  <a:tcPr/>
                </a:tc>
                <a:extLst>
                  <a:ext uri="{0D108BD9-81ED-4DB2-BD59-A6C34878D82A}">
                    <a16:rowId xmlns:a16="http://schemas.microsoft.com/office/drawing/2014/main" val="3489758026"/>
                  </a:ext>
                </a:extLst>
              </a:tr>
              <a:tr h="461400">
                <a:tc>
                  <a:txBody>
                    <a:bodyPr/>
                    <a:lstStyle/>
                    <a:p>
                      <a:r>
                        <a:rPr lang="nl-NL" sz="1200" b="1" dirty="0"/>
                        <a:t>Jeugd en veiligheid</a:t>
                      </a:r>
                      <a:r>
                        <a:rPr lang="nl-NL" sz="1200" dirty="0"/>
                        <a:t>: drank, drugs, jeugdcriminaliteit, jeugdoverlast</a:t>
                      </a:r>
                    </a:p>
                  </a:txBody>
                  <a:tcPr/>
                </a:tc>
                <a:extLst>
                  <a:ext uri="{0D108BD9-81ED-4DB2-BD59-A6C34878D82A}">
                    <a16:rowId xmlns:a16="http://schemas.microsoft.com/office/drawing/2014/main" val="3282294706"/>
                  </a:ext>
                </a:extLst>
              </a:tr>
              <a:tr h="856886">
                <a:tc>
                  <a:txBody>
                    <a:bodyPr/>
                    <a:lstStyle/>
                    <a:p>
                      <a:r>
                        <a:rPr lang="nl-NL" sz="1200" b="1" dirty="0"/>
                        <a:t>Digitale Veiligheid</a:t>
                      </a:r>
                      <a:r>
                        <a:rPr lang="nl-NL" sz="1200" dirty="0"/>
                        <a:t>: Digitale weerbaarheid (inwoners, bedrijven en instellingen), handelingsperspectieven bieden</a:t>
                      </a:r>
                    </a:p>
                  </a:txBody>
                  <a:tcPr/>
                </a:tc>
                <a:extLst>
                  <a:ext uri="{0D108BD9-81ED-4DB2-BD59-A6C34878D82A}">
                    <a16:rowId xmlns:a16="http://schemas.microsoft.com/office/drawing/2014/main" val="1400759612"/>
                  </a:ext>
                </a:extLst>
              </a:tr>
              <a:tr h="659143">
                <a:tc>
                  <a:txBody>
                    <a:bodyPr/>
                    <a:lstStyle/>
                    <a:p>
                      <a:r>
                        <a:rPr lang="nl-NL" sz="1200" b="1" dirty="0"/>
                        <a:t>Leefbaarheid</a:t>
                      </a:r>
                      <a:r>
                        <a:rPr lang="nl-NL" sz="1200" dirty="0"/>
                        <a:t>: versterken samenwerking politie en wijkgericht werken</a:t>
                      </a:r>
                    </a:p>
                  </a:txBody>
                  <a:tcPr/>
                </a:tc>
                <a:extLst>
                  <a:ext uri="{0D108BD9-81ED-4DB2-BD59-A6C34878D82A}">
                    <a16:rowId xmlns:a16="http://schemas.microsoft.com/office/drawing/2014/main" val="3426849798"/>
                  </a:ext>
                </a:extLst>
              </a:tr>
            </a:tbl>
          </a:graphicData>
        </a:graphic>
      </p:graphicFrame>
    </p:spTree>
    <p:extLst>
      <p:ext uri="{BB962C8B-B14F-4D97-AF65-F5344CB8AC3E}">
        <p14:creationId xmlns:p14="http://schemas.microsoft.com/office/powerpoint/2010/main" val="3621303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2">
            <a:extLst>
              <a:ext uri="{FF2B5EF4-FFF2-40B4-BE49-F238E27FC236}">
                <a16:creationId xmlns:a16="http://schemas.microsoft.com/office/drawing/2014/main" id="{04E98A44-9FEF-F0F2-AE77-07639B4DB956}"/>
              </a:ext>
            </a:extLst>
          </p:cNvPr>
          <p:cNvGraphicFramePr>
            <a:graphicFrameLocks noGrp="1"/>
          </p:cNvGraphicFramePr>
          <p:nvPr>
            <p:extLst>
              <p:ext uri="{D42A27DB-BD31-4B8C-83A1-F6EECF244321}">
                <p14:modId xmlns:p14="http://schemas.microsoft.com/office/powerpoint/2010/main" val="1746444581"/>
              </p:ext>
            </p:extLst>
          </p:nvPr>
        </p:nvGraphicFramePr>
        <p:xfrm>
          <a:off x="212078" y="160372"/>
          <a:ext cx="3046027" cy="5303520"/>
        </p:xfrm>
        <a:graphic>
          <a:graphicData uri="http://schemas.openxmlformats.org/drawingml/2006/table">
            <a:tbl>
              <a:tblPr firstRow="1" bandRow="1">
                <a:tableStyleId>{5C22544A-7EE6-4342-B048-85BDC9FD1C3A}</a:tableStyleId>
              </a:tblPr>
              <a:tblGrid>
                <a:gridCol w="3046027">
                  <a:extLst>
                    <a:ext uri="{9D8B030D-6E8A-4147-A177-3AD203B41FA5}">
                      <a16:colId xmlns:a16="http://schemas.microsoft.com/office/drawing/2014/main" val="2502710119"/>
                    </a:ext>
                  </a:extLst>
                </a:gridCol>
              </a:tblGrid>
              <a:tr h="248001">
                <a:tc>
                  <a:txBody>
                    <a:bodyPr/>
                    <a:lstStyle/>
                    <a:p>
                      <a:r>
                        <a:rPr lang="nl-NL" sz="1200" dirty="0"/>
                        <a:t>Ede 2023-2023</a:t>
                      </a:r>
                    </a:p>
                  </a:txBody>
                  <a:tcPr/>
                </a:tc>
                <a:extLst>
                  <a:ext uri="{0D108BD9-81ED-4DB2-BD59-A6C34878D82A}">
                    <a16:rowId xmlns:a16="http://schemas.microsoft.com/office/drawing/2014/main" val="1150921238"/>
                  </a:ext>
                </a:extLst>
              </a:tr>
              <a:tr h="370840">
                <a:tc>
                  <a:txBody>
                    <a:bodyPr/>
                    <a:lstStyle/>
                    <a:p>
                      <a:r>
                        <a:rPr lang="nl-NL" sz="1200" b="1" dirty="0"/>
                        <a:t>Openbare orde en veiligheid</a:t>
                      </a:r>
                      <a:r>
                        <a:rPr lang="nl-NL" sz="1200" dirty="0"/>
                        <a:t>: cameratoezicht; demonstraties; maatschappelijke onrust, polarisatie, extremisme en radicalisering</a:t>
                      </a:r>
                    </a:p>
                  </a:txBody>
                  <a:tcPr/>
                </a:tc>
                <a:extLst>
                  <a:ext uri="{0D108BD9-81ED-4DB2-BD59-A6C34878D82A}">
                    <a16:rowId xmlns:a16="http://schemas.microsoft.com/office/drawing/2014/main" val="3829282677"/>
                  </a:ext>
                </a:extLst>
              </a:tr>
              <a:tr h="370840">
                <a:tc>
                  <a:txBody>
                    <a:bodyPr/>
                    <a:lstStyle/>
                    <a:p>
                      <a:r>
                        <a:rPr lang="nl-NL" sz="1200" b="1" dirty="0"/>
                        <a:t>Fysieke veiligheid</a:t>
                      </a:r>
                      <a:r>
                        <a:rPr lang="nl-NL" sz="1200" dirty="0"/>
                        <a:t>: rampenbestrijding en crisisbeheersing; verkeersveiligheid</a:t>
                      </a:r>
                    </a:p>
                  </a:txBody>
                  <a:tcPr/>
                </a:tc>
                <a:extLst>
                  <a:ext uri="{0D108BD9-81ED-4DB2-BD59-A6C34878D82A}">
                    <a16:rowId xmlns:a16="http://schemas.microsoft.com/office/drawing/2014/main" val="3102651361"/>
                  </a:ext>
                </a:extLst>
              </a:tr>
              <a:tr h="370840">
                <a:tc>
                  <a:txBody>
                    <a:bodyPr/>
                    <a:lstStyle/>
                    <a:p>
                      <a:r>
                        <a:rPr lang="nl-NL" sz="1200" b="1" dirty="0"/>
                        <a:t>Wijkveiligheid</a:t>
                      </a:r>
                      <a:r>
                        <a:rPr lang="nl-NL" sz="1200" dirty="0"/>
                        <a:t>: Geregistreerde criminaliteit; Cybercrime en gedigitaliseerde criminaliteit</a:t>
                      </a:r>
                    </a:p>
                  </a:txBody>
                  <a:tcPr/>
                </a:tc>
                <a:extLst>
                  <a:ext uri="{0D108BD9-81ED-4DB2-BD59-A6C34878D82A}">
                    <a16:rowId xmlns:a16="http://schemas.microsoft.com/office/drawing/2014/main" val="3919498898"/>
                  </a:ext>
                </a:extLst>
              </a:tr>
              <a:tr h="370840">
                <a:tc>
                  <a:txBody>
                    <a:bodyPr/>
                    <a:lstStyle/>
                    <a:p>
                      <a:r>
                        <a:rPr lang="nl-NL" sz="1200" b="1" dirty="0"/>
                        <a:t>Veilige recreatie</a:t>
                      </a:r>
                      <a:r>
                        <a:rPr lang="nl-NL" sz="1200" dirty="0"/>
                        <a:t>: evenementen; horeca; vitale vakantieparken</a:t>
                      </a:r>
                    </a:p>
                  </a:txBody>
                  <a:tcPr/>
                </a:tc>
                <a:extLst>
                  <a:ext uri="{0D108BD9-81ED-4DB2-BD59-A6C34878D82A}">
                    <a16:rowId xmlns:a16="http://schemas.microsoft.com/office/drawing/2014/main" val="3000443536"/>
                  </a:ext>
                </a:extLst>
              </a:tr>
              <a:tr h="370840">
                <a:tc>
                  <a:txBody>
                    <a:bodyPr/>
                    <a:lstStyle/>
                    <a:p>
                      <a:r>
                        <a:rPr lang="nl-NL" sz="1200" b="1" dirty="0"/>
                        <a:t>Ondermijning</a:t>
                      </a:r>
                      <a:r>
                        <a:rPr lang="nl-NL" sz="1200" dirty="0"/>
                        <a:t>: weerbare overheid; weerbare maatschappij; Aanpak ondermijnende criminaliteit: persoons-, gebieds- en fenomeengericht</a:t>
                      </a:r>
                    </a:p>
                  </a:txBody>
                  <a:tcPr/>
                </a:tc>
                <a:extLst>
                  <a:ext uri="{0D108BD9-81ED-4DB2-BD59-A6C34878D82A}">
                    <a16:rowId xmlns:a16="http://schemas.microsoft.com/office/drawing/2014/main" val="2667062242"/>
                  </a:ext>
                </a:extLst>
              </a:tr>
              <a:tr h="370840">
                <a:tc>
                  <a:txBody>
                    <a:bodyPr/>
                    <a:lstStyle/>
                    <a:p>
                      <a:r>
                        <a:rPr lang="nl-NL" sz="1200" b="1" dirty="0"/>
                        <a:t>Zorg en Veiligheid</a:t>
                      </a:r>
                      <a:r>
                        <a:rPr lang="nl-NL" sz="1200" dirty="0"/>
                        <a:t>: Lokale persoons- en huishoudensgerichte aanpak (PGA): samenwerkingsafspraken voor alle gemeenten in het veiligheidsnetwerk Oost-Nederland; zorgvuldige informatiedeling zorg en veiligheid; doorontwikkeling aanpak verward gedrag</a:t>
                      </a:r>
                    </a:p>
                  </a:txBody>
                  <a:tcPr/>
                </a:tc>
                <a:extLst>
                  <a:ext uri="{0D108BD9-81ED-4DB2-BD59-A6C34878D82A}">
                    <a16:rowId xmlns:a16="http://schemas.microsoft.com/office/drawing/2014/main" val="3263541885"/>
                  </a:ext>
                </a:extLst>
              </a:tr>
              <a:tr h="370840">
                <a:tc>
                  <a:txBody>
                    <a:bodyPr/>
                    <a:lstStyle/>
                    <a:p>
                      <a:r>
                        <a:rPr lang="nl-NL" sz="1200" b="1" dirty="0"/>
                        <a:t>Jeugd en veiligheid</a:t>
                      </a:r>
                      <a:r>
                        <a:rPr lang="nl-NL" sz="1200" dirty="0"/>
                        <a:t>: </a:t>
                      </a:r>
                      <a:r>
                        <a:rPr lang="nl-NL" sz="1200" dirty="0" err="1"/>
                        <a:t>vroegsignalering</a:t>
                      </a:r>
                      <a:r>
                        <a:rPr lang="nl-NL" sz="1200" dirty="0"/>
                        <a:t>; groepsaanpak; jonge aanwas; digitale weerbaarheid; veilig in en om school</a:t>
                      </a:r>
                    </a:p>
                  </a:txBody>
                  <a:tcPr/>
                </a:tc>
                <a:extLst>
                  <a:ext uri="{0D108BD9-81ED-4DB2-BD59-A6C34878D82A}">
                    <a16:rowId xmlns:a16="http://schemas.microsoft.com/office/drawing/2014/main" val="4171994833"/>
                  </a:ext>
                </a:extLst>
              </a:tr>
            </a:tbl>
          </a:graphicData>
        </a:graphic>
      </p:graphicFrame>
      <p:graphicFrame>
        <p:nvGraphicFramePr>
          <p:cNvPr id="3" name="Tabel 3">
            <a:extLst>
              <a:ext uri="{FF2B5EF4-FFF2-40B4-BE49-F238E27FC236}">
                <a16:creationId xmlns:a16="http://schemas.microsoft.com/office/drawing/2014/main" id="{09AA650B-8DF7-ABA1-0BCB-9CF96A64F198}"/>
              </a:ext>
            </a:extLst>
          </p:cNvPr>
          <p:cNvGraphicFramePr>
            <a:graphicFrameLocks noGrp="1"/>
          </p:cNvGraphicFramePr>
          <p:nvPr>
            <p:extLst>
              <p:ext uri="{D42A27DB-BD31-4B8C-83A1-F6EECF244321}">
                <p14:modId xmlns:p14="http://schemas.microsoft.com/office/powerpoint/2010/main" val="3895920372"/>
              </p:ext>
            </p:extLst>
          </p:nvPr>
        </p:nvGraphicFramePr>
        <p:xfrm>
          <a:off x="3345896" y="160372"/>
          <a:ext cx="3046027" cy="3383280"/>
        </p:xfrm>
        <a:graphic>
          <a:graphicData uri="http://schemas.openxmlformats.org/drawingml/2006/table">
            <a:tbl>
              <a:tblPr firstRow="1" bandRow="1">
                <a:tableStyleId>{5C22544A-7EE6-4342-B048-85BDC9FD1C3A}</a:tableStyleId>
              </a:tblPr>
              <a:tblGrid>
                <a:gridCol w="3046027">
                  <a:extLst>
                    <a:ext uri="{9D8B030D-6E8A-4147-A177-3AD203B41FA5}">
                      <a16:colId xmlns:a16="http://schemas.microsoft.com/office/drawing/2014/main" val="614714579"/>
                    </a:ext>
                  </a:extLst>
                </a:gridCol>
              </a:tblGrid>
              <a:tr h="176105">
                <a:tc>
                  <a:txBody>
                    <a:bodyPr/>
                    <a:lstStyle/>
                    <a:p>
                      <a:r>
                        <a:rPr lang="nl-NL" sz="1200" dirty="0"/>
                        <a:t>Arnhem 2023-2026</a:t>
                      </a:r>
                    </a:p>
                  </a:txBody>
                  <a:tcPr/>
                </a:tc>
                <a:extLst>
                  <a:ext uri="{0D108BD9-81ED-4DB2-BD59-A6C34878D82A}">
                    <a16:rowId xmlns:a16="http://schemas.microsoft.com/office/drawing/2014/main" val="279227330"/>
                  </a:ext>
                </a:extLst>
              </a:tr>
              <a:tr h="370840">
                <a:tc>
                  <a:txBody>
                    <a:bodyPr/>
                    <a:lstStyle/>
                    <a:p>
                      <a:r>
                        <a:rPr lang="nl-NL" sz="1200" b="1" dirty="0"/>
                        <a:t>Wijkveiligheid</a:t>
                      </a:r>
                      <a:r>
                        <a:rPr lang="nl-NL" sz="1200" dirty="0"/>
                        <a:t>: naar schone, hele en veilige wijken</a:t>
                      </a:r>
                    </a:p>
                  </a:txBody>
                  <a:tcPr/>
                </a:tc>
                <a:extLst>
                  <a:ext uri="{0D108BD9-81ED-4DB2-BD59-A6C34878D82A}">
                    <a16:rowId xmlns:a16="http://schemas.microsoft.com/office/drawing/2014/main" val="3162605065"/>
                  </a:ext>
                </a:extLst>
              </a:tr>
              <a:tr h="370840">
                <a:tc>
                  <a:txBody>
                    <a:bodyPr/>
                    <a:lstStyle/>
                    <a:p>
                      <a:r>
                        <a:rPr lang="nl-NL" sz="1200" b="1" dirty="0"/>
                        <a:t>Zorg en veiligheid</a:t>
                      </a:r>
                      <a:r>
                        <a:rPr lang="nl-NL" sz="1200" dirty="0"/>
                        <a:t>: terugdringen van overlast door personen</a:t>
                      </a:r>
                    </a:p>
                  </a:txBody>
                  <a:tcPr/>
                </a:tc>
                <a:extLst>
                  <a:ext uri="{0D108BD9-81ED-4DB2-BD59-A6C34878D82A}">
                    <a16:rowId xmlns:a16="http://schemas.microsoft.com/office/drawing/2014/main" val="4127658352"/>
                  </a:ext>
                </a:extLst>
              </a:tr>
              <a:tr h="370840">
                <a:tc>
                  <a:txBody>
                    <a:bodyPr/>
                    <a:lstStyle/>
                    <a:p>
                      <a:r>
                        <a:rPr lang="nl-NL" sz="1200" b="1" dirty="0"/>
                        <a:t>Criminaliteit</a:t>
                      </a:r>
                      <a:r>
                        <a:rPr lang="nl-NL" sz="1200" dirty="0"/>
                        <a:t>: aanpak ondermijning en digitale criminaliteit</a:t>
                      </a:r>
                    </a:p>
                  </a:txBody>
                  <a:tcPr/>
                </a:tc>
                <a:extLst>
                  <a:ext uri="{0D108BD9-81ED-4DB2-BD59-A6C34878D82A}">
                    <a16:rowId xmlns:a16="http://schemas.microsoft.com/office/drawing/2014/main" val="3909304702"/>
                  </a:ext>
                </a:extLst>
              </a:tr>
              <a:tr h="370840">
                <a:tc>
                  <a:txBody>
                    <a:bodyPr/>
                    <a:lstStyle/>
                    <a:p>
                      <a:r>
                        <a:rPr lang="nl-NL" sz="1200" b="1" dirty="0"/>
                        <a:t>Sociale onrust</a:t>
                      </a:r>
                      <a:r>
                        <a:rPr lang="nl-NL" sz="1200" dirty="0"/>
                        <a:t>: openbare orde en de aanpak van relschoppers en radicalen</a:t>
                      </a:r>
                    </a:p>
                  </a:txBody>
                  <a:tcPr/>
                </a:tc>
                <a:extLst>
                  <a:ext uri="{0D108BD9-81ED-4DB2-BD59-A6C34878D82A}">
                    <a16:rowId xmlns:a16="http://schemas.microsoft.com/office/drawing/2014/main" val="422270644"/>
                  </a:ext>
                </a:extLst>
              </a:tr>
              <a:tr h="370840">
                <a:tc>
                  <a:txBody>
                    <a:bodyPr/>
                    <a:lstStyle/>
                    <a:p>
                      <a:r>
                        <a:rPr lang="nl-NL" sz="1200" b="1" dirty="0"/>
                        <a:t>Jeugd en veiligheid</a:t>
                      </a:r>
                      <a:r>
                        <a:rPr lang="nl-NL" sz="1200" dirty="0"/>
                        <a:t>: terugdringen van jeugdcriminaliteit door het bieden van perspectief</a:t>
                      </a:r>
                    </a:p>
                  </a:txBody>
                  <a:tcPr/>
                </a:tc>
                <a:extLst>
                  <a:ext uri="{0D108BD9-81ED-4DB2-BD59-A6C34878D82A}">
                    <a16:rowId xmlns:a16="http://schemas.microsoft.com/office/drawing/2014/main" val="204201246"/>
                  </a:ext>
                </a:extLst>
              </a:tr>
              <a:tr h="370840">
                <a:tc>
                  <a:txBody>
                    <a:bodyPr/>
                    <a:lstStyle/>
                    <a:p>
                      <a:r>
                        <a:rPr lang="nl-NL" sz="1200" b="1" dirty="0"/>
                        <a:t>Rode draad</a:t>
                      </a:r>
                      <a:r>
                        <a:rPr lang="nl-NL" sz="1200" dirty="0"/>
                        <a:t>: versterken van de regievoering en het opvoeren van de uitvoeringskracht op straat</a:t>
                      </a:r>
                    </a:p>
                  </a:txBody>
                  <a:tcPr/>
                </a:tc>
                <a:extLst>
                  <a:ext uri="{0D108BD9-81ED-4DB2-BD59-A6C34878D82A}">
                    <a16:rowId xmlns:a16="http://schemas.microsoft.com/office/drawing/2014/main" val="548267795"/>
                  </a:ext>
                </a:extLst>
              </a:tr>
            </a:tbl>
          </a:graphicData>
        </a:graphic>
      </p:graphicFrame>
      <p:graphicFrame>
        <p:nvGraphicFramePr>
          <p:cNvPr id="4" name="Tabel 4">
            <a:extLst>
              <a:ext uri="{FF2B5EF4-FFF2-40B4-BE49-F238E27FC236}">
                <a16:creationId xmlns:a16="http://schemas.microsoft.com/office/drawing/2014/main" id="{BCCF71D8-AD27-B3A9-810C-B16BFF3FB5EC}"/>
              </a:ext>
            </a:extLst>
          </p:cNvPr>
          <p:cNvGraphicFramePr>
            <a:graphicFrameLocks noGrp="1"/>
          </p:cNvGraphicFramePr>
          <p:nvPr>
            <p:extLst>
              <p:ext uri="{D42A27DB-BD31-4B8C-83A1-F6EECF244321}">
                <p14:modId xmlns:p14="http://schemas.microsoft.com/office/powerpoint/2010/main" val="2685313729"/>
              </p:ext>
            </p:extLst>
          </p:nvPr>
        </p:nvGraphicFramePr>
        <p:xfrm>
          <a:off x="3345896" y="3675028"/>
          <a:ext cx="3046027" cy="2926080"/>
        </p:xfrm>
        <a:graphic>
          <a:graphicData uri="http://schemas.openxmlformats.org/drawingml/2006/table">
            <a:tbl>
              <a:tblPr firstRow="1" bandRow="1">
                <a:tableStyleId>{5C22544A-7EE6-4342-B048-85BDC9FD1C3A}</a:tableStyleId>
              </a:tblPr>
              <a:tblGrid>
                <a:gridCol w="3046027">
                  <a:extLst>
                    <a:ext uri="{9D8B030D-6E8A-4147-A177-3AD203B41FA5}">
                      <a16:colId xmlns:a16="http://schemas.microsoft.com/office/drawing/2014/main" val="3949819319"/>
                    </a:ext>
                  </a:extLst>
                </a:gridCol>
              </a:tblGrid>
              <a:tr h="222269">
                <a:tc>
                  <a:txBody>
                    <a:bodyPr/>
                    <a:lstStyle/>
                    <a:p>
                      <a:r>
                        <a:rPr lang="nl-NL" sz="1200" dirty="0"/>
                        <a:t>IJsselwaarden (</a:t>
                      </a:r>
                      <a:r>
                        <a:rPr lang="nl-NL" sz="1200" dirty="0" err="1"/>
                        <a:t>Rozendaa</a:t>
                      </a:r>
                      <a:r>
                        <a:rPr lang="nl-NL" sz="1200" dirty="0"/>
                        <a:t>)l 2023-2026</a:t>
                      </a:r>
                    </a:p>
                  </a:txBody>
                  <a:tcPr/>
                </a:tc>
                <a:extLst>
                  <a:ext uri="{0D108BD9-81ED-4DB2-BD59-A6C34878D82A}">
                    <a16:rowId xmlns:a16="http://schemas.microsoft.com/office/drawing/2014/main" val="2835270959"/>
                  </a:ext>
                </a:extLst>
              </a:tr>
              <a:tr h="370840">
                <a:tc>
                  <a:txBody>
                    <a:bodyPr/>
                    <a:lstStyle/>
                    <a:p>
                      <a:r>
                        <a:rPr lang="nl-NL" sz="1200" b="1" dirty="0"/>
                        <a:t>Sociale veiligheid</a:t>
                      </a:r>
                      <a:r>
                        <a:rPr lang="nl-NL" sz="1200" dirty="0"/>
                        <a:t>: inrichting openbare ruimte; voorkomen en aanpakken overlast; buurtbemiddeling; verward gedrag; betrokkenheid inwoners; criminaliteit; handhaving openbare orde; ondermijning: uitvoering </a:t>
                      </a:r>
                      <a:r>
                        <a:rPr lang="nl-NL" sz="1200" dirty="0" err="1"/>
                        <a:t>weerbaarheidscan</a:t>
                      </a:r>
                      <a:r>
                        <a:rPr lang="nl-NL" sz="1200" dirty="0"/>
                        <a:t> RIEC; jeugd: continuering betrokkenheid </a:t>
                      </a:r>
                      <a:r>
                        <a:rPr lang="nl-NL" sz="1200" dirty="0" err="1"/>
                        <a:t>Leerlingalert</a:t>
                      </a:r>
                      <a:r>
                        <a:rPr lang="nl-NL" sz="1200" dirty="0"/>
                        <a:t>; opvang vluchtelingen</a:t>
                      </a:r>
                    </a:p>
                  </a:txBody>
                  <a:tcPr/>
                </a:tc>
                <a:extLst>
                  <a:ext uri="{0D108BD9-81ED-4DB2-BD59-A6C34878D82A}">
                    <a16:rowId xmlns:a16="http://schemas.microsoft.com/office/drawing/2014/main" val="4159497544"/>
                  </a:ext>
                </a:extLst>
              </a:tr>
              <a:tr h="370840">
                <a:tc>
                  <a:txBody>
                    <a:bodyPr/>
                    <a:lstStyle/>
                    <a:p>
                      <a:r>
                        <a:rPr lang="nl-NL" sz="1200" b="1" dirty="0"/>
                        <a:t>Fysieke veiligheid</a:t>
                      </a:r>
                      <a:r>
                        <a:rPr lang="nl-NL" sz="1200" dirty="0"/>
                        <a:t>: Natuurbrandbeheersing (</a:t>
                      </a:r>
                      <a:r>
                        <a:rPr lang="nl-NL" sz="1200" dirty="0" err="1"/>
                        <a:t>prio</a:t>
                      </a:r>
                      <a:r>
                        <a:rPr lang="nl-NL" sz="1200" dirty="0"/>
                        <a:t> 1)</a:t>
                      </a:r>
                    </a:p>
                  </a:txBody>
                  <a:tcPr/>
                </a:tc>
                <a:extLst>
                  <a:ext uri="{0D108BD9-81ED-4DB2-BD59-A6C34878D82A}">
                    <a16:rowId xmlns:a16="http://schemas.microsoft.com/office/drawing/2014/main" val="637234706"/>
                  </a:ext>
                </a:extLst>
              </a:tr>
              <a:tr h="370840">
                <a:tc>
                  <a:txBody>
                    <a:bodyPr/>
                    <a:lstStyle/>
                    <a:p>
                      <a:r>
                        <a:rPr lang="nl-NL" sz="1200" b="1" dirty="0"/>
                        <a:t>Digitale veiligheid</a:t>
                      </a:r>
                      <a:r>
                        <a:rPr lang="nl-NL" sz="1200" dirty="0"/>
                        <a:t>: interne informatieveiligheid; cybercrime (</a:t>
                      </a:r>
                      <a:r>
                        <a:rPr lang="nl-NL" sz="1200" dirty="0" err="1"/>
                        <a:t>prio</a:t>
                      </a:r>
                      <a:r>
                        <a:rPr lang="nl-NL" sz="1200" dirty="0"/>
                        <a:t> 2); gedigitaliseerde criminaliteit (</a:t>
                      </a:r>
                      <a:r>
                        <a:rPr lang="nl-NL" sz="1200" dirty="0" err="1"/>
                        <a:t>prio</a:t>
                      </a:r>
                      <a:r>
                        <a:rPr lang="nl-NL" sz="1200" dirty="0"/>
                        <a:t> 2)</a:t>
                      </a:r>
                    </a:p>
                  </a:txBody>
                  <a:tcPr/>
                </a:tc>
                <a:extLst>
                  <a:ext uri="{0D108BD9-81ED-4DB2-BD59-A6C34878D82A}">
                    <a16:rowId xmlns:a16="http://schemas.microsoft.com/office/drawing/2014/main" val="3892595629"/>
                  </a:ext>
                </a:extLst>
              </a:tr>
            </a:tbl>
          </a:graphicData>
        </a:graphic>
      </p:graphicFrame>
      <p:graphicFrame>
        <p:nvGraphicFramePr>
          <p:cNvPr id="5" name="Tabel 5">
            <a:extLst>
              <a:ext uri="{FF2B5EF4-FFF2-40B4-BE49-F238E27FC236}">
                <a16:creationId xmlns:a16="http://schemas.microsoft.com/office/drawing/2014/main" id="{9ABC4211-655D-D659-149D-615DE8CAE2AE}"/>
              </a:ext>
            </a:extLst>
          </p:cNvPr>
          <p:cNvGraphicFramePr>
            <a:graphicFrameLocks noGrp="1"/>
          </p:cNvGraphicFramePr>
          <p:nvPr>
            <p:extLst>
              <p:ext uri="{D42A27DB-BD31-4B8C-83A1-F6EECF244321}">
                <p14:modId xmlns:p14="http://schemas.microsoft.com/office/powerpoint/2010/main" val="1561287483"/>
              </p:ext>
            </p:extLst>
          </p:nvPr>
        </p:nvGraphicFramePr>
        <p:xfrm>
          <a:off x="6479714" y="160372"/>
          <a:ext cx="3046027" cy="4759960"/>
        </p:xfrm>
        <a:graphic>
          <a:graphicData uri="http://schemas.openxmlformats.org/drawingml/2006/table">
            <a:tbl>
              <a:tblPr firstRow="1" bandRow="1">
                <a:tableStyleId>{5C22544A-7EE6-4342-B048-85BDC9FD1C3A}</a:tableStyleId>
              </a:tblPr>
              <a:tblGrid>
                <a:gridCol w="3046027">
                  <a:extLst>
                    <a:ext uri="{9D8B030D-6E8A-4147-A177-3AD203B41FA5}">
                      <a16:colId xmlns:a16="http://schemas.microsoft.com/office/drawing/2014/main" val="3615153965"/>
                    </a:ext>
                  </a:extLst>
                </a:gridCol>
              </a:tblGrid>
              <a:tr h="370840">
                <a:tc>
                  <a:txBody>
                    <a:bodyPr/>
                    <a:lstStyle/>
                    <a:p>
                      <a:r>
                        <a:rPr lang="nl-NL" sz="1200" dirty="0"/>
                        <a:t>IJsselwaarden (Rheden) 2023-2026</a:t>
                      </a:r>
                    </a:p>
                  </a:txBody>
                  <a:tcPr/>
                </a:tc>
                <a:extLst>
                  <a:ext uri="{0D108BD9-81ED-4DB2-BD59-A6C34878D82A}">
                    <a16:rowId xmlns:a16="http://schemas.microsoft.com/office/drawing/2014/main" val="4148119769"/>
                  </a:ext>
                </a:extLst>
              </a:tr>
              <a:tr h="370840">
                <a:tc>
                  <a:txBody>
                    <a:bodyPr/>
                    <a:lstStyle/>
                    <a:p>
                      <a:r>
                        <a:rPr lang="nl-NL" sz="1200" b="1" dirty="0"/>
                        <a:t>Jeugd en veiligheid</a:t>
                      </a:r>
                      <a:r>
                        <a:rPr lang="nl-NL" sz="1200" dirty="0"/>
                        <a:t>: voorlichtingsprogramma’s; jeugdketen (</a:t>
                      </a:r>
                      <a:r>
                        <a:rPr lang="nl-NL" sz="1200" dirty="0" err="1"/>
                        <a:t>vroegsignalering</a:t>
                      </a:r>
                      <a:r>
                        <a:rPr lang="nl-NL" sz="1200" dirty="0"/>
                        <a:t> tot repressie); continueren </a:t>
                      </a:r>
                      <a:r>
                        <a:rPr lang="nl-NL" sz="1200" dirty="0" err="1"/>
                        <a:t>Leerlingalert</a:t>
                      </a:r>
                      <a:r>
                        <a:rPr lang="nl-NL" sz="1200" dirty="0"/>
                        <a:t> en Haltpreventielessen; verbreden jeugdoverleg </a:t>
                      </a:r>
                    </a:p>
                  </a:txBody>
                  <a:tcPr/>
                </a:tc>
                <a:extLst>
                  <a:ext uri="{0D108BD9-81ED-4DB2-BD59-A6C34878D82A}">
                    <a16:rowId xmlns:a16="http://schemas.microsoft.com/office/drawing/2014/main" val="941186373"/>
                  </a:ext>
                </a:extLst>
              </a:tr>
              <a:tr h="370840">
                <a:tc>
                  <a:txBody>
                    <a:bodyPr/>
                    <a:lstStyle/>
                    <a:p>
                      <a:r>
                        <a:rPr lang="nl-NL" sz="1200" b="1" dirty="0"/>
                        <a:t>Ondermijnende criminaliteit</a:t>
                      </a:r>
                      <a:r>
                        <a:rPr lang="nl-NL" sz="1200" b="0" dirty="0"/>
                        <a:t>: weerbaarheid; informatiepositie; barrières; 3 bedrijventerreinen; bewustwordingsbijeenkomsten; zorgfraude</a:t>
                      </a:r>
                      <a:endParaRPr lang="nl-NL" sz="1200" b="1" dirty="0"/>
                    </a:p>
                  </a:txBody>
                  <a:tcPr/>
                </a:tc>
                <a:extLst>
                  <a:ext uri="{0D108BD9-81ED-4DB2-BD59-A6C34878D82A}">
                    <a16:rowId xmlns:a16="http://schemas.microsoft.com/office/drawing/2014/main" val="4049484804"/>
                  </a:ext>
                </a:extLst>
              </a:tr>
              <a:tr h="370840">
                <a:tc>
                  <a:txBody>
                    <a:bodyPr/>
                    <a:lstStyle/>
                    <a:p>
                      <a:r>
                        <a:rPr lang="nl-NL" sz="1200" b="1" dirty="0"/>
                        <a:t>Zorg en Veiligheid</a:t>
                      </a:r>
                      <a:r>
                        <a:rPr lang="nl-NL" sz="1200" b="0" dirty="0"/>
                        <a:t>: sluitende aanpak; (vroeg)signalering, preventie, informatiedeling, aanbieden van passende zorg, betere kennis van instrumenten en interventies; AVE, PGA</a:t>
                      </a:r>
                      <a:endParaRPr lang="nl-NL" sz="1200" b="1" dirty="0"/>
                    </a:p>
                  </a:txBody>
                  <a:tcPr/>
                </a:tc>
                <a:extLst>
                  <a:ext uri="{0D108BD9-81ED-4DB2-BD59-A6C34878D82A}">
                    <a16:rowId xmlns:a16="http://schemas.microsoft.com/office/drawing/2014/main" val="2202411717"/>
                  </a:ext>
                </a:extLst>
              </a:tr>
              <a:tr h="370840">
                <a:tc>
                  <a:txBody>
                    <a:bodyPr/>
                    <a:lstStyle/>
                    <a:p>
                      <a:r>
                        <a:rPr lang="nl-NL" sz="1200" b="1" dirty="0"/>
                        <a:t>Digitale veiligheid</a:t>
                      </a:r>
                      <a:r>
                        <a:rPr lang="nl-NL" sz="1200" b="0" dirty="0"/>
                        <a:t>: weerbaarheid van inwoners, ondernemers en medewerkers op het gebied van digitale veiligheid; waarborgen en beschermen de privacy van onze inwoners, ondernemers en medewerkers; voorlichtingsbijeenkomsten over digitale veiligheid + </a:t>
                      </a:r>
                      <a:r>
                        <a:rPr lang="nl-NL" sz="1200" b="0" dirty="0" err="1"/>
                        <a:t>HackShield</a:t>
                      </a:r>
                      <a:r>
                        <a:rPr lang="nl-NL" sz="1200" b="0" dirty="0"/>
                        <a:t>; informatiebeveiliging onderdeel van bedrijfsprocessen.</a:t>
                      </a:r>
                      <a:endParaRPr lang="nl-NL" sz="1200" b="1" dirty="0"/>
                    </a:p>
                  </a:txBody>
                  <a:tcPr/>
                </a:tc>
                <a:extLst>
                  <a:ext uri="{0D108BD9-81ED-4DB2-BD59-A6C34878D82A}">
                    <a16:rowId xmlns:a16="http://schemas.microsoft.com/office/drawing/2014/main" val="459009172"/>
                  </a:ext>
                </a:extLst>
              </a:tr>
            </a:tbl>
          </a:graphicData>
        </a:graphic>
      </p:graphicFrame>
      <p:sp>
        <p:nvSpPr>
          <p:cNvPr id="10" name="Tekstvak 9">
            <a:extLst>
              <a:ext uri="{FF2B5EF4-FFF2-40B4-BE49-F238E27FC236}">
                <a16:creationId xmlns:a16="http://schemas.microsoft.com/office/drawing/2014/main" id="{5E925346-6D30-4659-DE16-AF6B0EFD8A77}"/>
              </a:ext>
            </a:extLst>
          </p:cNvPr>
          <p:cNvSpPr txBox="1"/>
          <p:nvPr/>
        </p:nvSpPr>
        <p:spPr>
          <a:xfrm>
            <a:off x="10335826" y="1166842"/>
            <a:ext cx="2081882" cy="4524315"/>
          </a:xfrm>
          <a:prstGeom prst="rect">
            <a:avLst/>
          </a:prstGeom>
          <a:noFill/>
        </p:spPr>
        <p:txBody>
          <a:bodyPr wrap="square">
            <a:spAutoFit/>
          </a:bodyPr>
          <a:lstStyle/>
          <a:p>
            <a:r>
              <a:rPr lang="nl-NL" sz="9600" dirty="0"/>
              <a:t>G</a:t>
            </a:r>
          </a:p>
          <a:p>
            <a:r>
              <a:rPr lang="nl-NL" sz="9600" dirty="0"/>
              <a:t>L</a:t>
            </a:r>
          </a:p>
          <a:p>
            <a:r>
              <a:rPr lang="nl-NL" sz="9600" dirty="0"/>
              <a:t>M</a:t>
            </a:r>
          </a:p>
        </p:txBody>
      </p:sp>
    </p:spTree>
    <p:extLst>
      <p:ext uri="{BB962C8B-B14F-4D97-AF65-F5344CB8AC3E}">
        <p14:creationId xmlns:p14="http://schemas.microsoft.com/office/powerpoint/2010/main" val="1855356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BF70CF5A-4288-4A6F-38A5-CA311327E63E}"/>
              </a:ext>
            </a:extLst>
          </p:cNvPr>
          <p:cNvSpPr txBox="1"/>
          <p:nvPr/>
        </p:nvSpPr>
        <p:spPr>
          <a:xfrm>
            <a:off x="10611035" y="1166842"/>
            <a:ext cx="1675660" cy="4524315"/>
          </a:xfrm>
          <a:prstGeom prst="rect">
            <a:avLst/>
          </a:prstGeom>
          <a:noFill/>
        </p:spPr>
        <p:txBody>
          <a:bodyPr wrap="square">
            <a:spAutoFit/>
          </a:bodyPr>
          <a:lstStyle/>
          <a:p>
            <a:r>
              <a:rPr lang="nl-NL" sz="9600" dirty="0"/>
              <a:t>G</a:t>
            </a:r>
          </a:p>
          <a:p>
            <a:r>
              <a:rPr lang="nl-NL" sz="9600" dirty="0"/>
              <a:t>L</a:t>
            </a:r>
          </a:p>
          <a:p>
            <a:r>
              <a:rPr lang="nl-NL" sz="9600" dirty="0"/>
              <a:t>M</a:t>
            </a:r>
          </a:p>
        </p:txBody>
      </p:sp>
      <p:graphicFrame>
        <p:nvGraphicFramePr>
          <p:cNvPr id="5" name="Tabel 5">
            <a:extLst>
              <a:ext uri="{FF2B5EF4-FFF2-40B4-BE49-F238E27FC236}">
                <a16:creationId xmlns:a16="http://schemas.microsoft.com/office/drawing/2014/main" id="{D962A107-362C-38B0-B7D5-3E0421AC36D7}"/>
              </a:ext>
            </a:extLst>
          </p:cNvPr>
          <p:cNvGraphicFramePr>
            <a:graphicFrameLocks noGrp="1"/>
          </p:cNvGraphicFramePr>
          <p:nvPr>
            <p:extLst>
              <p:ext uri="{D42A27DB-BD31-4B8C-83A1-F6EECF244321}">
                <p14:modId xmlns:p14="http://schemas.microsoft.com/office/powerpoint/2010/main" val="539025142"/>
              </p:ext>
            </p:extLst>
          </p:nvPr>
        </p:nvGraphicFramePr>
        <p:xfrm>
          <a:off x="3391948" y="30134"/>
          <a:ext cx="2882899" cy="6332220"/>
        </p:xfrm>
        <a:graphic>
          <a:graphicData uri="http://schemas.openxmlformats.org/drawingml/2006/table">
            <a:tbl>
              <a:tblPr firstRow="1" bandRow="1">
                <a:tableStyleId>{5C22544A-7EE6-4342-B048-85BDC9FD1C3A}</a:tableStyleId>
              </a:tblPr>
              <a:tblGrid>
                <a:gridCol w="2882899">
                  <a:extLst>
                    <a:ext uri="{9D8B030D-6E8A-4147-A177-3AD203B41FA5}">
                      <a16:colId xmlns:a16="http://schemas.microsoft.com/office/drawing/2014/main" val="2043966447"/>
                    </a:ext>
                  </a:extLst>
                </a:gridCol>
              </a:tblGrid>
              <a:tr h="415117">
                <a:tc>
                  <a:txBody>
                    <a:bodyPr/>
                    <a:lstStyle/>
                    <a:p>
                      <a:r>
                        <a:rPr lang="nl-NL" sz="1200" dirty="0">
                          <a:latin typeface="+mn-lt"/>
                        </a:rPr>
                        <a:t>Rivierenland West (Overbetuwe) 2020-2023</a:t>
                      </a:r>
                    </a:p>
                  </a:txBody>
                  <a:tcPr/>
                </a:tc>
                <a:extLst>
                  <a:ext uri="{0D108BD9-81ED-4DB2-BD59-A6C34878D82A}">
                    <a16:rowId xmlns:a16="http://schemas.microsoft.com/office/drawing/2014/main" val="3891968979"/>
                  </a:ext>
                </a:extLst>
              </a:tr>
              <a:tr h="370840">
                <a:tc>
                  <a:txBody>
                    <a:bodyPr/>
                    <a:lstStyle/>
                    <a:p>
                      <a:pPr algn="l" fontAlgn="b"/>
                      <a:r>
                        <a:rPr lang="nl-NL" sz="1200" b="1" i="0" u="none" strike="noStrike" dirty="0">
                          <a:solidFill>
                            <a:srgbClr val="000000"/>
                          </a:solidFill>
                          <a:effectLst/>
                          <a:latin typeface="+mn-lt"/>
                        </a:rPr>
                        <a:t>Aanpak ondermijnende criminaliteit</a:t>
                      </a:r>
                    </a:p>
                    <a:p>
                      <a:pPr algn="l" fontAlgn="b"/>
                      <a:r>
                        <a:rPr lang="nl-NL" sz="1200" b="0" i="0" u="none" strike="noStrike" dirty="0">
                          <a:solidFill>
                            <a:srgbClr val="000000"/>
                          </a:solidFill>
                          <a:effectLst/>
                          <a:latin typeface="+mn-lt"/>
                        </a:rPr>
                        <a:t>Overbetuwe heeft de afgelopen jaren structureel aandacht gehad voor ondermijning en blijft zich de komende jaren intensief en systematisch inzetten op het tegengaan en terugdringen van ondermijnende criminaliteit. Dit wil zij bereiken door onder meer haar informatiepositie verder te verstevigen (beter inzicht in de georganiseerde criminaliteit), het </a:t>
                      </a:r>
                      <a:r>
                        <a:rPr lang="nl-NL" sz="1200" b="0" i="0" u="none" strike="noStrike" dirty="0" err="1">
                          <a:solidFill>
                            <a:srgbClr val="000000"/>
                          </a:solidFill>
                          <a:effectLst/>
                          <a:latin typeface="+mn-lt"/>
                        </a:rPr>
                        <a:t>Bibob</a:t>
                      </a:r>
                      <a:r>
                        <a:rPr lang="nl-NL" sz="1200" b="0" i="0" u="none" strike="noStrike" dirty="0">
                          <a:solidFill>
                            <a:srgbClr val="000000"/>
                          </a:solidFill>
                          <a:effectLst/>
                          <a:latin typeface="+mn-lt"/>
                        </a:rPr>
                        <a:t> instrument ruim in te blijven zetten en extra barrières op te werpen voor zorgfraude en het weerbaar(der) maken van haar samenleving en de gemeentelijke organisatie (raad, college en medewerkers).</a:t>
                      </a:r>
                    </a:p>
                  </a:txBody>
                  <a:tcPr marL="7620" marR="7620" marT="7620" marB="0" anchor="b"/>
                </a:tc>
                <a:extLst>
                  <a:ext uri="{0D108BD9-81ED-4DB2-BD59-A6C34878D82A}">
                    <a16:rowId xmlns:a16="http://schemas.microsoft.com/office/drawing/2014/main" val="961988539"/>
                  </a:ext>
                </a:extLst>
              </a:tr>
              <a:tr h="370840">
                <a:tc>
                  <a:txBody>
                    <a:bodyPr/>
                    <a:lstStyle/>
                    <a:p>
                      <a:pPr algn="l" fontAlgn="b"/>
                      <a:r>
                        <a:rPr lang="nl-NL" sz="1200" b="1" i="0" u="none" strike="noStrike" dirty="0">
                          <a:solidFill>
                            <a:srgbClr val="000000"/>
                          </a:solidFill>
                          <a:effectLst/>
                          <a:latin typeface="+mn-lt"/>
                        </a:rPr>
                        <a:t>High Impact Crimes terugdringen en bestrijden </a:t>
                      </a:r>
                      <a:r>
                        <a:rPr lang="nl-NL" sz="1200" b="0" i="0" u="none" strike="noStrike" dirty="0">
                          <a:solidFill>
                            <a:srgbClr val="000000"/>
                          </a:solidFill>
                          <a:effectLst/>
                          <a:latin typeface="+mn-lt"/>
                        </a:rPr>
                        <a:t>De impact van HIC-delicten is groot. Niet alleen voor het slachtoffer, maar ook voor de directe omgeving. Het veiligheidsgevoel in de maatschappij kan door High Impact Crimes worden aangetast en daarom zet Overbetuwe in op het terugdringen en bestrijding van HIC-delicten.</a:t>
                      </a:r>
                    </a:p>
                  </a:txBody>
                  <a:tcPr marL="7620" marR="7620" marT="7620" marB="0" anchor="b"/>
                </a:tc>
                <a:extLst>
                  <a:ext uri="{0D108BD9-81ED-4DB2-BD59-A6C34878D82A}">
                    <a16:rowId xmlns:a16="http://schemas.microsoft.com/office/drawing/2014/main" val="2427036680"/>
                  </a:ext>
                </a:extLst>
              </a:tr>
              <a:tr h="370840">
                <a:tc>
                  <a:txBody>
                    <a:bodyPr/>
                    <a:lstStyle/>
                    <a:p>
                      <a:pPr algn="l" fontAlgn="b"/>
                      <a:r>
                        <a:rPr lang="nl-NL" sz="1200" b="1" i="0" u="none" strike="noStrike" dirty="0">
                          <a:solidFill>
                            <a:srgbClr val="000000"/>
                          </a:solidFill>
                          <a:effectLst/>
                          <a:latin typeface="+mn-lt"/>
                        </a:rPr>
                        <a:t>Verkeersveiligheid versterken</a:t>
                      </a:r>
                    </a:p>
                    <a:p>
                      <a:pPr algn="l" fontAlgn="b"/>
                      <a:r>
                        <a:rPr lang="nl-NL" sz="1200" b="0" i="0" u="none" strike="noStrike" dirty="0">
                          <a:solidFill>
                            <a:srgbClr val="000000"/>
                          </a:solidFill>
                          <a:effectLst/>
                          <a:latin typeface="+mn-lt"/>
                        </a:rPr>
                        <a:t>De gemeente heeft de ambitie om Overbetuwe verkeersveiliger te maken. In het IVP richt Overbetuwe zich vooral op onveilig verkeersgedrag zoals te hard rijden en rijden onder invloed. Samen met de politie probeert Overbetuwe de bewustwording te vergroten en het aantal verkeersincidenten te verminderen.</a:t>
                      </a:r>
                    </a:p>
                  </a:txBody>
                  <a:tcPr marL="7620" marR="7620" marT="7620" marB="0" anchor="b"/>
                </a:tc>
                <a:extLst>
                  <a:ext uri="{0D108BD9-81ED-4DB2-BD59-A6C34878D82A}">
                    <a16:rowId xmlns:a16="http://schemas.microsoft.com/office/drawing/2014/main" val="138311207"/>
                  </a:ext>
                </a:extLst>
              </a:tr>
            </a:tbl>
          </a:graphicData>
        </a:graphic>
      </p:graphicFrame>
      <p:graphicFrame>
        <p:nvGraphicFramePr>
          <p:cNvPr id="6" name="Tabel 5">
            <a:extLst>
              <a:ext uri="{FF2B5EF4-FFF2-40B4-BE49-F238E27FC236}">
                <a16:creationId xmlns:a16="http://schemas.microsoft.com/office/drawing/2014/main" id="{4580900B-0EE8-D695-D35F-312B96B1EECA}"/>
              </a:ext>
            </a:extLst>
          </p:cNvPr>
          <p:cNvGraphicFramePr>
            <a:graphicFrameLocks noGrp="1"/>
          </p:cNvGraphicFramePr>
          <p:nvPr>
            <p:extLst>
              <p:ext uri="{D42A27DB-BD31-4B8C-83A1-F6EECF244321}">
                <p14:modId xmlns:p14="http://schemas.microsoft.com/office/powerpoint/2010/main" val="749027120"/>
              </p:ext>
            </p:extLst>
          </p:nvPr>
        </p:nvGraphicFramePr>
        <p:xfrm>
          <a:off x="235097" y="2149790"/>
          <a:ext cx="2882899" cy="3604260"/>
        </p:xfrm>
        <a:graphic>
          <a:graphicData uri="http://schemas.openxmlformats.org/drawingml/2006/table">
            <a:tbl>
              <a:tblPr firstRow="1" bandRow="1">
                <a:tableStyleId>{5C22544A-7EE6-4342-B048-85BDC9FD1C3A}</a:tableStyleId>
              </a:tblPr>
              <a:tblGrid>
                <a:gridCol w="2882899">
                  <a:extLst>
                    <a:ext uri="{9D8B030D-6E8A-4147-A177-3AD203B41FA5}">
                      <a16:colId xmlns:a16="http://schemas.microsoft.com/office/drawing/2014/main" val="1196572145"/>
                    </a:ext>
                  </a:extLst>
                </a:gridCol>
              </a:tblGrid>
              <a:tr h="370840">
                <a:tc>
                  <a:txBody>
                    <a:bodyPr/>
                    <a:lstStyle/>
                    <a:p>
                      <a:r>
                        <a:rPr lang="nl-NL" sz="1200" dirty="0">
                          <a:latin typeface="+mn-lt"/>
                        </a:rPr>
                        <a:t>Rivierenland West (Lingewaard) 2020-2023</a:t>
                      </a:r>
                    </a:p>
                  </a:txBody>
                  <a:tcPr/>
                </a:tc>
                <a:extLst>
                  <a:ext uri="{0D108BD9-81ED-4DB2-BD59-A6C34878D82A}">
                    <a16:rowId xmlns:a16="http://schemas.microsoft.com/office/drawing/2014/main" val="661955465"/>
                  </a:ext>
                </a:extLst>
              </a:tr>
              <a:tr h="370840">
                <a:tc>
                  <a:txBody>
                    <a:bodyPr/>
                    <a:lstStyle/>
                    <a:p>
                      <a:pPr algn="l" fontAlgn="b"/>
                      <a:r>
                        <a:rPr lang="nl-NL" sz="1200" b="1" i="0" u="none" strike="noStrike" dirty="0">
                          <a:solidFill>
                            <a:srgbClr val="000000"/>
                          </a:solidFill>
                          <a:effectLst/>
                          <a:latin typeface="+mn-lt"/>
                        </a:rPr>
                        <a:t>Ondermijning  </a:t>
                      </a:r>
                      <a:r>
                        <a:rPr lang="nl-NL" sz="1200" b="0" i="0" u="none" strike="noStrike" dirty="0">
                          <a:solidFill>
                            <a:srgbClr val="000000"/>
                          </a:solidFill>
                          <a:effectLst/>
                          <a:latin typeface="+mn-lt"/>
                        </a:rPr>
                        <a:t>Inzicht in georganiseerde criminaliteit / Ondermijnende overlast verminderen / Extra barrières opwerpen</a:t>
                      </a:r>
                      <a:endParaRPr lang="nl-NL" sz="1200" b="1"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582780496"/>
                  </a:ext>
                </a:extLst>
              </a:tr>
              <a:tr h="370840">
                <a:tc>
                  <a:txBody>
                    <a:bodyPr/>
                    <a:lstStyle/>
                    <a:p>
                      <a:pPr algn="l" fontAlgn="b"/>
                      <a:r>
                        <a:rPr lang="nl-NL" sz="1200" b="1" i="0" u="none" strike="noStrike" dirty="0">
                          <a:solidFill>
                            <a:srgbClr val="000000"/>
                          </a:solidFill>
                          <a:effectLst/>
                          <a:latin typeface="+mn-lt"/>
                        </a:rPr>
                        <a:t>Overlast jeugd  </a:t>
                      </a:r>
                      <a:r>
                        <a:rPr lang="nl-NL" sz="1200" b="0" i="0" u="none" strike="noStrike" dirty="0">
                          <a:solidFill>
                            <a:srgbClr val="000000"/>
                          </a:solidFill>
                          <a:effectLst/>
                          <a:latin typeface="+mn-lt"/>
                        </a:rPr>
                        <a:t>Voorkomen ontstaan problematische jeugdgroepen</a:t>
                      </a:r>
                      <a:endParaRPr lang="nl-NL" sz="1200" b="1"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3383348700"/>
                  </a:ext>
                </a:extLst>
              </a:tr>
              <a:tr h="370840">
                <a:tc>
                  <a:txBody>
                    <a:bodyPr/>
                    <a:lstStyle/>
                    <a:p>
                      <a:pPr algn="l" fontAlgn="b"/>
                      <a:r>
                        <a:rPr lang="nl-NL" sz="1200" b="1" i="0" u="none" strike="noStrike" dirty="0">
                          <a:solidFill>
                            <a:srgbClr val="000000"/>
                          </a:solidFill>
                          <a:effectLst/>
                          <a:latin typeface="+mn-lt"/>
                        </a:rPr>
                        <a:t>Digitale Dreiging </a:t>
                      </a:r>
                      <a:r>
                        <a:rPr lang="nl-NL" sz="1200" b="0" i="0" u="none" strike="noStrike" dirty="0">
                          <a:solidFill>
                            <a:srgbClr val="000000"/>
                          </a:solidFill>
                          <a:effectLst/>
                          <a:latin typeface="+mn-lt"/>
                        </a:rPr>
                        <a:t> Inzicht in aard en omvang. Versterken digitale weerbaarheid eigen organisatie</a:t>
                      </a:r>
                    </a:p>
                    <a:p>
                      <a:pPr algn="l" fontAlgn="b"/>
                      <a:r>
                        <a:rPr lang="nl-NL" sz="1200" b="0" i="0" u="none" strike="noStrike" dirty="0">
                          <a:solidFill>
                            <a:srgbClr val="000000"/>
                          </a:solidFill>
                          <a:effectLst/>
                          <a:latin typeface="+mn-lt"/>
                        </a:rPr>
                        <a:t>versterken digitale weerbaarheid bij de inwoners</a:t>
                      </a:r>
                      <a:endParaRPr lang="nl-NL" sz="1200" b="1"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3523512633"/>
                  </a:ext>
                </a:extLst>
              </a:tr>
              <a:tr h="370840">
                <a:tc>
                  <a:txBody>
                    <a:bodyPr/>
                    <a:lstStyle/>
                    <a:p>
                      <a:pPr algn="l" fontAlgn="b"/>
                      <a:r>
                        <a:rPr lang="nl-NL" sz="1200" b="1" i="0" u="none" strike="noStrike" dirty="0">
                          <a:solidFill>
                            <a:srgbClr val="000000"/>
                          </a:solidFill>
                          <a:effectLst/>
                          <a:latin typeface="+mn-lt"/>
                        </a:rPr>
                        <a:t>Verkeersveiligheid </a:t>
                      </a:r>
                    </a:p>
                    <a:p>
                      <a:pPr algn="l" fontAlgn="b"/>
                      <a:endParaRPr lang="nl-NL" sz="1200" b="1" i="0" u="none" strike="noStrike" dirty="0">
                        <a:solidFill>
                          <a:srgbClr val="000000"/>
                        </a:solidFill>
                        <a:effectLst/>
                        <a:latin typeface="+mn-lt"/>
                      </a:endParaRPr>
                    </a:p>
                    <a:p>
                      <a:pPr algn="l" fontAlgn="b"/>
                      <a:endParaRPr lang="nl-NL" sz="1200" b="1"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582981730"/>
                  </a:ext>
                </a:extLst>
              </a:tr>
              <a:tr h="370840">
                <a:tc>
                  <a:txBody>
                    <a:bodyPr/>
                    <a:lstStyle/>
                    <a:p>
                      <a:pPr algn="l" fontAlgn="b"/>
                      <a:r>
                        <a:rPr lang="nl-NL" sz="1200" b="1" i="0" u="none" strike="noStrike" dirty="0">
                          <a:solidFill>
                            <a:srgbClr val="000000"/>
                          </a:solidFill>
                          <a:effectLst/>
                          <a:latin typeface="+mn-lt"/>
                        </a:rPr>
                        <a:t>Kwetsbare personen </a:t>
                      </a:r>
                      <a:r>
                        <a:rPr lang="nl-NL" sz="1200" b="0" i="0" u="none" strike="noStrike" dirty="0">
                          <a:solidFill>
                            <a:srgbClr val="000000"/>
                          </a:solidFill>
                          <a:effectLst/>
                          <a:latin typeface="+mn-lt"/>
                        </a:rPr>
                        <a:t>Inzicht in de aard en omvang van personen met verward gedrag,</a:t>
                      </a:r>
                    </a:p>
                    <a:p>
                      <a:pPr algn="l" fontAlgn="b"/>
                      <a:r>
                        <a:rPr lang="nl-NL" sz="1200" b="0" i="0" u="none" strike="noStrike" dirty="0">
                          <a:solidFill>
                            <a:srgbClr val="000000"/>
                          </a:solidFill>
                          <a:effectLst/>
                          <a:latin typeface="+mn-lt"/>
                        </a:rPr>
                        <a:t>Vroegsignalering en doelgericht handelen d.m.v. zorg en veiligheid te combineren</a:t>
                      </a:r>
                      <a:endParaRPr lang="nl-NL" sz="1200" b="1"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3658950784"/>
                  </a:ext>
                </a:extLst>
              </a:tr>
            </a:tbl>
          </a:graphicData>
        </a:graphic>
      </p:graphicFrame>
      <p:graphicFrame>
        <p:nvGraphicFramePr>
          <p:cNvPr id="7" name="Tabel 6">
            <a:extLst>
              <a:ext uri="{FF2B5EF4-FFF2-40B4-BE49-F238E27FC236}">
                <a16:creationId xmlns:a16="http://schemas.microsoft.com/office/drawing/2014/main" id="{7434A7AF-8C6E-C507-CCA4-B979311517ED}"/>
              </a:ext>
            </a:extLst>
          </p:cNvPr>
          <p:cNvGraphicFramePr>
            <a:graphicFrameLocks noGrp="1"/>
          </p:cNvGraphicFramePr>
          <p:nvPr>
            <p:extLst>
              <p:ext uri="{D42A27DB-BD31-4B8C-83A1-F6EECF244321}">
                <p14:modId xmlns:p14="http://schemas.microsoft.com/office/powerpoint/2010/main" val="1245059689"/>
              </p:ext>
            </p:extLst>
          </p:nvPr>
        </p:nvGraphicFramePr>
        <p:xfrm>
          <a:off x="235097" y="31305"/>
          <a:ext cx="2882899" cy="2047240"/>
        </p:xfrm>
        <a:graphic>
          <a:graphicData uri="http://schemas.openxmlformats.org/drawingml/2006/table">
            <a:tbl>
              <a:tblPr firstRow="1" bandRow="1">
                <a:tableStyleId>{5C22544A-7EE6-4342-B048-85BDC9FD1C3A}</a:tableStyleId>
              </a:tblPr>
              <a:tblGrid>
                <a:gridCol w="2882899">
                  <a:extLst>
                    <a:ext uri="{9D8B030D-6E8A-4147-A177-3AD203B41FA5}">
                      <a16:colId xmlns:a16="http://schemas.microsoft.com/office/drawing/2014/main" val="1458896958"/>
                    </a:ext>
                  </a:extLst>
                </a:gridCol>
              </a:tblGrid>
              <a:tr h="370840">
                <a:tc>
                  <a:txBody>
                    <a:bodyPr/>
                    <a:lstStyle/>
                    <a:p>
                      <a:r>
                        <a:rPr lang="nl-NL" sz="1200" dirty="0">
                          <a:latin typeface="+mn-lt"/>
                        </a:rPr>
                        <a:t>IJsselwaarden (Doesburg) 2019-2022</a:t>
                      </a:r>
                    </a:p>
                  </a:txBody>
                  <a:tcPr/>
                </a:tc>
                <a:extLst>
                  <a:ext uri="{0D108BD9-81ED-4DB2-BD59-A6C34878D82A}">
                    <a16:rowId xmlns:a16="http://schemas.microsoft.com/office/drawing/2014/main" val="3796816404"/>
                  </a:ext>
                </a:extLst>
              </a:tr>
              <a:tr h="370840">
                <a:tc>
                  <a:txBody>
                    <a:bodyPr/>
                    <a:lstStyle/>
                    <a:p>
                      <a:pPr algn="l" fontAlgn="b"/>
                      <a:r>
                        <a:rPr lang="nl-NL" sz="1200" b="1" i="0" u="none" strike="noStrike" dirty="0">
                          <a:solidFill>
                            <a:srgbClr val="000000"/>
                          </a:solidFill>
                          <a:effectLst/>
                          <a:latin typeface="+mn-lt"/>
                        </a:rPr>
                        <a:t>Veilige woonomgeving: </a:t>
                      </a:r>
                      <a:r>
                        <a:rPr lang="nl-NL" sz="1200" b="0" i="0" u="none" strike="noStrike" dirty="0">
                          <a:solidFill>
                            <a:srgbClr val="000000"/>
                          </a:solidFill>
                          <a:effectLst/>
                          <a:latin typeface="+mn-lt"/>
                        </a:rPr>
                        <a:t>aanpak van woonoverlast, verwarde personen en huislijk geweld.</a:t>
                      </a:r>
                    </a:p>
                  </a:txBody>
                  <a:tcPr marL="7620" marR="7620" marT="7620" marB="0" anchor="b"/>
                </a:tc>
                <a:extLst>
                  <a:ext uri="{0D108BD9-81ED-4DB2-BD59-A6C34878D82A}">
                    <a16:rowId xmlns:a16="http://schemas.microsoft.com/office/drawing/2014/main" val="644354260"/>
                  </a:ext>
                </a:extLst>
              </a:tr>
              <a:tr h="370840">
                <a:tc>
                  <a:txBody>
                    <a:bodyPr/>
                    <a:lstStyle/>
                    <a:p>
                      <a:pPr algn="l" fontAlgn="b"/>
                      <a:r>
                        <a:rPr lang="nl-NL" sz="1200" b="1" i="0" u="none" strike="noStrike" dirty="0">
                          <a:solidFill>
                            <a:srgbClr val="000000"/>
                          </a:solidFill>
                          <a:effectLst/>
                          <a:latin typeface="+mn-lt"/>
                        </a:rPr>
                        <a:t>Professionalisering evenementen:</a:t>
                      </a:r>
                      <a:r>
                        <a:rPr lang="nl-NL" sz="1200" b="0" i="0" u="none" strike="noStrike" dirty="0">
                          <a:solidFill>
                            <a:srgbClr val="000000"/>
                          </a:solidFill>
                          <a:effectLst/>
                          <a:latin typeface="+mn-lt"/>
                        </a:rPr>
                        <a:t> uitvoering geven aan evenementenbeleid.</a:t>
                      </a:r>
                    </a:p>
                  </a:txBody>
                  <a:tcPr marL="7620" marR="7620" marT="7620" marB="0" anchor="b"/>
                </a:tc>
                <a:extLst>
                  <a:ext uri="{0D108BD9-81ED-4DB2-BD59-A6C34878D82A}">
                    <a16:rowId xmlns:a16="http://schemas.microsoft.com/office/drawing/2014/main" val="2784160184"/>
                  </a:ext>
                </a:extLst>
              </a:tr>
              <a:tr h="370840">
                <a:tc>
                  <a:txBody>
                    <a:bodyPr/>
                    <a:lstStyle/>
                    <a:p>
                      <a:pPr algn="l" fontAlgn="b"/>
                      <a:r>
                        <a:rPr lang="nl-NL" sz="1200" b="1" i="0" u="none" strike="noStrike" dirty="0">
                          <a:solidFill>
                            <a:srgbClr val="000000"/>
                          </a:solidFill>
                          <a:effectLst/>
                          <a:latin typeface="+mn-lt"/>
                        </a:rPr>
                        <a:t>Jeugd: </a:t>
                      </a:r>
                      <a:r>
                        <a:rPr lang="nl-NL" sz="1200" b="0" i="0" u="none" strike="noStrike" dirty="0">
                          <a:solidFill>
                            <a:srgbClr val="000000"/>
                          </a:solidFill>
                          <a:effectLst/>
                          <a:latin typeface="+mn-lt"/>
                        </a:rPr>
                        <a:t>overlast, individuele problematiek, alcohol en drugs.</a:t>
                      </a:r>
                    </a:p>
                  </a:txBody>
                  <a:tcPr marL="7620" marR="7620" marT="7620" marB="0" anchor="b"/>
                </a:tc>
                <a:extLst>
                  <a:ext uri="{0D108BD9-81ED-4DB2-BD59-A6C34878D82A}">
                    <a16:rowId xmlns:a16="http://schemas.microsoft.com/office/drawing/2014/main" val="342490483"/>
                  </a:ext>
                </a:extLst>
              </a:tr>
              <a:tr h="370840">
                <a:tc>
                  <a:txBody>
                    <a:bodyPr/>
                    <a:lstStyle/>
                    <a:p>
                      <a:pPr algn="l" fontAlgn="b"/>
                      <a:r>
                        <a:rPr lang="nl-NL" sz="1200" b="1" i="0" u="none" strike="noStrike" dirty="0">
                          <a:solidFill>
                            <a:srgbClr val="000000"/>
                          </a:solidFill>
                          <a:effectLst/>
                          <a:latin typeface="+mn-lt"/>
                        </a:rPr>
                        <a:t>Integriteit en veiligheid: </a:t>
                      </a:r>
                      <a:r>
                        <a:rPr lang="nl-NL" sz="1200" b="0" i="0" u="none" strike="noStrike" dirty="0">
                          <a:solidFill>
                            <a:srgbClr val="000000"/>
                          </a:solidFill>
                          <a:effectLst/>
                          <a:latin typeface="+mn-lt"/>
                        </a:rPr>
                        <a:t>aanpak georganiseerde criminaliteit en radicalisering.</a:t>
                      </a:r>
                    </a:p>
                  </a:txBody>
                  <a:tcPr marL="7620" marR="7620" marT="7620" marB="0" anchor="b"/>
                </a:tc>
                <a:extLst>
                  <a:ext uri="{0D108BD9-81ED-4DB2-BD59-A6C34878D82A}">
                    <a16:rowId xmlns:a16="http://schemas.microsoft.com/office/drawing/2014/main" val="4081719458"/>
                  </a:ext>
                </a:extLst>
              </a:tr>
            </a:tbl>
          </a:graphicData>
        </a:graphic>
      </p:graphicFrame>
      <p:graphicFrame>
        <p:nvGraphicFramePr>
          <p:cNvPr id="8" name="Tabel 7">
            <a:extLst>
              <a:ext uri="{FF2B5EF4-FFF2-40B4-BE49-F238E27FC236}">
                <a16:creationId xmlns:a16="http://schemas.microsoft.com/office/drawing/2014/main" id="{AD3FE2B4-923F-2222-F892-02945B7CB62E}"/>
              </a:ext>
            </a:extLst>
          </p:cNvPr>
          <p:cNvGraphicFramePr>
            <a:graphicFrameLocks noGrp="1"/>
          </p:cNvGraphicFramePr>
          <p:nvPr>
            <p:extLst>
              <p:ext uri="{D42A27DB-BD31-4B8C-83A1-F6EECF244321}">
                <p14:modId xmlns:p14="http://schemas.microsoft.com/office/powerpoint/2010/main" val="1947560225"/>
              </p:ext>
            </p:extLst>
          </p:nvPr>
        </p:nvGraphicFramePr>
        <p:xfrm>
          <a:off x="6548798" y="2797821"/>
          <a:ext cx="3046027" cy="3954780"/>
        </p:xfrm>
        <a:graphic>
          <a:graphicData uri="http://schemas.openxmlformats.org/drawingml/2006/table">
            <a:tbl>
              <a:tblPr firstRow="1" bandRow="1">
                <a:tableStyleId>{5C22544A-7EE6-4342-B048-85BDC9FD1C3A}</a:tableStyleId>
              </a:tblPr>
              <a:tblGrid>
                <a:gridCol w="3046027">
                  <a:extLst>
                    <a:ext uri="{9D8B030D-6E8A-4147-A177-3AD203B41FA5}">
                      <a16:colId xmlns:a16="http://schemas.microsoft.com/office/drawing/2014/main" val="2173232960"/>
                    </a:ext>
                  </a:extLst>
                </a:gridCol>
              </a:tblGrid>
              <a:tr h="370840">
                <a:tc>
                  <a:txBody>
                    <a:bodyPr/>
                    <a:lstStyle/>
                    <a:p>
                      <a:r>
                        <a:rPr lang="nl-NL" sz="1200" dirty="0">
                          <a:latin typeface="+mn-lt"/>
                        </a:rPr>
                        <a:t>Rivierenland Oost (Duiven, Westervoort) 2023-2026</a:t>
                      </a:r>
                    </a:p>
                  </a:txBody>
                  <a:tcPr/>
                </a:tc>
                <a:extLst>
                  <a:ext uri="{0D108BD9-81ED-4DB2-BD59-A6C34878D82A}">
                    <a16:rowId xmlns:a16="http://schemas.microsoft.com/office/drawing/2014/main" val="2194156512"/>
                  </a:ext>
                </a:extLst>
              </a:tr>
              <a:tr h="370840">
                <a:tc>
                  <a:txBody>
                    <a:bodyPr/>
                    <a:lstStyle/>
                    <a:p>
                      <a:pPr algn="l" fontAlgn="b"/>
                      <a:r>
                        <a:rPr lang="nl-NL" sz="1200" b="1" i="0" u="none" strike="noStrike" dirty="0">
                          <a:solidFill>
                            <a:srgbClr val="000000"/>
                          </a:solidFill>
                          <a:effectLst/>
                          <a:latin typeface="+mn-lt"/>
                        </a:rPr>
                        <a:t>Kwetsbare en overlastgevende personen (w.o. jeugdoverlast) </a:t>
                      </a:r>
                      <a:r>
                        <a:rPr lang="nl-NL" sz="1200" b="0" i="0" u="none" strike="noStrike" dirty="0">
                          <a:solidFill>
                            <a:srgbClr val="000000"/>
                          </a:solidFill>
                          <a:effectLst/>
                          <a:latin typeface="+mn-lt"/>
                        </a:rPr>
                        <a:t>Kwetsbare personen niet af laten glijden naar risico- of overlastgevend  gedrag of crimineel gedrag: goede verbinding zorg en veiligheid via doorontwikkeling werkprocessen en sluitende ketenaanpak.</a:t>
                      </a:r>
                    </a:p>
                  </a:txBody>
                  <a:tcPr marL="7620" marR="7620" marT="7620" marB="0" anchor="b"/>
                </a:tc>
                <a:extLst>
                  <a:ext uri="{0D108BD9-81ED-4DB2-BD59-A6C34878D82A}">
                    <a16:rowId xmlns:a16="http://schemas.microsoft.com/office/drawing/2014/main" val="3953406483"/>
                  </a:ext>
                </a:extLst>
              </a:tr>
              <a:tr h="370840">
                <a:tc>
                  <a:txBody>
                    <a:bodyPr/>
                    <a:lstStyle/>
                    <a:p>
                      <a:pPr algn="l" fontAlgn="b"/>
                      <a:r>
                        <a:rPr lang="nl-NL" sz="1200" b="1" i="0" u="none" strike="noStrike" dirty="0">
                          <a:solidFill>
                            <a:srgbClr val="000000"/>
                          </a:solidFill>
                          <a:effectLst/>
                          <a:latin typeface="+mn-lt"/>
                        </a:rPr>
                        <a:t>Ondermijning/georganiseerde criminaliteit </a:t>
                      </a:r>
                      <a:r>
                        <a:rPr lang="nl-NL" sz="1200" b="0" i="0" u="none" strike="noStrike" dirty="0">
                          <a:solidFill>
                            <a:srgbClr val="000000"/>
                          </a:solidFill>
                          <a:effectLst/>
                          <a:latin typeface="+mn-lt"/>
                        </a:rPr>
                        <a:t>Aanpakken, terugdringen en waar mogelijk voorkomen van ondermijnende activiteiten</a:t>
                      </a:r>
                    </a:p>
                    <a:p>
                      <a:pPr algn="l" fontAlgn="b"/>
                      <a:r>
                        <a:rPr lang="nl-NL" sz="1200" b="0" i="0" u="none" strike="noStrike" dirty="0">
                          <a:solidFill>
                            <a:srgbClr val="000000"/>
                          </a:solidFill>
                          <a:effectLst/>
                          <a:latin typeface="+mn-lt"/>
                        </a:rPr>
                        <a:t>Bewustwording van de gevaren ondermijning en meldingsbereidheid bij inwoners en ondernemers vergroten</a:t>
                      </a:r>
                    </a:p>
                    <a:p>
                      <a:pPr algn="l" fontAlgn="b"/>
                      <a:r>
                        <a:rPr lang="nl-NL" sz="1200" b="0" i="0" u="none" strike="noStrike" dirty="0">
                          <a:solidFill>
                            <a:srgbClr val="000000"/>
                          </a:solidFill>
                          <a:effectLst/>
                          <a:latin typeface="+mn-lt"/>
                        </a:rPr>
                        <a:t>Beter zicht krijgen op 'witte vlekken'</a:t>
                      </a:r>
                      <a:endParaRPr lang="nl-NL" sz="1200" b="1"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775012978"/>
                  </a:ext>
                </a:extLst>
              </a:tr>
              <a:tr h="370840">
                <a:tc>
                  <a:txBody>
                    <a:bodyPr/>
                    <a:lstStyle/>
                    <a:p>
                      <a:pPr algn="l" fontAlgn="t"/>
                      <a:r>
                        <a:rPr lang="nl-NL" sz="1200" b="1" i="0" u="none" strike="noStrike" dirty="0">
                          <a:solidFill>
                            <a:srgbClr val="000000"/>
                          </a:solidFill>
                          <a:effectLst/>
                          <a:latin typeface="+mn-lt"/>
                        </a:rPr>
                        <a:t>Digitale criminaliteit </a:t>
                      </a:r>
                      <a:r>
                        <a:rPr lang="nl-NL" sz="1200" b="0" i="0" u="none" strike="noStrike" dirty="0">
                          <a:solidFill>
                            <a:srgbClr val="000000"/>
                          </a:solidFill>
                          <a:effectLst/>
                          <a:latin typeface="+mn-lt"/>
                        </a:rPr>
                        <a:t>Het verminderen van slachtofferschap digitale criminaliteit door: inwoners weerbaar te maken; meer zicht te krijgen in de aard en omvang; barrières op te werpen voor daders; meldings- en aangiftebereidheid stimuleren</a:t>
                      </a:r>
                      <a:endParaRPr lang="nl-NL" sz="1200" b="1" i="0" u="none" strike="noStrike" dirty="0">
                        <a:solidFill>
                          <a:srgbClr val="000000"/>
                        </a:solidFill>
                        <a:effectLst/>
                        <a:latin typeface="+mn-lt"/>
                      </a:endParaRPr>
                    </a:p>
                  </a:txBody>
                  <a:tcPr marL="7620" marR="7620" marT="7620" marB="0"/>
                </a:tc>
                <a:extLst>
                  <a:ext uri="{0D108BD9-81ED-4DB2-BD59-A6C34878D82A}">
                    <a16:rowId xmlns:a16="http://schemas.microsoft.com/office/drawing/2014/main" val="2705231181"/>
                  </a:ext>
                </a:extLst>
              </a:tr>
            </a:tbl>
          </a:graphicData>
        </a:graphic>
      </p:graphicFrame>
      <p:graphicFrame>
        <p:nvGraphicFramePr>
          <p:cNvPr id="2" name="Tabel 1">
            <a:extLst>
              <a:ext uri="{FF2B5EF4-FFF2-40B4-BE49-F238E27FC236}">
                <a16:creationId xmlns:a16="http://schemas.microsoft.com/office/drawing/2014/main" id="{7475245B-D94D-F0DE-A5C8-29B57C021868}"/>
              </a:ext>
            </a:extLst>
          </p:cNvPr>
          <p:cNvGraphicFramePr>
            <a:graphicFrameLocks noGrp="1"/>
          </p:cNvGraphicFramePr>
          <p:nvPr>
            <p:extLst>
              <p:ext uri="{D42A27DB-BD31-4B8C-83A1-F6EECF244321}">
                <p14:modId xmlns:p14="http://schemas.microsoft.com/office/powerpoint/2010/main" val="1549170752"/>
              </p:ext>
            </p:extLst>
          </p:nvPr>
        </p:nvGraphicFramePr>
        <p:xfrm>
          <a:off x="6548799" y="30134"/>
          <a:ext cx="3046027" cy="2659380"/>
        </p:xfrm>
        <a:graphic>
          <a:graphicData uri="http://schemas.openxmlformats.org/drawingml/2006/table">
            <a:tbl>
              <a:tblPr firstRow="1" bandRow="1">
                <a:tableStyleId>{5C22544A-7EE6-4342-B048-85BDC9FD1C3A}</a:tableStyleId>
              </a:tblPr>
              <a:tblGrid>
                <a:gridCol w="3046027">
                  <a:extLst>
                    <a:ext uri="{9D8B030D-6E8A-4147-A177-3AD203B41FA5}">
                      <a16:colId xmlns:a16="http://schemas.microsoft.com/office/drawing/2014/main" val="2548390810"/>
                    </a:ext>
                  </a:extLst>
                </a:gridCol>
              </a:tblGrid>
              <a:tr h="370840">
                <a:tc>
                  <a:txBody>
                    <a:bodyPr/>
                    <a:lstStyle/>
                    <a:p>
                      <a:r>
                        <a:rPr lang="nl-NL" sz="1200" dirty="0">
                          <a:latin typeface="+mn-lt"/>
                        </a:rPr>
                        <a:t>Rivierenland West (Overbetuwe) 2020-2023 vervolg</a:t>
                      </a:r>
                    </a:p>
                  </a:txBody>
                  <a:tcPr/>
                </a:tc>
                <a:extLst>
                  <a:ext uri="{0D108BD9-81ED-4DB2-BD59-A6C34878D82A}">
                    <a16:rowId xmlns:a16="http://schemas.microsoft.com/office/drawing/2014/main" val="3071793765"/>
                  </a:ext>
                </a:extLst>
              </a:tr>
              <a:tr h="370840">
                <a:tc>
                  <a:txBody>
                    <a:bodyPr/>
                    <a:lstStyle/>
                    <a:p>
                      <a:pPr algn="l" fontAlgn="b"/>
                      <a:r>
                        <a:rPr lang="nl-NL" sz="1200" b="1" i="0" u="none" strike="noStrike" dirty="0">
                          <a:solidFill>
                            <a:srgbClr val="000000"/>
                          </a:solidFill>
                          <a:effectLst/>
                          <a:latin typeface="+mn-lt"/>
                        </a:rPr>
                        <a:t>Weerbaarheid van digitale dreiging vergroten</a:t>
                      </a:r>
                    </a:p>
                    <a:p>
                      <a:pPr algn="l" fontAlgn="b"/>
                      <a:r>
                        <a:rPr lang="nl-NL" sz="1100" b="0" i="0" u="none" strike="noStrike" dirty="0">
                          <a:solidFill>
                            <a:srgbClr val="000000"/>
                          </a:solidFill>
                          <a:effectLst/>
                          <a:latin typeface="+mn-lt"/>
                        </a:rPr>
                        <a:t>De samenleving is volledig afhankelijk geworden van digitale middelen en ook digitale veiligheid is nauw verbonden met de veiligheidsbelangen. Cybercrime en gedigitaliseerde criminaliteit komen steeds vaker voor. Dit zal naar verwachting toenemen. Denk daarbij aan het verspreiden van virussen, het stelen van persoonsgegevens of oplichting via het internet. Overbetuwe wil daarom de digitale veiligheid versterken. Zij versterkt de bewustwording van digitale risico’s bij inwoners en ondernemers waarbij Overbetuwe vooral inzet op digitale zelfredzaamheid.</a:t>
                      </a:r>
                    </a:p>
                  </a:txBody>
                  <a:tcPr marL="7620" marR="7620" marT="7620" marB="0" anchor="b"/>
                </a:tc>
                <a:extLst>
                  <a:ext uri="{0D108BD9-81ED-4DB2-BD59-A6C34878D82A}">
                    <a16:rowId xmlns:a16="http://schemas.microsoft.com/office/drawing/2014/main" val="3773175144"/>
                  </a:ext>
                </a:extLst>
              </a:tr>
            </a:tbl>
          </a:graphicData>
        </a:graphic>
      </p:graphicFrame>
    </p:spTree>
    <p:extLst>
      <p:ext uri="{BB962C8B-B14F-4D97-AF65-F5344CB8AC3E}">
        <p14:creationId xmlns:p14="http://schemas.microsoft.com/office/powerpoint/2010/main" val="2156304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E0779582-7B0D-0943-938D-64D922E403DD}"/>
              </a:ext>
            </a:extLst>
          </p:cNvPr>
          <p:cNvGraphicFramePr>
            <a:graphicFrameLocks noGrp="1"/>
          </p:cNvGraphicFramePr>
          <p:nvPr>
            <p:extLst>
              <p:ext uri="{D42A27DB-BD31-4B8C-83A1-F6EECF244321}">
                <p14:modId xmlns:p14="http://schemas.microsoft.com/office/powerpoint/2010/main" val="3300791925"/>
              </p:ext>
            </p:extLst>
          </p:nvPr>
        </p:nvGraphicFramePr>
        <p:xfrm>
          <a:off x="3483746" y="86360"/>
          <a:ext cx="3046027" cy="6771640"/>
        </p:xfrm>
        <a:graphic>
          <a:graphicData uri="http://schemas.openxmlformats.org/drawingml/2006/table">
            <a:tbl>
              <a:tblPr firstRow="1" bandRow="1">
                <a:tableStyleId>{5C22544A-7EE6-4342-B048-85BDC9FD1C3A}</a:tableStyleId>
              </a:tblPr>
              <a:tblGrid>
                <a:gridCol w="3046027">
                  <a:extLst>
                    <a:ext uri="{9D8B030D-6E8A-4147-A177-3AD203B41FA5}">
                      <a16:colId xmlns:a16="http://schemas.microsoft.com/office/drawing/2014/main" val="1050972942"/>
                    </a:ext>
                  </a:extLst>
                </a:gridCol>
              </a:tblGrid>
              <a:tr h="370840">
                <a:tc>
                  <a:txBody>
                    <a:bodyPr/>
                    <a:lstStyle/>
                    <a:p>
                      <a:r>
                        <a:rPr lang="nl-NL" sz="1200" dirty="0"/>
                        <a:t>Veluwevallei Zuid (Renkum)  2023- 2026</a:t>
                      </a:r>
                    </a:p>
                  </a:txBody>
                  <a:tcPr/>
                </a:tc>
                <a:extLst>
                  <a:ext uri="{0D108BD9-81ED-4DB2-BD59-A6C34878D82A}">
                    <a16:rowId xmlns:a16="http://schemas.microsoft.com/office/drawing/2014/main" val="2326114541"/>
                  </a:ext>
                </a:extLst>
              </a:tr>
              <a:tr h="370840">
                <a:tc>
                  <a:txBody>
                    <a:bodyPr/>
                    <a:lstStyle/>
                    <a:p>
                      <a:r>
                        <a:rPr lang="nl-NL" sz="1200" b="1" dirty="0"/>
                        <a:t>Zorg en Veiligheid</a:t>
                      </a:r>
                      <a:r>
                        <a:rPr lang="nl-NL" sz="1200" b="0" dirty="0"/>
                        <a:t>: Personen met onbegrepen gedrag: Intensiveren van de samenwerking tussen ketenpartners; ontwikkelen van begrip van de maatschappij; tegengaan van veiligheidsproblematiek.</a:t>
                      </a:r>
                    </a:p>
                    <a:p>
                      <a:r>
                        <a:rPr lang="nl-NL" sz="1200" b="0" dirty="0" err="1"/>
                        <a:t>Jeudgoverlast</a:t>
                      </a:r>
                      <a:r>
                        <a:rPr lang="nl-NL" sz="1200" b="0" dirty="0"/>
                        <a:t> en –criminaliteit: verbeteren van contact met en zicht op lokale jeugd; tegengaan van veiligheidsrisico’s en voorkomen van criminalisering van jeugdigen; in beeld brengen van de digitale wereld van (kwetsbare) jongeren </a:t>
                      </a:r>
                    </a:p>
                  </a:txBody>
                  <a:tcPr/>
                </a:tc>
                <a:extLst>
                  <a:ext uri="{0D108BD9-81ED-4DB2-BD59-A6C34878D82A}">
                    <a16:rowId xmlns:a16="http://schemas.microsoft.com/office/drawing/2014/main" val="2592816521"/>
                  </a:ext>
                </a:extLst>
              </a:tr>
              <a:tr h="370840">
                <a:tc>
                  <a:txBody>
                    <a:bodyPr/>
                    <a:lstStyle/>
                    <a:p>
                      <a:r>
                        <a:rPr lang="nl-NL" sz="1200" b="1" dirty="0"/>
                        <a:t>Ondermijning</a:t>
                      </a:r>
                      <a:r>
                        <a:rPr lang="nl-NL" sz="1200" b="0" dirty="0"/>
                        <a:t>: verminderen van georganiseerde criminaliteit met behulp van bestuurlijke-, strafrechtelijke- en fiscale instrumenten; verbeteren van de informatiepositie; Vergroten van bewustzijn, signaalgevoeligheid en de weerbaarheid: bestuurlijk, ambtelijk en van inwoners en ondernemers</a:t>
                      </a:r>
                      <a:endParaRPr lang="nl-NL" sz="1200" b="1" dirty="0"/>
                    </a:p>
                  </a:txBody>
                  <a:tcPr/>
                </a:tc>
                <a:extLst>
                  <a:ext uri="{0D108BD9-81ED-4DB2-BD59-A6C34878D82A}">
                    <a16:rowId xmlns:a16="http://schemas.microsoft.com/office/drawing/2014/main" val="2938958978"/>
                  </a:ext>
                </a:extLst>
              </a:tr>
              <a:tr h="370840">
                <a:tc>
                  <a:txBody>
                    <a:bodyPr/>
                    <a:lstStyle/>
                    <a:p>
                      <a:r>
                        <a:rPr lang="nl-NL" sz="1200" b="1" dirty="0"/>
                        <a:t>Digitale veiligheid</a:t>
                      </a:r>
                      <a:r>
                        <a:rPr lang="nl-NL" sz="1200" b="0" dirty="0"/>
                        <a:t>: preventie van slachtofferschap; verbeteren van inzicht in de omvang en het type digitale criminaliteit; verbeteren van de paraatheid van de crisisorganisatie;</a:t>
                      </a:r>
                      <a:endParaRPr lang="nl-NL" sz="1200" b="1" dirty="0"/>
                    </a:p>
                  </a:txBody>
                  <a:tcPr/>
                </a:tc>
                <a:extLst>
                  <a:ext uri="{0D108BD9-81ED-4DB2-BD59-A6C34878D82A}">
                    <a16:rowId xmlns:a16="http://schemas.microsoft.com/office/drawing/2014/main" val="3395641013"/>
                  </a:ext>
                </a:extLst>
              </a:tr>
              <a:tr h="370840">
                <a:tc>
                  <a:txBody>
                    <a:bodyPr/>
                    <a:lstStyle/>
                    <a:p>
                      <a:r>
                        <a:rPr lang="nl-NL" sz="1200" b="1" dirty="0"/>
                        <a:t>Betrokkenheid en samenwerking met inwoners en bedrijven</a:t>
                      </a:r>
                      <a:r>
                        <a:rPr lang="nl-NL" sz="1200" dirty="0"/>
                        <a:t>: heldere kaders en randvoorwaarden creëren voor duurzame samenwerking met inwoners en bedrijven; effectieve samenwerking opbouwen met inwoners en bedrijven die verder gaat dan alertheid op en signalen delen van onveiligheid, voor de thema’s in dit integrale veiligheidsplan </a:t>
                      </a:r>
                    </a:p>
                  </a:txBody>
                  <a:tcPr/>
                </a:tc>
                <a:extLst>
                  <a:ext uri="{0D108BD9-81ED-4DB2-BD59-A6C34878D82A}">
                    <a16:rowId xmlns:a16="http://schemas.microsoft.com/office/drawing/2014/main" val="3287411147"/>
                  </a:ext>
                </a:extLst>
              </a:tr>
            </a:tbl>
          </a:graphicData>
        </a:graphic>
      </p:graphicFrame>
      <p:sp>
        <p:nvSpPr>
          <p:cNvPr id="4" name="Tekstvak 3">
            <a:extLst>
              <a:ext uri="{FF2B5EF4-FFF2-40B4-BE49-F238E27FC236}">
                <a16:creationId xmlns:a16="http://schemas.microsoft.com/office/drawing/2014/main" id="{BF70CF5A-4288-4A6F-38A5-CA311327E63E}"/>
              </a:ext>
            </a:extLst>
          </p:cNvPr>
          <p:cNvSpPr txBox="1"/>
          <p:nvPr/>
        </p:nvSpPr>
        <p:spPr>
          <a:xfrm>
            <a:off x="10611035" y="1166842"/>
            <a:ext cx="1675660" cy="4524315"/>
          </a:xfrm>
          <a:prstGeom prst="rect">
            <a:avLst/>
          </a:prstGeom>
          <a:noFill/>
        </p:spPr>
        <p:txBody>
          <a:bodyPr wrap="square">
            <a:spAutoFit/>
          </a:bodyPr>
          <a:lstStyle/>
          <a:p>
            <a:r>
              <a:rPr lang="nl-NL" sz="9600" dirty="0"/>
              <a:t>G</a:t>
            </a:r>
          </a:p>
          <a:p>
            <a:r>
              <a:rPr lang="nl-NL" sz="9600" dirty="0"/>
              <a:t>L</a:t>
            </a:r>
          </a:p>
          <a:p>
            <a:r>
              <a:rPr lang="nl-NL" sz="9600" dirty="0"/>
              <a:t>M</a:t>
            </a:r>
          </a:p>
        </p:txBody>
      </p:sp>
      <p:graphicFrame>
        <p:nvGraphicFramePr>
          <p:cNvPr id="5" name="Tabel 5">
            <a:extLst>
              <a:ext uri="{FF2B5EF4-FFF2-40B4-BE49-F238E27FC236}">
                <a16:creationId xmlns:a16="http://schemas.microsoft.com/office/drawing/2014/main" id="{D962A107-362C-38B0-B7D5-3E0421AC36D7}"/>
              </a:ext>
            </a:extLst>
          </p:cNvPr>
          <p:cNvGraphicFramePr>
            <a:graphicFrameLocks noGrp="1"/>
          </p:cNvGraphicFramePr>
          <p:nvPr>
            <p:extLst>
              <p:ext uri="{D42A27DB-BD31-4B8C-83A1-F6EECF244321}">
                <p14:modId xmlns:p14="http://schemas.microsoft.com/office/powerpoint/2010/main" val="1515369651"/>
              </p:ext>
            </p:extLst>
          </p:nvPr>
        </p:nvGraphicFramePr>
        <p:xfrm>
          <a:off x="6755292" y="86360"/>
          <a:ext cx="2882899" cy="6492240"/>
        </p:xfrm>
        <a:graphic>
          <a:graphicData uri="http://schemas.openxmlformats.org/drawingml/2006/table">
            <a:tbl>
              <a:tblPr firstRow="1" bandRow="1">
                <a:tableStyleId>{5C22544A-7EE6-4342-B048-85BDC9FD1C3A}</a:tableStyleId>
              </a:tblPr>
              <a:tblGrid>
                <a:gridCol w="2882899">
                  <a:extLst>
                    <a:ext uri="{9D8B030D-6E8A-4147-A177-3AD203B41FA5}">
                      <a16:colId xmlns:a16="http://schemas.microsoft.com/office/drawing/2014/main" val="2043966447"/>
                    </a:ext>
                  </a:extLst>
                </a:gridCol>
              </a:tblGrid>
              <a:tr h="370840">
                <a:tc>
                  <a:txBody>
                    <a:bodyPr/>
                    <a:lstStyle/>
                    <a:p>
                      <a:r>
                        <a:rPr lang="nl-NL" sz="1200" dirty="0"/>
                        <a:t>Veluwevallei Zuid (Wageningen) 2023-2026</a:t>
                      </a:r>
                    </a:p>
                  </a:txBody>
                  <a:tcPr/>
                </a:tc>
                <a:extLst>
                  <a:ext uri="{0D108BD9-81ED-4DB2-BD59-A6C34878D82A}">
                    <a16:rowId xmlns:a16="http://schemas.microsoft.com/office/drawing/2014/main" val="3891968979"/>
                  </a:ext>
                </a:extLst>
              </a:tr>
              <a:tr h="370840">
                <a:tc>
                  <a:txBody>
                    <a:bodyPr/>
                    <a:lstStyle/>
                    <a:p>
                      <a:r>
                        <a:rPr lang="nl-NL" sz="1200" b="1" dirty="0"/>
                        <a:t>Zorg en veiligheid: </a:t>
                      </a:r>
                      <a:r>
                        <a:rPr lang="nl-NL" sz="1200" b="0" dirty="0"/>
                        <a:t>vormgeving van de Zorg- en Veiligheidsketen met onder meer het model Aanpak Voorkoming Escalatie; personen met verward/onbegrepen gedrag; voortzetten en intensiveren regieteam jeugd en veiligheid; middelengebruik; overlast</a:t>
                      </a:r>
                    </a:p>
                    <a:p>
                      <a:r>
                        <a:rPr lang="nl-NL" sz="1200" b="0" dirty="0"/>
                        <a:t>gevende jeugdgroepen; jongeren die afglijden; Integrale samenwerking in de buurt; investeren in preventieve aanpakken</a:t>
                      </a:r>
                    </a:p>
                  </a:txBody>
                  <a:tcPr/>
                </a:tc>
                <a:extLst>
                  <a:ext uri="{0D108BD9-81ED-4DB2-BD59-A6C34878D82A}">
                    <a16:rowId xmlns:a16="http://schemas.microsoft.com/office/drawing/2014/main" val="961988539"/>
                  </a:ext>
                </a:extLst>
              </a:tr>
              <a:tr h="370840">
                <a:tc>
                  <a:txBody>
                    <a:bodyPr/>
                    <a:lstStyle/>
                    <a:p>
                      <a:r>
                        <a:rPr lang="nl-NL" sz="1200" b="1" dirty="0"/>
                        <a:t>Stimuleren onderlinge verdraagzaamheid</a:t>
                      </a:r>
                      <a:r>
                        <a:rPr lang="nl-NL" sz="1200" b="0" dirty="0"/>
                        <a:t>: minder overlastmeldingen en handhavingsverzoeken; stimuleren om onderlinge problematiek, zoals woonoverlast en geluidsoverlast, onderling te voorkomen; hernieuwd opstellen van het horecaconvenant; signalen volgen van onrust en sentimenten in de samenleving; </a:t>
                      </a:r>
                      <a:endParaRPr lang="nl-NL" sz="1200" b="1" dirty="0"/>
                    </a:p>
                  </a:txBody>
                  <a:tcPr/>
                </a:tc>
                <a:extLst>
                  <a:ext uri="{0D108BD9-81ED-4DB2-BD59-A6C34878D82A}">
                    <a16:rowId xmlns:a16="http://schemas.microsoft.com/office/drawing/2014/main" val="2427036680"/>
                  </a:ext>
                </a:extLst>
              </a:tr>
              <a:tr h="370840">
                <a:tc>
                  <a:txBody>
                    <a:bodyPr/>
                    <a:lstStyle/>
                    <a:p>
                      <a:r>
                        <a:rPr lang="nl-NL" sz="1200" b="1" dirty="0"/>
                        <a:t>Ondermijning</a:t>
                      </a:r>
                      <a:r>
                        <a:rPr lang="nl-NL" sz="1200" b="0" dirty="0"/>
                        <a:t>: verbeteren informatiepositie; vergroten weerbaarheid: bestuur, ambtelijk, inwoners, ondernemers; intensiveren lokale en regionale aanpak; verminderen georganiseerde criminaliteit </a:t>
                      </a:r>
                      <a:r>
                        <a:rPr lang="nl-NL" sz="1200" b="0" dirty="0" err="1"/>
                        <a:t>mbv</a:t>
                      </a:r>
                      <a:r>
                        <a:rPr lang="nl-NL" sz="1200" b="0" dirty="0"/>
                        <a:t> bestuurlijke-, strafrechtelijke en fiscale instrumenten</a:t>
                      </a:r>
                    </a:p>
                  </a:txBody>
                  <a:tcPr/>
                </a:tc>
                <a:extLst>
                  <a:ext uri="{0D108BD9-81ED-4DB2-BD59-A6C34878D82A}">
                    <a16:rowId xmlns:a16="http://schemas.microsoft.com/office/drawing/2014/main" val="138311207"/>
                  </a:ext>
                </a:extLst>
              </a:tr>
              <a:tr h="370840">
                <a:tc>
                  <a:txBody>
                    <a:bodyPr/>
                    <a:lstStyle/>
                    <a:p>
                      <a:r>
                        <a:rPr lang="nl-NL" sz="1200" b="1" dirty="0"/>
                        <a:t>Digitale Veiligheid</a:t>
                      </a:r>
                      <a:r>
                        <a:rPr lang="nl-NL" sz="1200" b="0" dirty="0"/>
                        <a:t>: Verminderen slachtofferschap digitale criminaliteit; inzicht krijgen aard en omvang door o.a. de meldingsbereidheid te stimuleren; training crises cybercriminaliteit en cyberaanval</a:t>
                      </a:r>
                    </a:p>
                  </a:txBody>
                  <a:tcPr/>
                </a:tc>
                <a:extLst>
                  <a:ext uri="{0D108BD9-81ED-4DB2-BD59-A6C34878D82A}">
                    <a16:rowId xmlns:a16="http://schemas.microsoft.com/office/drawing/2014/main" val="52788062"/>
                  </a:ext>
                </a:extLst>
              </a:tr>
            </a:tbl>
          </a:graphicData>
        </a:graphic>
      </p:graphicFrame>
      <p:graphicFrame>
        <p:nvGraphicFramePr>
          <p:cNvPr id="6" name="Tabel 6">
            <a:extLst>
              <a:ext uri="{FF2B5EF4-FFF2-40B4-BE49-F238E27FC236}">
                <a16:creationId xmlns:a16="http://schemas.microsoft.com/office/drawing/2014/main" id="{7A9A3C90-F535-EBE9-36C6-B5E2A88A3256}"/>
              </a:ext>
            </a:extLst>
          </p:cNvPr>
          <p:cNvGraphicFramePr>
            <a:graphicFrameLocks noGrp="1"/>
          </p:cNvGraphicFramePr>
          <p:nvPr>
            <p:extLst>
              <p:ext uri="{D42A27DB-BD31-4B8C-83A1-F6EECF244321}">
                <p14:modId xmlns:p14="http://schemas.microsoft.com/office/powerpoint/2010/main" val="3871242146"/>
              </p:ext>
            </p:extLst>
          </p:nvPr>
        </p:nvGraphicFramePr>
        <p:xfrm>
          <a:off x="230818" y="3840480"/>
          <a:ext cx="2882899" cy="2931160"/>
        </p:xfrm>
        <a:graphic>
          <a:graphicData uri="http://schemas.openxmlformats.org/drawingml/2006/table">
            <a:tbl>
              <a:tblPr firstRow="1" bandRow="1">
                <a:tableStyleId>{5C22544A-7EE6-4342-B048-85BDC9FD1C3A}</a:tableStyleId>
              </a:tblPr>
              <a:tblGrid>
                <a:gridCol w="2882899">
                  <a:extLst>
                    <a:ext uri="{9D8B030D-6E8A-4147-A177-3AD203B41FA5}">
                      <a16:colId xmlns:a16="http://schemas.microsoft.com/office/drawing/2014/main" val="3741555676"/>
                    </a:ext>
                  </a:extLst>
                </a:gridCol>
              </a:tblGrid>
              <a:tr h="370840">
                <a:tc>
                  <a:txBody>
                    <a:bodyPr/>
                    <a:lstStyle/>
                    <a:p>
                      <a:r>
                        <a:rPr lang="nl-NL" sz="1200" dirty="0"/>
                        <a:t>Veluwevallei Noord (Barneveld, Nijkerk, Scherpenzeel) 2024-2027</a:t>
                      </a:r>
                    </a:p>
                  </a:txBody>
                  <a:tcPr/>
                </a:tc>
                <a:extLst>
                  <a:ext uri="{0D108BD9-81ED-4DB2-BD59-A6C34878D82A}">
                    <a16:rowId xmlns:a16="http://schemas.microsoft.com/office/drawing/2014/main" val="1874164880"/>
                  </a:ext>
                </a:extLst>
              </a:tr>
              <a:tr h="370840">
                <a:tc>
                  <a:txBody>
                    <a:bodyPr/>
                    <a:lstStyle/>
                    <a:p>
                      <a:r>
                        <a:rPr lang="nl-NL" sz="1200" b="1" dirty="0"/>
                        <a:t>Ondermijning</a:t>
                      </a:r>
                      <a:r>
                        <a:rPr lang="nl-NL" sz="1200" dirty="0"/>
                        <a:t>: arbeidsmigranten; mensenhandel; prostitutie; georganiseerde criminaliteit en drugsplantages</a:t>
                      </a:r>
                    </a:p>
                  </a:txBody>
                  <a:tcPr/>
                </a:tc>
                <a:extLst>
                  <a:ext uri="{0D108BD9-81ED-4DB2-BD59-A6C34878D82A}">
                    <a16:rowId xmlns:a16="http://schemas.microsoft.com/office/drawing/2014/main" val="2635026861"/>
                  </a:ext>
                </a:extLst>
              </a:tr>
              <a:tr h="370840">
                <a:tc>
                  <a:txBody>
                    <a:bodyPr/>
                    <a:lstStyle/>
                    <a:p>
                      <a:r>
                        <a:rPr lang="nl-NL" sz="1200" b="1" dirty="0"/>
                        <a:t>Cybercrime</a:t>
                      </a:r>
                      <a:r>
                        <a:rPr lang="nl-NL" sz="1200" dirty="0"/>
                        <a:t>: </a:t>
                      </a:r>
                    </a:p>
                  </a:txBody>
                  <a:tcPr/>
                </a:tc>
                <a:extLst>
                  <a:ext uri="{0D108BD9-81ED-4DB2-BD59-A6C34878D82A}">
                    <a16:rowId xmlns:a16="http://schemas.microsoft.com/office/drawing/2014/main" val="3682986957"/>
                  </a:ext>
                </a:extLst>
              </a:tr>
              <a:tr h="477932">
                <a:tc>
                  <a:txBody>
                    <a:bodyPr/>
                    <a:lstStyle/>
                    <a:p>
                      <a:r>
                        <a:rPr lang="nl-NL" sz="1200" b="1" dirty="0"/>
                        <a:t>Aanpak van overmatig drank- en drugsgebruik </a:t>
                      </a:r>
                      <a:r>
                        <a:rPr lang="nl-NL" sz="1200" dirty="0"/>
                        <a:t>(ook in het verkeer): samenwerking met sociaal domein i.v.m. preventiekant</a:t>
                      </a:r>
                    </a:p>
                  </a:txBody>
                  <a:tcPr/>
                </a:tc>
                <a:extLst>
                  <a:ext uri="{0D108BD9-81ED-4DB2-BD59-A6C34878D82A}">
                    <a16:rowId xmlns:a16="http://schemas.microsoft.com/office/drawing/2014/main" val="503794771"/>
                  </a:ext>
                </a:extLst>
              </a:tr>
              <a:tr h="370840">
                <a:tc>
                  <a:txBody>
                    <a:bodyPr/>
                    <a:lstStyle/>
                    <a:p>
                      <a:r>
                        <a:rPr lang="nl-NL" sz="1200" b="1" dirty="0"/>
                        <a:t>Verbetering samenwerking zorg- en veiligheidsdomein</a:t>
                      </a:r>
                      <a:r>
                        <a:rPr lang="nl-NL" sz="1200" dirty="0"/>
                        <a:t>: overlastgevers en verwarde personen</a:t>
                      </a:r>
                    </a:p>
                  </a:txBody>
                  <a:tcPr/>
                </a:tc>
                <a:extLst>
                  <a:ext uri="{0D108BD9-81ED-4DB2-BD59-A6C34878D82A}">
                    <a16:rowId xmlns:a16="http://schemas.microsoft.com/office/drawing/2014/main" val="2574255858"/>
                  </a:ext>
                </a:extLst>
              </a:tr>
            </a:tbl>
          </a:graphicData>
        </a:graphic>
      </p:graphicFrame>
      <p:graphicFrame>
        <p:nvGraphicFramePr>
          <p:cNvPr id="3" name="Tabel 2">
            <a:extLst>
              <a:ext uri="{FF2B5EF4-FFF2-40B4-BE49-F238E27FC236}">
                <a16:creationId xmlns:a16="http://schemas.microsoft.com/office/drawing/2014/main" id="{11F96DDC-1663-6593-C6CC-ABB724CE2AA2}"/>
              </a:ext>
            </a:extLst>
          </p:cNvPr>
          <p:cNvGraphicFramePr>
            <a:graphicFrameLocks noGrp="1"/>
          </p:cNvGraphicFramePr>
          <p:nvPr>
            <p:extLst>
              <p:ext uri="{D42A27DB-BD31-4B8C-83A1-F6EECF244321}">
                <p14:modId xmlns:p14="http://schemas.microsoft.com/office/powerpoint/2010/main" val="68330565"/>
              </p:ext>
            </p:extLst>
          </p:nvPr>
        </p:nvGraphicFramePr>
        <p:xfrm>
          <a:off x="149255" y="86360"/>
          <a:ext cx="3046027" cy="3685540"/>
        </p:xfrm>
        <a:graphic>
          <a:graphicData uri="http://schemas.openxmlformats.org/drawingml/2006/table">
            <a:tbl>
              <a:tblPr firstRow="1" bandRow="1">
                <a:tableStyleId>{5C22544A-7EE6-4342-B048-85BDC9FD1C3A}</a:tableStyleId>
              </a:tblPr>
              <a:tblGrid>
                <a:gridCol w="3046027">
                  <a:extLst>
                    <a:ext uri="{9D8B030D-6E8A-4147-A177-3AD203B41FA5}">
                      <a16:colId xmlns:a16="http://schemas.microsoft.com/office/drawing/2014/main" val="832715153"/>
                    </a:ext>
                  </a:extLst>
                </a:gridCol>
              </a:tblGrid>
              <a:tr h="370840">
                <a:tc>
                  <a:txBody>
                    <a:bodyPr/>
                    <a:lstStyle/>
                    <a:p>
                      <a:r>
                        <a:rPr lang="nl-NL" sz="1200" dirty="0">
                          <a:latin typeface="+mn-lt"/>
                        </a:rPr>
                        <a:t>Rivierenland Oost (Zevenaar) 2023-2026</a:t>
                      </a:r>
                    </a:p>
                  </a:txBody>
                  <a:tcPr/>
                </a:tc>
                <a:extLst>
                  <a:ext uri="{0D108BD9-81ED-4DB2-BD59-A6C34878D82A}">
                    <a16:rowId xmlns:a16="http://schemas.microsoft.com/office/drawing/2014/main" val="437759966"/>
                  </a:ext>
                </a:extLst>
              </a:tr>
              <a:tr h="370840">
                <a:tc>
                  <a:txBody>
                    <a:bodyPr/>
                    <a:lstStyle/>
                    <a:p>
                      <a:pPr algn="l" fontAlgn="t"/>
                      <a:r>
                        <a:rPr lang="nl-NL" sz="1200" b="1" i="0" u="none" strike="noStrike" dirty="0">
                          <a:solidFill>
                            <a:srgbClr val="000000"/>
                          </a:solidFill>
                          <a:effectLst/>
                          <a:latin typeface="+mn-lt"/>
                        </a:rPr>
                        <a:t>Georganiseerde criminaliteit </a:t>
                      </a:r>
                      <a:r>
                        <a:rPr lang="nl-NL" sz="1200" b="0" i="0" u="none" strike="noStrike" dirty="0">
                          <a:solidFill>
                            <a:srgbClr val="000000"/>
                          </a:solidFill>
                          <a:effectLst/>
                          <a:latin typeface="+mn-lt"/>
                        </a:rPr>
                        <a:t>Inzetten op tegengaan, verstoren, stoppen georganiseerde criminaliteit door: vergroten weerbaarheid inwoners, branches en gebieden die vatbaar zijn; vergroten eigen weerbaarheid gemeente; zichtbaar, snel en correct reageren op signalen</a:t>
                      </a:r>
                      <a:endParaRPr lang="nl-NL" sz="1200" b="1" i="0" u="none" strike="noStrike" dirty="0">
                        <a:solidFill>
                          <a:srgbClr val="000000"/>
                        </a:solidFill>
                        <a:effectLst/>
                        <a:latin typeface="+mn-lt"/>
                      </a:endParaRPr>
                    </a:p>
                  </a:txBody>
                  <a:tcPr marL="7620" marR="7620" marT="7620" marB="0"/>
                </a:tc>
                <a:extLst>
                  <a:ext uri="{0D108BD9-81ED-4DB2-BD59-A6C34878D82A}">
                    <a16:rowId xmlns:a16="http://schemas.microsoft.com/office/drawing/2014/main" val="1626567401"/>
                  </a:ext>
                </a:extLst>
              </a:tr>
              <a:tr h="370840">
                <a:tc>
                  <a:txBody>
                    <a:bodyPr/>
                    <a:lstStyle/>
                    <a:p>
                      <a:pPr algn="l" fontAlgn="b"/>
                      <a:r>
                        <a:rPr lang="nl-NL" sz="1200" b="1" i="0" u="none" strike="noStrike" dirty="0">
                          <a:solidFill>
                            <a:srgbClr val="000000"/>
                          </a:solidFill>
                          <a:effectLst/>
                          <a:latin typeface="+mn-lt"/>
                        </a:rPr>
                        <a:t>Zorg en veiligheid </a:t>
                      </a:r>
                      <a:r>
                        <a:rPr lang="nl-NL" sz="1200" b="0" i="0" u="none" strike="noStrike" dirty="0">
                          <a:solidFill>
                            <a:srgbClr val="000000"/>
                          </a:solidFill>
                          <a:effectLst/>
                          <a:latin typeface="+mn-lt"/>
                        </a:rPr>
                        <a:t>Kwetsbare inwoners komen minder vaak in de problemen en met politie en justitie in aanraking: inzet lokaal PGA, duurzame samenwerking professionals zorg, veiligheid en justitiedomein</a:t>
                      </a:r>
                      <a:endParaRPr lang="nl-NL" sz="1200" b="1"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2277041142"/>
                  </a:ext>
                </a:extLst>
              </a:tr>
              <a:tr h="0">
                <a:tc>
                  <a:txBody>
                    <a:bodyPr/>
                    <a:lstStyle/>
                    <a:p>
                      <a:pPr algn="l" fontAlgn="b"/>
                      <a:r>
                        <a:rPr lang="nl-NL" sz="1200" b="1" i="0" u="none" strike="noStrike" dirty="0">
                          <a:solidFill>
                            <a:srgbClr val="000000"/>
                          </a:solidFill>
                          <a:effectLst/>
                          <a:latin typeface="+mn-lt"/>
                        </a:rPr>
                        <a:t>Digitale criminaliteit </a:t>
                      </a:r>
                      <a:r>
                        <a:rPr lang="nl-NL" sz="1200" b="0" i="0" u="none" strike="noStrike" dirty="0">
                          <a:solidFill>
                            <a:srgbClr val="000000"/>
                          </a:solidFill>
                          <a:effectLst/>
                          <a:latin typeface="+mn-lt"/>
                        </a:rPr>
                        <a:t>Voorkomen, stoppen, opsporen en vervolgen cybercrime en digitale criminaliteit: vergroten bewustwording en weerbaarheid burgers en ondernemers; versterken preventie kwetsbare groepen; toepassen interventies tegen cybercrime en digitale criminaliteit </a:t>
                      </a:r>
                      <a:endParaRPr lang="nl-NL" sz="1200" b="1"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3204144959"/>
                  </a:ext>
                </a:extLst>
              </a:tr>
            </a:tbl>
          </a:graphicData>
        </a:graphic>
      </p:graphicFrame>
    </p:spTree>
    <p:extLst>
      <p:ext uri="{BB962C8B-B14F-4D97-AF65-F5344CB8AC3E}">
        <p14:creationId xmlns:p14="http://schemas.microsoft.com/office/powerpoint/2010/main" val="323748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60047124-1422-646A-24FD-38BF63E76209}"/>
              </a:ext>
            </a:extLst>
          </p:cNvPr>
          <p:cNvGraphicFramePr>
            <a:graphicFrameLocks noGrp="1"/>
          </p:cNvGraphicFramePr>
          <p:nvPr>
            <p:extLst>
              <p:ext uri="{D42A27DB-BD31-4B8C-83A1-F6EECF244321}">
                <p14:modId xmlns:p14="http://schemas.microsoft.com/office/powerpoint/2010/main" val="4065215499"/>
              </p:ext>
            </p:extLst>
          </p:nvPr>
        </p:nvGraphicFramePr>
        <p:xfrm>
          <a:off x="336366" y="115985"/>
          <a:ext cx="3090416" cy="5943600"/>
        </p:xfrm>
        <a:graphic>
          <a:graphicData uri="http://schemas.openxmlformats.org/drawingml/2006/table">
            <a:tbl>
              <a:tblPr firstRow="1" bandRow="1">
                <a:tableStyleId>{5C22544A-7EE6-4342-B048-85BDC9FD1C3A}</a:tableStyleId>
              </a:tblPr>
              <a:tblGrid>
                <a:gridCol w="3090416">
                  <a:extLst>
                    <a:ext uri="{9D8B030D-6E8A-4147-A177-3AD203B41FA5}">
                      <a16:colId xmlns:a16="http://schemas.microsoft.com/office/drawing/2014/main" val="3774935084"/>
                    </a:ext>
                  </a:extLst>
                </a:gridCol>
              </a:tblGrid>
              <a:tr h="461400">
                <a:tc>
                  <a:txBody>
                    <a:bodyPr/>
                    <a:lstStyle/>
                    <a:p>
                      <a:r>
                        <a:rPr lang="nl-NL" sz="1200" dirty="0"/>
                        <a:t>De Waarden (</a:t>
                      </a:r>
                      <a:r>
                        <a:rPr lang="nl-NL" sz="1200" dirty="0" err="1"/>
                        <a:t>Nederbetuwe</a:t>
                      </a:r>
                      <a:r>
                        <a:rPr lang="nl-NL" sz="1200" dirty="0"/>
                        <a:t>, Tiel, </a:t>
                      </a:r>
                      <a:r>
                        <a:rPr lang="nl-NL" sz="1200" dirty="0" err="1"/>
                        <a:t>Westbetuwe</a:t>
                      </a:r>
                      <a:r>
                        <a:rPr lang="nl-NL" sz="1200" dirty="0"/>
                        <a:t>, Buren, Maasdriel, Zaltbommel) 2023-2026</a:t>
                      </a:r>
                    </a:p>
                  </a:txBody>
                  <a:tcPr/>
                </a:tc>
                <a:extLst>
                  <a:ext uri="{0D108BD9-81ED-4DB2-BD59-A6C34878D82A}">
                    <a16:rowId xmlns:a16="http://schemas.microsoft.com/office/drawing/2014/main" val="3867241361"/>
                  </a:ext>
                </a:extLst>
              </a:tr>
              <a:tr h="461400">
                <a:tc>
                  <a:txBody>
                    <a:bodyPr/>
                    <a:lstStyle/>
                    <a:p>
                      <a:r>
                        <a:rPr lang="nl-NL" sz="1200" b="1" dirty="0"/>
                        <a:t>Zorg en Veiligheid </a:t>
                      </a:r>
                      <a:r>
                        <a:rPr lang="nl-NL" sz="1200" b="0" dirty="0"/>
                        <a:t>Inwoners van De Waarden helpen, de kwetsbaren in de samenleving beschermen, waar nodig de wet handhaven en door beter samen te werken op snijvlak van zorg en veiligheid escalatie van complexe </a:t>
                      </a:r>
                      <a:r>
                        <a:rPr lang="nl-NL" sz="1200" b="0" dirty="0" err="1"/>
                        <a:t>multi</a:t>
                      </a:r>
                      <a:r>
                        <a:rPr lang="nl-NL" sz="1200" b="0" dirty="0"/>
                        <a:t>-problematiek en recidive voorkomen</a:t>
                      </a:r>
                      <a:endParaRPr lang="nl-NL" sz="1200" b="1" dirty="0"/>
                    </a:p>
                  </a:txBody>
                  <a:tcPr/>
                </a:tc>
                <a:extLst>
                  <a:ext uri="{0D108BD9-81ED-4DB2-BD59-A6C34878D82A}">
                    <a16:rowId xmlns:a16="http://schemas.microsoft.com/office/drawing/2014/main" val="2602061264"/>
                  </a:ext>
                </a:extLst>
              </a:tr>
              <a:tr h="659143">
                <a:tc>
                  <a:txBody>
                    <a:bodyPr/>
                    <a:lstStyle/>
                    <a:p>
                      <a:r>
                        <a:rPr lang="nl-NL" sz="1200" b="1" dirty="0"/>
                        <a:t>Jeugd </a:t>
                      </a:r>
                      <a:r>
                        <a:rPr lang="nl-NL" sz="1200" b="0" dirty="0"/>
                        <a:t>Een positief jeugdbeleid binnen De Waarden ontwikkelen dat gericht is op het voorkomen van jonge aanwas (waarbij kwetsbare jongeren afglijden naar de criminaliteit) en jongeren begeleidt in het proces van volwassen worden. Een balans tussen begeleiding, (vroeg)hulp en strafrechtelijke optreden, met het oog op recidive voorkomen, is van belang. </a:t>
                      </a:r>
                      <a:endParaRPr lang="nl-NL" sz="1200" b="1" dirty="0"/>
                    </a:p>
                  </a:txBody>
                  <a:tcPr/>
                </a:tc>
                <a:extLst>
                  <a:ext uri="{0D108BD9-81ED-4DB2-BD59-A6C34878D82A}">
                    <a16:rowId xmlns:a16="http://schemas.microsoft.com/office/drawing/2014/main" val="3093406028"/>
                  </a:ext>
                </a:extLst>
              </a:tr>
              <a:tr h="461400">
                <a:tc>
                  <a:txBody>
                    <a:bodyPr/>
                    <a:lstStyle/>
                    <a:p>
                      <a:r>
                        <a:rPr lang="nl-NL" sz="1200" b="1" dirty="0"/>
                        <a:t>Drugs </a:t>
                      </a:r>
                      <a:r>
                        <a:rPr lang="nl-NL" sz="1200" b="0" dirty="0"/>
                        <a:t>In de aanpak van drugs (en ondermijning) is de ambitie tweeledig. Enerzijds is het van belang dat de samenleving en de overheid weerbaar gemaakt worden tegen ondermijnende criminaliteit. Anderzijds wordt ingezet op het bestrijden van criminele netwerken.</a:t>
                      </a:r>
                    </a:p>
                  </a:txBody>
                  <a:tcPr/>
                </a:tc>
                <a:extLst>
                  <a:ext uri="{0D108BD9-81ED-4DB2-BD59-A6C34878D82A}">
                    <a16:rowId xmlns:a16="http://schemas.microsoft.com/office/drawing/2014/main" val="1732977951"/>
                  </a:ext>
                </a:extLst>
              </a:tr>
              <a:tr h="856886">
                <a:tc>
                  <a:txBody>
                    <a:bodyPr/>
                    <a:lstStyle/>
                    <a:p>
                      <a:r>
                        <a:rPr lang="nl-NL" sz="1200" b="1" dirty="0"/>
                        <a:t>Digitale Veiligheid </a:t>
                      </a:r>
                      <a:r>
                        <a:rPr lang="nl-NL" sz="1200" b="0" dirty="0"/>
                        <a:t>Het vergroten van weerbaarheid van de samenleving en overheidsorganisaties op het gebied van digitale veiligheid. We creëren barrières voor daders en dadergroepen.</a:t>
                      </a:r>
                    </a:p>
                  </a:txBody>
                  <a:tcPr/>
                </a:tc>
                <a:extLst>
                  <a:ext uri="{0D108BD9-81ED-4DB2-BD59-A6C34878D82A}">
                    <a16:rowId xmlns:a16="http://schemas.microsoft.com/office/drawing/2014/main" val="1761124113"/>
                  </a:ext>
                </a:extLst>
              </a:tr>
            </a:tbl>
          </a:graphicData>
        </a:graphic>
      </p:graphicFrame>
      <p:graphicFrame>
        <p:nvGraphicFramePr>
          <p:cNvPr id="5" name="Tabel 5">
            <a:extLst>
              <a:ext uri="{FF2B5EF4-FFF2-40B4-BE49-F238E27FC236}">
                <a16:creationId xmlns:a16="http://schemas.microsoft.com/office/drawing/2014/main" id="{B4F04B5C-C5A1-AE1A-5F25-A53349F240DD}"/>
              </a:ext>
            </a:extLst>
          </p:cNvPr>
          <p:cNvGraphicFramePr>
            <a:graphicFrameLocks noGrp="1"/>
          </p:cNvGraphicFramePr>
          <p:nvPr>
            <p:extLst>
              <p:ext uri="{D42A27DB-BD31-4B8C-83A1-F6EECF244321}">
                <p14:modId xmlns:p14="http://schemas.microsoft.com/office/powerpoint/2010/main" val="3169994680"/>
              </p:ext>
            </p:extLst>
          </p:nvPr>
        </p:nvGraphicFramePr>
        <p:xfrm>
          <a:off x="3542756" y="115985"/>
          <a:ext cx="3001639" cy="6741160"/>
        </p:xfrm>
        <a:graphic>
          <a:graphicData uri="http://schemas.openxmlformats.org/drawingml/2006/table">
            <a:tbl>
              <a:tblPr firstRow="1" bandRow="1">
                <a:tableStyleId>{5C22544A-7EE6-4342-B048-85BDC9FD1C3A}</a:tableStyleId>
              </a:tblPr>
              <a:tblGrid>
                <a:gridCol w="3001639">
                  <a:extLst>
                    <a:ext uri="{9D8B030D-6E8A-4147-A177-3AD203B41FA5}">
                      <a16:colId xmlns:a16="http://schemas.microsoft.com/office/drawing/2014/main" val="1071955871"/>
                    </a:ext>
                  </a:extLst>
                </a:gridCol>
              </a:tblGrid>
              <a:tr h="370840">
                <a:tc>
                  <a:txBody>
                    <a:bodyPr/>
                    <a:lstStyle/>
                    <a:p>
                      <a:r>
                        <a:rPr lang="nl-NL" sz="1200" dirty="0"/>
                        <a:t>2-Stromenland (Berg en Dal, Beuningen, Druten, Heumen, West Maas en Waal. Wijchen)  2023-2026</a:t>
                      </a:r>
                    </a:p>
                  </a:txBody>
                  <a:tcPr/>
                </a:tc>
                <a:extLst>
                  <a:ext uri="{0D108BD9-81ED-4DB2-BD59-A6C34878D82A}">
                    <a16:rowId xmlns:a16="http://schemas.microsoft.com/office/drawing/2014/main" val="921564595"/>
                  </a:ext>
                </a:extLst>
              </a:tr>
              <a:tr h="370840">
                <a:tc>
                  <a:txBody>
                    <a:bodyPr/>
                    <a:lstStyle/>
                    <a:p>
                      <a:r>
                        <a:rPr lang="nl-NL" sz="1200" b="1" dirty="0"/>
                        <a:t>Aanpak ondermijnende criminaliteit </a:t>
                      </a:r>
                      <a:r>
                        <a:rPr lang="nl-NL" sz="1100" b="0" dirty="0"/>
                        <a:t>Door vroegtijdig, effectief en waar nodig hard op te treden, stralen de partners naar de samenleving uit dat misdaad niet loont</a:t>
                      </a:r>
                    </a:p>
                    <a:p>
                      <a:r>
                        <a:rPr lang="nl-NL" sz="1100" b="0" dirty="0"/>
                        <a:t>streven naar een weerbare samenleving en -organisatie en continueren en verstevigen de bestuurlijke en integrale aanpak :ondermijnende signalen en casuïstiek-, fenomenen en thema’, aanpak van drugscriminaliteit: integrale aanpak rond hennep en synthetische drugs.</a:t>
                      </a:r>
                    </a:p>
                  </a:txBody>
                  <a:tcPr/>
                </a:tc>
                <a:extLst>
                  <a:ext uri="{0D108BD9-81ED-4DB2-BD59-A6C34878D82A}">
                    <a16:rowId xmlns:a16="http://schemas.microsoft.com/office/drawing/2014/main" val="1729541850"/>
                  </a:ext>
                </a:extLst>
              </a:tr>
              <a:tr h="370840">
                <a:tc>
                  <a:txBody>
                    <a:bodyPr/>
                    <a:lstStyle/>
                    <a:p>
                      <a:r>
                        <a:rPr lang="nl-NL" sz="1200" b="1" dirty="0"/>
                        <a:t>Vergroten digitale veiligheid </a:t>
                      </a:r>
                      <a:r>
                        <a:rPr lang="nl-NL" sz="1100" b="0" dirty="0"/>
                        <a:t>vergroten van weerbaarheid van de inwoners en ondernemers en overheidsorganisaties door met name in te zetten op bewustwording en preventie.</a:t>
                      </a:r>
                    </a:p>
                    <a:p>
                      <a:r>
                        <a:rPr lang="nl-NL" sz="1100" b="0" dirty="0"/>
                        <a:t>informatiebijeenkomsten voor ondernemers van midden- en kleinbedrijven (MKB)</a:t>
                      </a:r>
                    </a:p>
                  </a:txBody>
                  <a:tcPr/>
                </a:tc>
                <a:extLst>
                  <a:ext uri="{0D108BD9-81ED-4DB2-BD59-A6C34878D82A}">
                    <a16:rowId xmlns:a16="http://schemas.microsoft.com/office/drawing/2014/main" val="957253655"/>
                  </a:ext>
                </a:extLst>
              </a:tr>
              <a:tr h="370840">
                <a:tc>
                  <a:txBody>
                    <a:bodyPr/>
                    <a:lstStyle/>
                    <a:p>
                      <a:r>
                        <a:rPr lang="nl-NL" sz="1200" b="1" dirty="0"/>
                        <a:t>Zorg en veiligheid dichter bij elkaar </a:t>
                      </a:r>
                      <a:r>
                        <a:rPr lang="nl-NL" sz="1100" b="0" dirty="0"/>
                        <a:t>versterken van sociale samenhang en meer vertrouwen in de overheid. Verbinding sociaal-, zorg- en veiligheidsdomein beter organiseren en borgen, goed zicht bestaat op elkaars bevoegdheden, verantwoordelijkheden en (on)mogelijkheden</a:t>
                      </a:r>
                      <a:endParaRPr lang="nl-NL" sz="1200" dirty="0"/>
                    </a:p>
                  </a:txBody>
                  <a:tcPr/>
                </a:tc>
                <a:extLst>
                  <a:ext uri="{0D108BD9-81ED-4DB2-BD59-A6C34878D82A}">
                    <a16:rowId xmlns:a16="http://schemas.microsoft.com/office/drawing/2014/main" val="1166260655"/>
                  </a:ext>
                </a:extLst>
              </a:tr>
              <a:tr h="370840">
                <a:tc>
                  <a:txBody>
                    <a:bodyPr/>
                    <a:lstStyle/>
                    <a:p>
                      <a:r>
                        <a:rPr lang="nl-NL" sz="1200" b="1" dirty="0"/>
                        <a:t>Veilig verkeer</a:t>
                      </a:r>
                      <a:endParaRPr lang="nl-NL" sz="1200" dirty="0"/>
                    </a:p>
                  </a:txBody>
                  <a:tcPr/>
                </a:tc>
                <a:extLst>
                  <a:ext uri="{0D108BD9-81ED-4DB2-BD59-A6C34878D82A}">
                    <a16:rowId xmlns:a16="http://schemas.microsoft.com/office/drawing/2014/main" val="553250927"/>
                  </a:ext>
                </a:extLst>
              </a:tr>
              <a:tr h="370840">
                <a:tc>
                  <a:txBody>
                    <a:bodyPr/>
                    <a:lstStyle/>
                    <a:p>
                      <a:r>
                        <a:rPr lang="nl-NL" sz="1200" b="1" dirty="0"/>
                        <a:t>Verbinding samenleving en maatschappelijke onrust </a:t>
                      </a:r>
                      <a:r>
                        <a:rPr lang="nl-NL" sz="1200" dirty="0"/>
                        <a:t>Een crisis vraagt om een acute aanpak, flexibiliteit en grote betrokkenheid en inzet van de ambtenaren binnen de coördinatie van de crises</a:t>
                      </a:r>
                    </a:p>
                    <a:p>
                      <a:r>
                        <a:rPr lang="nl-NL" sz="1200" dirty="0"/>
                        <a:t>Het coördineren van een langdurige crisis vraagt om een sterke regionale samenwerking. </a:t>
                      </a:r>
                    </a:p>
                  </a:txBody>
                  <a:tcPr/>
                </a:tc>
                <a:extLst>
                  <a:ext uri="{0D108BD9-81ED-4DB2-BD59-A6C34878D82A}">
                    <a16:rowId xmlns:a16="http://schemas.microsoft.com/office/drawing/2014/main" val="3692936788"/>
                  </a:ext>
                </a:extLst>
              </a:tr>
            </a:tbl>
          </a:graphicData>
        </a:graphic>
      </p:graphicFrame>
      <p:graphicFrame>
        <p:nvGraphicFramePr>
          <p:cNvPr id="8" name="Tabel 8">
            <a:extLst>
              <a:ext uri="{FF2B5EF4-FFF2-40B4-BE49-F238E27FC236}">
                <a16:creationId xmlns:a16="http://schemas.microsoft.com/office/drawing/2014/main" id="{044E10E2-7945-6FDD-075D-4EE39BE9EE5D}"/>
              </a:ext>
            </a:extLst>
          </p:cNvPr>
          <p:cNvGraphicFramePr>
            <a:graphicFrameLocks noGrp="1"/>
          </p:cNvGraphicFramePr>
          <p:nvPr>
            <p:extLst>
              <p:ext uri="{D42A27DB-BD31-4B8C-83A1-F6EECF244321}">
                <p14:modId xmlns:p14="http://schemas.microsoft.com/office/powerpoint/2010/main" val="314211436"/>
              </p:ext>
            </p:extLst>
          </p:nvPr>
        </p:nvGraphicFramePr>
        <p:xfrm>
          <a:off x="6660369" y="115985"/>
          <a:ext cx="3090417" cy="6497320"/>
        </p:xfrm>
        <a:graphic>
          <a:graphicData uri="http://schemas.openxmlformats.org/drawingml/2006/table">
            <a:tbl>
              <a:tblPr firstRow="1" bandRow="1">
                <a:tableStyleId>{5C22544A-7EE6-4342-B048-85BDC9FD1C3A}</a:tableStyleId>
              </a:tblPr>
              <a:tblGrid>
                <a:gridCol w="3090417">
                  <a:extLst>
                    <a:ext uri="{9D8B030D-6E8A-4147-A177-3AD203B41FA5}">
                      <a16:colId xmlns:a16="http://schemas.microsoft.com/office/drawing/2014/main" val="737465020"/>
                    </a:ext>
                  </a:extLst>
                </a:gridCol>
              </a:tblGrid>
              <a:tr h="370840">
                <a:tc>
                  <a:txBody>
                    <a:bodyPr/>
                    <a:lstStyle/>
                    <a:p>
                      <a:r>
                        <a:rPr lang="nl-NL" sz="1200" dirty="0"/>
                        <a:t>Nijmegen 2022-2026</a:t>
                      </a:r>
                    </a:p>
                  </a:txBody>
                  <a:tcPr/>
                </a:tc>
                <a:extLst>
                  <a:ext uri="{0D108BD9-81ED-4DB2-BD59-A6C34878D82A}">
                    <a16:rowId xmlns:a16="http://schemas.microsoft.com/office/drawing/2014/main" val="1979146792"/>
                  </a:ext>
                </a:extLst>
              </a:tr>
              <a:tr h="370840">
                <a:tc>
                  <a:txBody>
                    <a:bodyPr/>
                    <a:lstStyle/>
                    <a:p>
                      <a:r>
                        <a:rPr lang="nl-NL" sz="1200" b="1" dirty="0"/>
                        <a:t>Ondermijning </a:t>
                      </a:r>
                      <a:r>
                        <a:rPr lang="nl-NL" sz="1200" b="0" dirty="0"/>
                        <a:t>weerbare samenleving,</a:t>
                      </a:r>
                    </a:p>
                    <a:p>
                      <a:r>
                        <a:rPr lang="nl-NL" sz="1200" b="0" dirty="0"/>
                        <a:t>weerbare organisatie,</a:t>
                      </a:r>
                    </a:p>
                    <a:p>
                      <a:r>
                        <a:rPr lang="nl-NL" sz="1200" b="0" dirty="0"/>
                        <a:t>bestuurlijke en integrale aanpak</a:t>
                      </a:r>
                    </a:p>
                  </a:txBody>
                  <a:tcPr/>
                </a:tc>
                <a:extLst>
                  <a:ext uri="{0D108BD9-81ED-4DB2-BD59-A6C34878D82A}">
                    <a16:rowId xmlns:a16="http://schemas.microsoft.com/office/drawing/2014/main" val="178419555"/>
                  </a:ext>
                </a:extLst>
              </a:tr>
              <a:tr h="370840">
                <a:tc>
                  <a:txBody>
                    <a:bodyPr/>
                    <a:lstStyle/>
                    <a:p>
                      <a:r>
                        <a:rPr lang="nl-NL" sz="1200" b="1" dirty="0"/>
                        <a:t>Veilige wijken </a:t>
                      </a:r>
                      <a:r>
                        <a:rPr lang="nl-NL" sz="1200" b="0" dirty="0"/>
                        <a:t>Voortzetting van de Veiliger Wijkteams. Bewonersbetrokkenheid</a:t>
                      </a:r>
                    </a:p>
                    <a:p>
                      <a:r>
                        <a:rPr lang="nl-NL" sz="1200" b="0" dirty="0"/>
                        <a:t>Samenwerking met sociaal en fysiek domein.</a:t>
                      </a:r>
                    </a:p>
                  </a:txBody>
                  <a:tcPr/>
                </a:tc>
                <a:extLst>
                  <a:ext uri="{0D108BD9-81ED-4DB2-BD59-A6C34878D82A}">
                    <a16:rowId xmlns:a16="http://schemas.microsoft.com/office/drawing/2014/main" val="3699286680"/>
                  </a:ext>
                </a:extLst>
              </a:tr>
              <a:tr h="370840">
                <a:tc>
                  <a:txBody>
                    <a:bodyPr/>
                    <a:lstStyle/>
                    <a:p>
                      <a:r>
                        <a:rPr lang="nl-NL" sz="1200" b="1" dirty="0"/>
                        <a:t>Digitale criminaliteit </a:t>
                      </a:r>
                      <a:r>
                        <a:rPr lang="nl-NL" sz="1200" b="0" dirty="0"/>
                        <a:t>focus ligt op preventie.</a:t>
                      </a:r>
                    </a:p>
                    <a:p>
                      <a:r>
                        <a:rPr lang="nl-NL" sz="1200" b="0" dirty="0"/>
                        <a:t>Belangrijkste doelgroepen: jeugd, ouderen en kleine en middelgrote ondernemers. Daderaanpak als onderdeel van preventieve aanpak, Hier ligt een kruisverband met het thema “Jonge aanwas in de criminaliteit”</a:t>
                      </a:r>
                    </a:p>
                  </a:txBody>
                  <a:tcPr/>
                </a:tc>
                <a:extLst>
                  <a:ext uri="{0D108BD9-81ED-4DB2-BD59-A6C34878D82A}">
                    <a16:rowId xmlns:a16="http://schemas.microsoft.com/office/drawing/2014/main" val="2585024807"/>
                  </a:ext>
                </a:extLst>
              </a:tr>
              <a:tr h="370840">
                <a:tc>
                  <a:txBody>
                    <a:bodyPr/>
                    <a:lstStyle/>
                    <a:p>
                      <a:r>
                        <a:rPr lang="nl-NL" sz="1200" b="1" dirty="0"/>
                        <a:t>Zorg &amp; Veiligheid </a:t>
                      </a:r>
                      <a:r>
                        <a:rPr lang="nl-NL" sz="1200" b="0" dirty="0"/>
                        <a:t>bij te dragen aan een sociaal veilige omgeving zowel voor als achter de voordeur, Preventie en </a:t>
                      </a:r>
                      <a:r>
                        <a:rPr lang="nl-NL" sz="1200" b="0" dirty="0" err="1"/>
                        <a:t>vroeginterventie</a:t>
                      </a:r>
                      <a:r>
                        <a:rPr lang="nl-NL" sz="1200" b="0" dirty="0"/>
                        <a:t>.</a:t>
                      </a:r>
                    </a:p>
                    <a:p>
                      <a:r>
                        <a:rPr lang="nl-NL" sz="1200" b="0" dirty="0"/>
                        <a:t>Maatwerk voor individu en wijk. Bevorderen van samenwerking en ontdubbeling.</a:t>
                      </a:r>
                    </a:p>
                  </a:txBody>
                  <a:tcPr/>
                </a:tc>
                <a:extLst>
                  <a:ext uri="{0D108BD9-81ED-4DB2-BD59-A6C34878D82A}">
                    <a16:rowId xmlns:a16="http://schemas.microsoft.com/office/drawing/2014/main" val="2153903394"/>
                  </a:ext>
                </a:extLst>
              </a:tr>
              <a:tr h="370840">
                <a:tc>
                  <a:txBody>
                    <a:bodyPr/>
                    <a:lstStyle/>
                    <a:p>
                      <a:r>
                        <a:rPr lang="nl-NL" sz="1200" b="1" dirty="0"/>
                        <a:t>Jonge aanwas in de criminaliteit</a:t>
                      </a:r>
                      <a:r>
                        <a:rPr lang="nl-NL" sz="1200" b="0" dirty="0"/>
                        <a:t> Jongeren in beeld krijgen en houden. Zicht op jeugdcriminaliteit, Doorontwikkeling van het netwerk</a:t>
                      </a:r>
                    </a:p>
                  </a:txBody>
                  <a:tcPr/>
                </a:tc>
                <a:extLst>
                  <a:ext uri="{0D108BD9-81ED-4DB2-BD59-A6C34878D82A}">
                    <a16:rowId xmlns:a16="http://schemas.microsoft.com/office/drawing/2014/main" val="208467774"/>
                  </a:ext>
                </a:extLst>
              </a:tr>
              <a:tr h="370840">
                <a:tc>
                  <a:txBody>
                    <a:bodyPr/>
                    <a:lstStyle/>
                    <a:p>
                      <a:r>
                        <a:rPr lang="nl-NL" sz="1200" b="1" dirty="0"/>
                        <a:t>Polarisatie en maatschappelijke ontwrichting </a:t>
                      </a:r>
                      <a:r>
                        <a:rPr lang="nl-NL" sz="1200" b="0" dirty="0"/>
                        <a:t>De potentie voor maatschappelijke onrust is dus groot. We zullen dit thema in een langetermijnperspectief</a:t>
                      </a:r>
                    </a:p>
                    <a:p>
                      <a:r>
                        <a:rPr lang="nl-NL" sz="1200" b="0" dirty="0"/>
                        <a:t>moeten plaatsen, waarbij we onze bijdrage moeten leveren aan het versterken van ontmoeting en sociale cohesie.</a:t>
                      </a:r>
                    </a:p>
                  </a:txBody>
                  <a:tcPr/>
                </a:tc>
                <a:extLst>
                  <a:ext uri="{0D108BD9-81ED-4DB2-BD59-A6C34878D82A}">
                    <a16:rowId xmlns:a16="http://schemas.microsoft.com/office/drawing/2014/main" val="2439881488"/>
                  </a:ext>
                </a:extLst>
              </a:tr>
              <a:tr h="370840">
                <a:tc>
                  <a:txBody>
                    <a:bodyPr/>
                    <a:lstStyle/>
                    <a:p>
                      <a:r>
                        <a:rPr lang="nl-NL" sz="1200" b="1" dirty="0"/>
                        <a:t>Openbare orde, Veilige evenementen, horeca en markten, Veilige fysieke leefomgeving</a:t>
                      </a:r>
                    </a:p>
                  </a:txBody>
                  <a:tcPr/>
                </a:tc>
                <a:extLst>
                  <a:ext uri="{0D108BD9-81ED-4DB2-BD59-A6C34878D82A}">
                    <a16:rowId xmlns:a16="http://schemas.microsoft.com/office/drawing/2014/main" val="2069340611"/>
                  </a:ext>
                </a:extLst>
              </a:tr>
            </a:tbl>
          </a:graphicData>
        </a:graphic>
      </p:graphicFrame>
      <p:sp>
        <p:nvSpPr>
          <p:cNvPr id="10" name="Tekstvak 9">
            <a:extLst>
              <a:ext uri="{FF2B5EF4-FFF2-40B4-BE49-F238E27FC236}">
                <a16:creationId xmlns:a16="http://schemas.microsoft.com/office/drawing/2014/main" id="{6D4CBC5B-1435-51D6-AEF5-50E8E38A9168}"/>
              </a:ext>
            </a:extLst>
          </p:cNvPr>
          <p:cNvSpPr txBox="1"/>
          <p:nvPr/>
        </p:nvSpPr>
        <p:spPr>
          <a:xfrm>
            <a:off x="10506075" y="902835"/>
            <a:ext cx="1209675" cy="4524315"/>
          </a:xfrm>
          <a:prstGeom prst="rect">
            <a:avLst/>
          </a:prstGeom>
          <a:noFill/>
        </p:spPr>
        <p:txBody>
          <a:bodyPr wrap="square" rtlCol="0">
            <a:spAutoFit/>
          </a:bodyPr>
          <a:lstStyle/>
          <a:p>
            <a:r>
              <a:rPr lang="nl-NL" sz="9600" dirty="0"/>
              <a:t>G</a:t>
            </a:r>
          </a:p>
          <a:p>
            <a:r>
              <a:rPr lang="nl-NL" sz="9600" dirty="0"/>
              <a:t>L</a:t>
            </a:r>
          </a:p>
          <a:p>
            <a:r>
              <a:rPr lang="nl-NL" sz="9600" dirty="0"/>
              <a:t>Z</a:t>
            </a:r>
          </a:p>
        </p:txBody>
      </p:sp>
    </p:spTree>
    <p:extLst>
      <p:ext uri="{BB962C8B-B14F-4D97-AF65-F5344CB8AC3E}">
        <p14:creationId xmlns:p14="http://schemas.microsoft.com/office/powerpoint/2010/main" val="2553625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9E7"/>
        </a:solidFill>
        <a:effectLst/>
      </p:bgPr>
    </p:bg>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AC616D51-B396-24DC-8EB8-E965830F1A44}"/>
              </a:ext>
            </a:extLst>
          </p:cNvPr>
          <p:cNvSpPr/>
          <p:nvPr/>
        </p:nvSpPr>
        <p:spPr>
          <a:xfrm>
            <a:off x="4117401" y="283552"/>
            <a:ext cx="2697700" cy="72536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nl-NL" sz="1246" dirty="0"/>
              <a:t>Strategische agenda 2023 – 2026</a:t>
            </a:r>
          </a:p>
          <a:p>
            <a:pPr algn="ctr"/>
            <a:r>
              <a:rPr lang="nl-NL" sz="1246" dirty="0" err="1"/>
              <a:t>Districtelijk</a:t>
            </a:r>
            <a:r>
              <a:rPr lang="nl-NL" sz="1246" dirty="0"/>
              <a:t> Veiligheidsoverleg </a:t>
            </a:r>
          </a:p>
          <a:p>
            <a:pPr algn="ctr"/>
            <a:r>
              <a:rPr lang="nl-NL" sz="1246" dirty="0"/>
              <a:t>Gelderland-Zuid</a:t>
            </a:r>
          </a:p>
        </p:txBody>
      </p:sp>
      <p:sp>
        <p:nvSpPr>
          <p:cNvPr id="7" name="Rechthoek 6">
            <a:extLst>
              <a:ext uri="{FF2B5EF4-FFF2-40B4-BE49-F238E27FC236}">
                <a16:creationId xmlns:a16="http://schemas.microsoft.com/office/drawing/2014/main" id="{317C3B45-2C41-7E2D-5E60-20983A88AF63}"/>
              </a:ext>
            </a:extLst>
          </p:cNvPr>
          <p:cNvSpPr/>
          <p:nvPr/>
        </p:nvSpPr>
        <p:spPr>
          <a:xfrm>
            <a:off x="4989111" y="963143"/>
            <a:ext cx="3337867" cy="1381933"/>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nSpc>
                <a:spcPct val="107000"/>
              </a:lnSpc>
              <a:spcAft>
                <a:spcPts val="554"/>
              </a:spcAft>
            </a:pPr>
            <a:r>
              <a:rPr lang="nl-NL" sz="831" i="1" dirty="0">
                <a:latin typeface="Calibri" panose="020F0502020204030204" pitchFamily="34" charset="0"/>
                <a:ea typeface="Calibri" panose="020F0502020204030204" pitchFamily="34" charset="0"/>
                <a:cs typeface="Times New Roman" panose="02020603050405020304" pitchFamily="18" charset="0"/>
              </a:rPr>
              <a:t>De integrale veiligheidsplannen zijn de basis van de strategische agenda. </a:t>
            </a:r>
            <a:endParaRPr lang="nl-NL" sz="831" i="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554"/>
              </a:spcAft>
            </a:pPr>
            <a:r>
              <a:rPr lang="nl-NL" sz="831" i="1" dirty="0">
                <a:effectLst/>
                <a:latin typeface="Calibri" panose="020F0502020204030204" pitchFamily="34" charset="0"/>
                <a:ea typeface="Calibri" panose="020F0502020204030204" pitchFamily="34" charset="0"/>
                <a:cs typeface="Times New Roman" panose="02020603050405020304" pitchFamily="18" charset="0"/>
              </a:rPr>
              <a:t>Op districtsniveau werken we samen aan </a:t>
            </a:r>
            <a:r>
              <a:rPr lang="nl-NL" sz="831" i="1" dirty="0">
                <a:latin typeface="Calibri" panose="020F0502020204030204" pitchFamily="34" charset="0"/>
                <a:ea typeface="Calibri" panose="020F0502020204030204" pitchFamily="34" charset="0"/>
                <a:cs typeface="Times New Roman" panose="02020603050405020304" pitchFamily="18" charset="0"/>
              </a:rPr>
              <a:t>onderstaande thema’s, als: </a:t>
            </a:r>
          </a:p>
          <a:p>
            <a:pPr marL="118695" indent="-118695">
              <a:lnSpc>
                <a:spcPct val="107000"/>
              </a:lnSpc>
              <a:spcAft>
                <a:spcPts val="554"/>
              </a:spcAft>
              <a:buFont typeface="Wingdings" panose="05000000000000000000" pitchFamily="2" charset="2"/>
              <a:buChar char="ü"/>
            </a:pPr>
            <a:r>
              <a:rPr lang="nl-NL" sz="831" i="1" dirty="0">
                <a:latin typeface="Calibri" panose="020F0502020204030204" pitchFamily="34" charset="0"/>
                <a:ea typeface="Calibri" panose="020F0502020204030204" pitchFamily="34" charset="0"/>
                <a:cs typeface="Times New Roman" panose="02020603050405020304" pitchFamily="18" charset="0"/>
              </a:rPr>
              <a:t>We </a:t>
            </a:r>
            <a:r>
              <a:rPr lang="nl-NL" sz="831" i="1" dirty="0">
                <a:effectLst/>
                <a:latin typeface="Calibri" panose="020F0502020204030204" pitchFamily="34" charset="0"/>
                <a:ea typeface="Calibri" panose="020F0502020204030204" pitchFamily="34" charset="0"/>
                <a:cs typeface="Times New Roman" panose="02020603050405020304" pitchFamily="18" charset="0"/>
              </a:rPr>
              <a:t>elkaar kunnen versterken</a:t>
            </a:r>
          </a:p>
          <a:p>
            <a:pPr marL="118695" indent="-118695">
              <a:lnSpc>
                <a:spcPct val="107000"/>
              </a:lnSpc>
              <a:spcAft>
                <a:spcPts val="554"/>
              </a:spcAft>
              <a:buFont typeface="Wingdings" panose="05000000000000000000" pitchFamily="2" charset="2"/>
              <a:buChar char="ü"/>
            </a:pPr>
            <a:r>
              <a:rPr lang="nl-NL" sz="831" i="1" dirty="0">
                <a:latin typeface="Calibri" panose="020F0502020204030204" pitchFamily="34" charset="0"/>
                <a:ea typeface="Calibri" panose="020F0502020204030204" pitchFamily="34" charset="0"/>
                <a:cs typeface="Times New Roman" panose="02020603050405020304" pitchFamily="18" charset="0"/>
              </a:rPr>
              <a:t>We samen</a:t>
            </a:r>
            <a:r>
              <a:rPr lang="nl-NL" sz="831" i="1" dirty="0">
                <a:effectLst/>
                <a:latin typeface="Calibri" panose="020F0502020204030204" pitchFamily="34" charset="0"/>
                <a:ea typeface="Calibri" panose="020F0502020204030204" pitchFamily="34" charset="0"/>
                <a:cs typeface="Times New Roman" panose="02020603050405020304" pitchFamily="18" charset="0"/>
              </a:rPr>
              <a:t> een groter bereik hebben</a:t>
            </a:r>
          </a:p>
          <a:p>
            <a:pPr marL="118695" indent="-118695">
              <a:lnSpc>
                <a:spcPct val="107000"/>
              </a:lnSpc>
              <a:spcAft>
                <a:spcPts val="554"/>
              </a:spcAft>
              <a:buFont typeface="Wingdings" panose="05000000000000000000" pitchFamily="2" charset="2"/>
              <a:buChar char="ü"/>
            </a:pPr>
            <a:r>
              <a:rPr lang="nl-NL" sz="831" i="1" dirty="0">
                <a:effectLst/>
                <a:latin typeface="Calibri" panose="020F0502020204030204" pitchFamily="34" charset="0"/>
                <a:ea typeface="Calibri" panose="020F0502020204030204" pitchFamily="34" charset="0"/>
                <a:cs typeface="Times New Roman" panose="02020603050405020304" pitchFamily="18" charset="0"/>
              </a:rPr>
              <a:t>We impact als en in de regio kunnen vergroten </a:t>
            </a:r>
          </a:p>
          <a:p>
            <a:pPr marL="118695" indent="-118695">
              <a:lnSpc>
                <a:spcPct val="107000"/>
              </a:lnSpc>
              <a:spcAft>
                <a:spcPts val="554"/>
              </a:spcAft>
              <a:buFont typeface="Wingdings" panose="05000000000000000000" pitchFamily="2" charset="2"/>
              <a:buChar char="ü"/>
            </a:pPr>
            <a:r>
              <a:rPr lang="nl-NL" sz="831" i="1" dirty="0">
                <a:latin typeface="Calibri" panose="020F0502020204030204" pitchFamily="34" charset="0"/>
                <a:ea typeface="Calibri" panose="020F0502020204030204" pitchFamily="34" charset="0"/>
                <a:cs typeface="Times New Roman" panose="02020603050405020304" pitchFamily="18" charset="0"/>
              </a:rPr>
              <a:t>we kunnen bijdragen aan de lokale opgaven</a:t>
            </a:r>
            <a:endParaRPr lang="nl-NL" sz="831"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chthoek 7">
            <a:extLst>
              <a:ext uri="{FF2B5EF4-FFF2-40B4-BE49-F238E27FC236}">
                <a16:creationId xmlns:a16="http://schemas.microsoft.com/office/drawing/2014/main" id="{FAD90B24-ADD3-D5A7-EC3E-30B4A0364F06}"/>
              </a:ext>
            </a:extLst>
          </p:cNvPr>
          <p:cNvSpPr/>
          <p:nvPr/>
        </p:nvSpPr>
        <p:spPr>
          <a:xfrm>
            <a:off x="3951812" y="2446458"/>
            <a:ext cx="1345956" cy="3832950"/>
          </a:xfrm>
          <a:prstGeom prst="rect">
            <a:avLst/>
          </a:prstGeom>
          <a:solidFill>
            <a:schemeClr val="bg1">
              <a:lumMod val="95000"/>
            </a:schemeClr>
          </a:solidFill>
        </p:spPr>
        <p:style>
          <a:lnRef idx="2">
            <a:schemeClr val="accent4"/>
          </a:lnRef>
          <a:fillRef idx="1">
            <a:schemeClr val="lt1"/>
          </a:fillRef>
          <a:effectRef idx="0">
            <a:schemeClr val="accent4"/>
          </a:effectRef>
          <a:fontRef idx="minor">
            <a:schemeClr val="dk1"/>
          </a:fontRef>
        </p:style>
        <p:txBody>
          <a:bodyPr rtlCol="0" anchor="ctr"/>
          <a:lstStyle/>
          <a:p>
            <a:endParaRPr lang="nl-NL" sz="969" dirty="0"/>
          </a:p>
          <a:p>
            <a:r>
              <a:rPr lang="nl-NL" sz="969" dirty="0"/>
              <a:t> </a:t>
            </a:r>
          </a:p>
          <a:p>
            <a:endParaRPr lang="nl-NL" sz="1246" dirty="0"/>
          </a:p>
          <a:p>
            <a:endParaRPr lang="nl-NL" sz="1246" dirty="0"/>
          </a:p>
        </p:txBody>
      </p:sp>
      <p:sp>
        <p:nvSpPr>
          <p:cNvPr id="9" name="Rechthoek 8">
            <a:extLst>
              <a:ext uri="{FF2B5EF4-FFF2-40B4-BE49-F238E27FC236}">
                <a16:creationId xmlns:a16="http://schemas.microsoft.com/office/drawing/2014/main" id="{DEF92008-49CD-E73A-7942-8EFCE6664308}"/>
              </a:ext>
            </a:extLst>
          </p:cNvPr>
          <p:cNvSpPr/>
          <p:nvPr/>
        </p:nvSpPr>
        <p:spPr>
          <a:xfrm>
            <a:off x="5469145" y="2446458"/>
            <a:ext cx="1345956" cy="2989945"/>
          </a:xfrm>
          <a:prstGeom prst="rect">
            <a:avLst/>
          </a:prstGeom>
          <a:solidFill>
            <a:schemeClr val="bg1">
              <a:lumMod val="95000"/>
            </a:schemeClr>
          </a:solidFill>
        </p:spPr>
        <p:style>
          <a:lnRef idx="2">
            <a:schemeClr val="accent4"/>
          </a:lnRef>
          <a:fillRef idx="1">
            <a:schemeClr val="lt1"/>
          </a:fillRef>
          <a:effectRef idx="0">
            <a:schemeClr val="accent4"/>
          </a:effectRef>
          <a:fontRef idx="minor">
            <a:schemeClr val="dk1"/>
          </a:fontRef>
        </p:style>
        <p:txBody>
          <a:bodyPr rtlCol="0" anchor="ctr"/>
          <a:lstStyle/>
          <a:p>
            <a:endParaRPr lang="nl-NL" sz="762" dirty="0"/>
          </a:p>
          <a:p>
            <a:pPr marL="118695" indent="-118695">
              <a:buFont typeface="Wingdings" panose="05000000000000000000" pitchFamily="2" charset="2"/>
              <a:buChar char="Ø"/>
            </a:pPr>
            <a:endParaRPr lang="nl-NL" sz="762" dirty="0"/>
          </a:p>
        </p:txBody>
      </p:sp>
      <p:sp>
        <p:nvSpPr>
          <p:cNvPr id="11" name="Rechthoek 10">
            <a:extLst>
              <a:ext uri="{FF2B5EF4-FFF2-40B4-BE49-F238E27FC236}">
                <a16:creationId xmlns:a16="http://schemas.microsoft.com/office/drawing/2014/main" id="{97D9CFAE-D5B2-7527-6971-394FC69A7BE7}"/>
              </a:ext>
            </a:extLst>
          </p:cNvPr>
          <p:cNvSpPr/>
          <p:nvPr/>
        </p:nvSpPr>
        <p:spPr>
          <a:xfrm>
            <a:off x="7021665" y="2446458"/>
            <a:ext cx="1332364" cy="2566858"/>
          </a:xfrm>
          <a:prstGeom prst="rect">
            <a:avLst/>
          </a:prstGeom>
          <a:solidFill>
            <a:schemeClr val="bg1">
              <a:lumMod val="9500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endParaRPr lang="nl-NL" sz="762" dirty="0"/>
          </a:p>
        </p:txBody>
      </p:sp>
      <p:sp>
        <p:nvSpPr>
          <p:cNvPr id="15" name="Rechthoek 14">
            <a:extLst>
              <a:ext uri="{FF2B5EF4-FFF2-40B4-BE49-F238E27FC236}">
                <a16:creationId xmlns:a16="http://schemas.microsoft.com/office/drawing/2014/main" id="{5A999041-848A-1DEE-3C2A-2599FC69004E}"/>
              </a:ext>
            </a:extLst>
          </p:cNvPr>
          <p:cNvSpPr/>
          <p:nvPr/>
        </p:nvSpPr>
        <p:spPr>
          <a:xfrm>
            <a:off x="5469146" y="5628857"/>
            <a:ext cx="2884884" cy="593481"/>
          </a:xfrm>
          <a:prstGeom prst="rect">
            <a:avLst/>
          </a:prstGeom>
          <a:solidFill>
            <a:schemeClr val="bg1">
              <a:lumMod val="9500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endParaRPr lang="nl-NL" sz="1246" dirty="0"/>
          </a:p>
        </p:txBody>
      </p:sp>
      <p:sp>
        <p:nvSpPr>
          <p:cNvPr id="2" name="Tekstvak 1">
            <a:extLst>
              <a:ext uri="{FF2B5EF4-FFF2-40B4-BE49-F238E27FC236}">
                <a16:creationId xmlns:a16="http://schemas.microsoft.com/office/drawing/2014/main" id="{A2210E5F-AAF7-DE49-4C0F-7AA5DDA5F6FB}"/>
              </a:ext>
            </a:extLst>
          </p:cNvPr>
          <p:cNvSpPr txBox="1"/>
          <p:nvPr/>
        </p:nvSpPr>
        <p:spPr>
          <a:xfrm>
            <a:off x="3951812" y="2479431"/>
            <a:ext cx="1319744" cy="4140429"/>
          </a:xfrm>
          <a:prstGeom prst="rect">
            <a:avLst/>
          </a:prstGeom>
          <a:noFill/>
        </p:spPr>
        <p:txBody>
          <a:bodyPr wrap="square" rtlCol="0">
            <a:spAutoFit/>
          </a:bodyPr>
          <a:lstStyle/>
          <a:p>
            <a:pPr algn="ctr"/>
            <a:r>
              <a:rPr lang="nl-NL" sz="969" b="1" dirty="0"/>
              <a:t>Weerbaar Gelderland-Zuid</a:t>
            </a:r>
          </a:p>
          <a:p>
            <a:r>
              <a:rPr lang="nl-NL" sz="762" dirty="0"/>
              <a:t>Doel: zorgen voor een goede basis in (de aanpak van) ondermijnende criminaliteit</a:t>
            </a:r>
          </a:p>
          <a:p>
            <a:endParaRPr lang="nl-NL" sz="762" dirty="0"/>
          </a:p>
          <a:p>
            <a:pPr marL="118695" indent="-118695">
              <a:buFont typeface="Wingdings" panose="05000000000000000000" pitchFamily="2" charset="2"/>
              <a:buChar char="Ø"/>
            </a:pPr>
            <a:r>
              <a:rPr lang="nl-NL" sz="692" dirty="0">
                <a:effectLst/>
                <a:ea typeface="Calibri" panose="020F0502020204030204" pitchFamily="34" charset="0"/>
                <a:cs typeface="Times New Roman" panose="02020603050405020304" pitchFamily="18" charset="0"/>
              </a:rPr>
              <a:t>Programma </a:t>
            </a:r>
            <a:r>
              <a:rPr lang="nl-NL" sz="692" dirty="0">
                <a:ea typeface="Calibri" panose="020F0502020204030204" pitchFamily="34" charset="0"/>
                <a:cs typeface="Times New Roman" panose="02020603050405020304" pitchFamily="18" charset="0"/>
              </a:rPr>
              <a:t>Weerbaar Gelderland-Zuid uitwerken en uitvoeren</a:t>
            </a:r>
          </a:p>
          <a:p>
            <a:pPr marL="118695" indent="-118695">
              <a:buFont typeface="Wingdings" panose="05000000000000000000" pitchFamily="2" charset="2"/>
              <a:buChar char="Ø"/>
            </a:pPr>
            <a:r>
              <a:rPr lang="nl-NL" sz="692" dirty="0">
                <a:effectLst/>
                <a:ea typeface="Calibri" panose="020F0502020204030204" pitchFamily="34" charset="0"/>
                <a:cs typeface="Times New Roman" panose="02020603050405020304" pitchFamily="18" charset="0"/>
              </a:rPr>
              <a:t>Invulling geven aan de structurele en incidentele versterkingsgelden.</a:t>
            </a:r>
          </a:p>
          <a:p>
            <a:pPr marL="118695" indent="-118695">
              <a:buFont typeface="Wingdings" panose="05000000000000000000" pitchFamily="2" charset="2"/>
              <a:buChar char="Ø"/>
            </a:pPr>
            <a:r>
              <a:rPr lang="nl-NL" sz="692" dirty="0">
                <a:effectLst/>
                <a:ea typeface="Calibri" panose="020F0502020204030204" pitchFamily="34" charset="0"/>
                <a:cs typeface="Times New Roman" panose="02020603050405020304" pitchFamily="18" charset="0"/>
              </a:rPr>
              <a:t>Werken aan een</a:t>
            </a:r>
            <a:r>
              <a:rPr lang="nl-NL" sz="692" dirty="0">
                <a:ea typeface="Calibri" panose="020F0502020204030204" pitchFamily="34" charset="0"/>
                <a:cs typeface="Times New Roman" panose="02020603050405020304" pitchFamily="18" charset="0"/>
              </a:rPr>
              <a:t> </a:t>
            </a:r>
            <a:r>
              <a:rPr lang="nl-NL" sz="692" dirty="0">
                <a:effectLst/>
                <a:ea typeface="Calibri" panose="020F0502020204030204" pitchFamily="34" charset="0"/>
                <a:cs typeface="Times New Roman" panose="02020603050405020304" pitchFamily="18" charset="0"/>
              </a:rPr>
              <a:t>toekomstbestendige samenwerking met politie, OM, RIEC, VNONL, provincie en belastingdienst </a:t>
            </a:r>
            <a:endParaRPr lang="nl-NL" sz="692" dirty="0">
              <a:ea typeface="Calibri" panose="020F0502020204030204" pitchFamily="34" charset="0"/>
              <a:cs typeface="Times New Roman" panose="02020603050405020304" pitchFamily="18" charset="0"/>
            </a:endParaRPr>
          </a:p>
          <a:p>
            <a:pPr marL="118695" indent="-118695">
              <a:buFont typeface="Wingdings" panose="05000000000000000000" pitchFamily="2" charset="2"/>
              <a:buChar char="Ø"/>
            </a:pPr>
            <a:r>
              <a:rPr lang="nl-NL" sz="692" dirty="0">
                <a:ea typeface="Calibri" panose="020F0502020204030204" pitchFamily="34" charset="0"/>
                <a:cs typeface="Times New Roman" panose="02020603050405020304" pitchFamily="18" charset="0"/>
              </a:rPr>
              <a:t>Borgen van de resultaten van projecten met partners; zoals aanpak veilig buitengebied en informatie gestuurd werken</a:t>
            </a:r>
          </a:p>
          <a:p>
            <a:pPr marL="118695" indent="-118695">
              <a:buFont typeface="Wingdings" panose="05000000000000000000" pitchFamily="2" charset="2"/>
              <a:buChar char="Ø"/>
            </a:pPr>
            <a:r>
              <a:rPr lang="nl-NL" sz="692" dirty="0">
                <a:effectLst/>
                <a:ea typeface="Calibri" panose="020F0502020204030204" pitchFamily="34" charset="0"/>
                <a:cs typeface="Times New Roman" panose="02020603050405020304" pitchFamily="18" charset="0"/>
              </a:rPr>
              <a:t>Aandacht </a:t>
            </a:r>
            <a:r>
              <a:rPr lang="nl-NL" sz="692" dirty="0">
                <a:ea typeface="Calibri" panose="020F0502020204030204" pitchFamily="34" charset="0"/>
                <a:cs typeface="Times New Roman" panose="02020603050405020304" pitchFamily="18" charset="0"/>
              </a:rPr>
              <a:t>voor communicatie en meldingsbereidheid om zichtbaarheid te vergroten</a:t>
            </a:r>
          </a:p>
          <a:p>
            <a:pPr marL="118695" indent="-118695">
              <a:buFont typeface="Wingdings" panose="05000000000000000000" pitchFamily="2" charset="2"/>
              <a:buChar char="Ø"/>
            </a:pPr>
            <a:r>
              <a:rPr lang="nl-NL" sz="692" dirty="0">
                <a:effectLst/>
                <a:ea typeface="Calibri" panose="020F0502020204030204" pitchFamily="34" charset="0"/>
                <a:cs typeface="Times New Roman" panose="02020603050405020304" pitchFamily="18" charset="0"/>
              </a:rPr>
              <a:t>Aandacht voor </a:t>
            </a:r>
            <a:r>
              <a:rPr lang="nl-NL" sz="692" dirty="0">
                <a:ea typeface="Calibri" panose="020F0502020204030204" pitchFamily="34" charset="0"/>
                <a:cs typeface="Times New Roman" panose="02020603050405020304" pitchFamily="18" charset="0"/>
              </a:rPr>
              <a:t>het vergroten van weerbaarheid, kennis en expertise bij thema’s als mensenhandel.</a:t>
            </a:r>
          </a:p>
          <a:p>
            <a:endParaRPr lang="nl-NL" sz="346" dirty="0"/>
          </a:p>
          <a:p>
            <a:endParaRPr lang="nl-NL" sz="346" dirty="0"/>
          </a:p>
          <a:p>
            <a:r>
              <a:rPr lang="nl-NL" sz="554" dirty="0"/>
              <a:t>Beschikbare middelen</a:t>
            </a:r>
          </a:p>
          <a:p>
            <a:pPr marL="118695" indent="-118695">
              <a:buFont typeface="Wingdings" panose="05000000000000000000" pitchFamily="2" charset="2"/>
              <a:buChar char="Ø"/>
            </a:pPr>
            <a:r>
              <a:rPr lang="nl-NL" sz="554" dirty="0"/>
              <a:t>€100.000 jaarlijks aan structurele gelden </a:t>
            </a:r>
          </a:p>
          <a:p>
            <a:pPr marL="118695" indent="-118695">
              <a:buFont typeface="Wingdings" panose="05000000000000000000" pitchFamily="2" charset="2"/>
              <a:buChar char="Ø"/>
            </a:pPr>
            <a:r>
              <a:rPr lang="nl-NL" sz="554" dirty="0"/>
              <a:t>€ 100.000 flexibele middelen ter ondersteuning van de gemeenten voor de uitvoering.</a:t>
            </a:r>
          </a:p>
        </p:txBody>
      </p:sp>
      <p:sp>
        <p:nvSpPr>
          <p:cNvPr id="3" name="Tekstvak 2">
            <a:extLst>
              <a:ext uri="{FF2B5EF4-FFF2-40B4-BE49-F238E27FC236}">
                <a16:creationId xmlns:a16="http://schemas.microsoft.com/office/drawing/2014/main" id="{D6904061-98E7-40BD-4866-7D3C144DB595}"/>
              </a:ext>
            </a:extLst>
          </p:cNvPr>
          <p:cNvSpPr txBox="1"/>
          <p:nvPr/>
        </p:nvSpPr>
        <p:spPr>
          <a:xfrm>
            <a:off x="5504333" y="2479431"/>
            <a:ext cx="1294282" cy="3263650"/>
          </a:xfrm>
          <a:prstGeom prst="rect">
            <a:avLst/>
          </a:prstGeom>
          <a:noFill/>
        </p:spPr>
        <p:txBody>
          <a:bodyPr wrap="square" rtlCol="0">
            <a:spAutoFit/>
          </a:bodyPr>
          <a:lstStyle/>
          <a:p>
            <a:pPr algn="ctr"/>
            <a:r>
              <a:rPr lang="nl-NL" sz="969" b="1" dirty="0"/>
              <a:t>Zorg &amp; Veiligheid</a:t>
            </a:r>
            <a:endParaRPr lang="nl-NL" sz="762" dirty="0"/>
          </a:p>
          <a:p>
            <a:pPr>
              <a:lnSpc>
                <a:spcPct val="115000"/>
              </a:lnSpc>
              <a:spcAft>
                <a:spcPts val="692"/>
              </a:spcAft>
            </a:pPr>
            <a:br>
              <a:rPr lang="nl-NL" sz="762" dirty="0"/>
            </a:br>
            <a:r>
              <a:rPr lang="nl-NL" sz="762" dirty="0"/>
              <a:t>Doel: Versterken van de  samenwerking in de keten van zorg en veiligheid. </a:t>
            </a:r>
          </a:p>
          <a:p>
            <a:pPr marL="118695" lvl="0" indent="-118695">
              <a:lnSpc>
                <a:spcPct val="115000"/>
              </a:lnSpc>
              <a:buFont typeface="Wingdings" panose="05000000000000000000" pitchFamily="2" charset="2"/>
              <a:buChar char="Ø"/>
            </a:pPr>
            <a:r>
              <a:rPr lang="nl-NL" sz="692" dirty="0">
                <a:effectLst/>
                <a:ea typeface="Calibri" panose="020F0502020204030204" pitchFamily="34" charset="0"/>
                <a:cs typeface="Times New Roman" panose="02020603050405020304" pitchFamily="18" charset="0"/>
              </a:rPr>
              <a:t>Verbeteren van de huidige </a:t>
            </a:r>
            <a:r>
              <a:rPr lang="nl-NL" sz="692" dirty="0" err="1">
                <a:effectLst/>
                <a:ea typeface="Calibri" panose="020F0502020204030204" pitchFamily="34" charset="0"/>
                <a:cs typeface="Times New Roman" panose="02020603050405020304" pitchFamily="18" charset="0"/>
              </a:rPr>
              <a:t>governance</a:t>
            </a:r>
            <a:r>
              <a:rPr lang="nl-NL" sz="692" dirty="0">
                <a:effectLst/>
                <a:ea typeface="Calibri" panose="020F0502020204030204" pitchFamily="34" charset="0"/>
                <a:cs typeface="Times New Roman" panose="02020603050405020304" pitchFamily="18" charset="0"/>
              </a:rPr>
              <a:t> structuur zorg en veiligheid, met aandacht voor bestuurlijke druk en helderheid over taken en verantwoordelijkheden</a:t>
            </a:r>
          </a:p>
          <a:p>
            <a:pPr marL="118695" indent="-118695">
              <a:lnSpc>
                <a:spcPct val="115000"/>
              </a:lnSpc>
              <a:buFont typeface="Wingdings" panose="05000000000000000000" pitchFamily="2" charset="2"/>
              <a:buChar char="Ø"/>
            </a:pPr>
            <a:r>
              <a:rPr lang="nl-NL" sz="692" dirty="0">
                <a:ea typeface="Calibri" panose="020F0502020204030204" pitchFamily="34" charset="0"/>
                <a:cs typeface="Times New Roman" panose="02020603050405020304" pitchFamily="18" charset="0"/>
              </a:rPr>
              <a:t>Regionale strategische agenda zorg en veiligheid ontwikkelen en uitvoeren</a:t>
            </a:r>
          </a:p>
          <a:p>
            <a:pPr marL="118695" lvl="0" indent="-118695">
              <a:lnSpc>
                <a:spcPct val="115000"/>
              </a:lnSpc>
              <a:buFont typeface="Wingdings" panose="05000000000000000000" pitchFamily="2" charset="2"/>
              <a:buChar char="Ø"/>
            </a:pPr>
            <a:r>
              <a:rPr lang="nl-NL" sz="692" dirty="0">
                <a:effectLst/>
                <a:ea typeface="Calibri" panose="020F0502020204030204" pitchFamily="34" charset="0"/>
                <a:cs typeface="Times New Roman" panose="02020603050405020304" pitchFamily="18" charset="0"/>
              </a:rPr>
              <a:t>Organiseren goede ambtelijke ondersteuning</a:t>
            </a:r>
          </a:p>
          <a:p>
            <a:pPr marL="118695" lvl="0" indent="-118695">
              <a:lnSpc>
                <a:spcPct val="115000"/>
              </a:lnSpc>
              <a:buFont typeface="Wingdings" panose="05000000000000000000" pitchFamily="2" charset="2"/>
              <a:buChar char="Ø"/>
            </a:pPr>
            <a:r>
              <a:rPr lang="nl-NL" sz="692" dirty="0">
                <a:effectLst/>
                <a:ea typeface="Calibri" panose="020F0502020204030204" pitchFamily="34" charset="0"/>
                <a:cs typeface="Times New Roman" panose="02020603050405020304" pitchFamily="18" charset="0"/>
              </a:rPr>
              <a:t>Ontwikkelen toekomstbestendige samenwerking tussen zorg en veiligheid</a:t>
            </a:r>
          </a:p>
          <a:p>
            <a:pPr marL="118695" lvl="0" indent="-118695">
              <a:lnSpc>
                <a:spcPct val="115000"/>
              </a:lnSpc>
              <a:buFont typeface="Wingdings" panose="05000000000000000000" pitchFamily="2" charset="2"/>
              <a:buChar char="Ø"/>
            </a:pPr>
            <a:r>
              <a:rPr lang="nl-NL" sz="692" dirty="0">
                <a:effectLst/>
                <a:ea typeface="Calibri" panose="020F0502020204030204" pitchFamily="34" charset="0"/>
                <a:cs typeface="Times New Roman" panose="02020603050405020304" pitchFamily="18" charset="0"/>
              </a:rPr>
              <a:t>Meer in regie rond landelijke ontwikkelingen en gelden</a:t>
            </a:r>
          </a:p>
          <a:p>
            <a:pPr marL="237390" lvl="0" indent="-237390">
              <a:lnSpc>
                <a:spcPct val="115000"/>
              </a:lnSpc>
              <a:spcAft>
                <a:spcPts val="692"/>
              </a:spcAft>
              <a:buFont typeface="Wingdings" panose="05000000000000000000" pitchFamily="2" charset="2"/>
              <a:buChar char=""/>
            </a:pPr>
            <a:endParaRPr lang="nl-NL" sz="415" dirty="0">
              <a:effectLst/>
              <a:latin typeface="Verdana" panose="020B0604030504040204" pitchFamily="34" charset="0"/>
              <a:ea typeface="Calibri" panose="020F0502020204030204" pitchFamily="34" charset="0"/>
              <a:cs typeface="Times New Roman" panose="02020603050405020304" pitchFamily="18" charset="0"/>
            </a:endParaRPr>
          </a:p>
        </p:txBody>
      </p:sp>
      <p:sp>
        <p:nvSpPr>
          <p:cNvPr id="4" name="Tekstvak 3">
            <a:extLst>
              <a:ext uri="{FF2B5EF4-FFF2-40B4-BE49-F238E27FC236}">
                <a16:creationId xmlns:a16="http://schemas.microsoft.com/office/drawing/2014/main" id="{9106C397-F596-7966-4BA2-D4D0C6ACADC1}"/>
              </a:ext>
            </a:extLst>
          </p:cNvPr>
          <p:cNvSpPr txBox="1"/>
          <p:nvPr/>
        </p:nvSpPr>
        <p:spPr>
          <a:xfrm>
            <a:off x="7030403" y="2479431"/>
            <a:ext cx="1282742" cy="3177729"/>
          </a:xfrm>
          <a:prstGeom prst="rect">
            <a:avLst/>
          </a:prstGeom>
          <a:noFill/>
        </p:spPr>
        <p:txBody>
          <a:bodyPr wrap="square" rtlCol="0">
            <a:spAutoFit/>
          </a:bodyPr>
          <a:lstStyle/>
          <a:p>
            <a:pPr algn="ctr"/>
            <a:r>
              <a:rPr lang="nl-NL" sz="969" b="1" dirty="0"/>
              <a:t>Digitale weerbaarheid </a:t>
            </a:r>
          </a:p>
          <a:p>
            <a:pPr algn="ctr"/>
            <a:r>
              <a:rPr lang="nl-NL" sz="969" b="1" dirty="0"/>
              <a:t>en veiligheid</a:t>
            </a:r>
          </a:p>
          <a:p>
            <a:r>
              <a:rPr lang="nl-NL" sz="762" dirty="0"/>
              <a:t>Doel: Het bevorderen van bewustwording en weerbaarheid van inwoners, ondernemers en overheidsorganisaties</a:t>
            </a:r>
          </a:p>
          <a:p>
            <a:pPr marL="118695" lvl="0" indent="-118695">
              <a:lnSpc>
                <a:spcPct val="115000"/>
              </a:lnSpc>
              <a:buFont typeface="Wingdings" panose="05000000000000000000" pitchFamily="2" charset="2"/>
              <a:buChar char="Ø"/>
            </a:pPr>
            <a:endParaRPr lang="nl-NL" sz="415" dirty="0">
              <a:effectLst/>
              <a:latin typeface="Verdana" panose="020B0604030504040204" pitchFamily="34" charset="0"/>
              <a:ea typeface="Calibri" panose="020F0502020204030204" pitchFamily="34" charset="0"/>
              <a:cs typeface="Times New Roman" panose="02020603050405020304" pitchFamily="18" charset="0"/>
            </a:endParaRPr>
          </a:p>
          <a:p>
            <a:pPr marL="118695" lvl="0" indent="-118695">
              <a:lnSpc>
                <a:spcPct val="115000"/>
              </a:lnSpc>
              <a:buFont typeface="Wingdings" panose="05000000000000000000" pitchFamily="2" charset="2"/>
              <a:buChar char="Ø"/>
            </a:pPr>
            <a:r>
              <a:rPr lang="nl-NL" sz="692" dirty="0">
                <a:effectLst/>
                <a:ea typeface="Calibri" panose="020F0502020204030204" pitchFamily="34" charset="0"/>
                <a:cs typeface="Times New Roman" panose="02020603050405020304" pitchFamily="18" charset="0"/>
              </a:rPr>
              <a:t>Analyse en onderzoek naar fenomeen digitale criminaliteit</a:t>
            </a:r>
          </a:p>
          <a:p>
            <a:pPr marL="118695" lvl="0" indent="-118695">
              <a:lnSpc>
                <a:spcPct val="115000"/>
              </a:lnSpc>
              <a:buFont typeface="Wingdings" panose="05000000000000000000" pitchFamily="2" charset="2"/>
              <a:buChar char="Ø"/>
            </a:pPr>
            <a:r>
              <a:rPr lang="nl-NL" sz="692" dirty="0">
                <a:effectLst/>
                <a:ea typeface="Calibri" panose="020F0502020204030204" pitchFamily="34" charset="0"/>
                <a:cs typeface="Times New Roman" panose="02020603050405020304" pitchFamily="18" charset="0"/>
              </a:rPr>
              <a:t>Inzetten op bewustwording en preventie door ontwikkelen regionale communicatie </a:t>
            </a:r>
            <a:r>
              <a:rPr lang="nl-NL" sz="692" dirty="0" err="1">
                <a:effectLst/>
                <a:ea typeface="Calibri" panose="020F0502020204030204" pitchFamily="34" charset="0"/>
                <a:cs typeface="Times New Roman" panose="02020603050405020304" pitchFamily="18" charset="0"/>
              </a:rPr>
              <a:t>toolkits</a:t>
            </a:r>
            <a:r>
              <a:rPr lang="nl-NL" sz="692" dirty="0">
                <a:effectLst/>
                <a:ea typeface="Calibri" panose="020F0502020204030204" pitchFamily="34" charset="0"/>
                <a:cs typeface="Times New Roman" panose="02020603050405020304" pitchFamily="18" charset="0"/>
              </a:rPr>
              <a:t> en inzetten van gezamenlijke communicatiecampagne</a:t>
            </a:r>
          </a:p>
          <a:p>
            <a:pPr marL="118695" lvl="0" indent="-118695">
              <a:lnSpc>
                <a:spcPct val="115000"/>
              </a:lnSpc>
              <a:buFont typeface="Wingdings" panose="05000000000000000000" pitchFamily="2" charset="2"/>
              <a:buChar char="Ø"/>
            </a:pPr>
            <a:r>
              <a:rPr lang="nl-NL" sz="692" dirty="0">
                <a:effectLst/>
                <a:ea typeface="Calibri" panose="020F0502020204030204" pitchFamily="34" charset="0"/>
                <a:cs typeface="Times New Roman" panose="02020603050405020304" pitchFamily="18" charset="0"/>
              </a:rPr>
              <a:t>Regionaal Overleg digitale veiligheid in Gelderland- Zuid meer ‘body’ geven</a:t>
            </a:r>
          </a:p>
          <a:p>
            <a:pPr>
              <a:lnSpc>
                <a:spcPct val="115000"/>
              </a:lnSpc>
              <a:spcAft>
                <a:spcPts val="692"/>
              </a:spcAft>
            </a:pPr>
            <a:endParaRPr lang="nl-NL" sz="762" b="1" dirty="0"/>
          </a:p>
          <a:p>
            <a:pPr>
              <a:lnSpc>
                <a:spcPct val="115000"/>
              </a:lnSpc>
              <a:spcAft>
                <a:spcPts val="692"/>
              </a:spcAft>
            </a:pPr>
            <a:endParaRPr lang="nl-NL" sz="969" b="1" dirty="0"/>
          </a:p>
        </p:txBody>
      </p:sp>
      <p:sp>
        <p:nvSpPr>
          <p:cNvPr id="10" name="Tekstvak 9">
            <a:extLst>
              <a:ext uri="{FF2B5EF4-FFF2-40B4-BE49-F238E27FC236}">
                <a16:creationId xmlns:a16="http://schemas.microsoft.com/office/drawing/2014/main" id="{4DD9D1AE-29E4-54C3-4597-11ACFFF79F5D}"/>
              </a:ext>
            </a:extLst>
          </p:cNvPr>
          <p:cNvSpPr txBox="1"/>
          <p:nvPr/>
        </p:nvSpPr>
        <p:spPr>
          <a:xfrm>
            <a:off x="5646742" y="5681781"/>
            <a:ext cx="2511764" cy="560987"/>
          </a:xfrm>
          <a:prstGeom prst="rect">
            <a:avLst/>
          </a:prstGeom>
          <a:noFill/>
        </p:spPr>
        <p:txBody>
          <a:bodyPr wrap="square" rtlCol="0">
            <a:spAutoFit/>
          </a:bodyPr>
          <a:lstStyle/>
          <a:p>
            <a:r>
              <a:rPr lang="nl-NL" sz="969" b="1" dirty="0" err="1"/>
              <a:t>Randvoorwaardelijke</a:t>
            </a:r>
            <a:r>
              <a:rPr lang="nl-NL" sz="969" b="1" dirty="0"/>
              <a:t> thema’s</a:t>
            </a:r>
          </a:p>
          <a:p>
            <a:pPr marL="197825" indent="-197825">
              <a:buFont typeface="Wingdings" panose="05000000000000000000" pitchFamily="2" charset="2"/>
              <a:buChar char="ü"/>
            </a:pPr>
            <a:r>
              <a:rPr lang="nl-NL" sz="692" dirty="0"/>
              <a:t>Informatie gestuurd werken </a:t>
            </a:r>
          </a:p>
          <a:p>
            <a:pPr marL="197825" indent="-197825">
              <a:buFont typeface="Wingdings" panose="05000000000000000000" pitchFamily="2" charset="2"/>
              <a:buChar char="ü"/>
            </a:pPr>
            <a:r>
              <a:rPr lang="nl-NL" sz="692" dirty="0"/>
              <a:t>Integraal en rijker verantwoorden en sturen van de thema’s</a:t>
            </a:r>
          </a:p>
        </p:txBody>
      </p:sp>
      <p:pic>
        <p:nvPicPr>
          <p:cNvPr id="18" name="Afbeelding 17" descr="Afbeelding met kaart, tekst, Lettertype, atlas&#10;&#10;Automatisch gegenereerde beschrijving">
            <a:extLst>
              <a:ext uri="{FF2B5EF4-FFF2-40B4-BE49-F238E27FC236}">
                <a16:creationId xmlns:a16="http://schemas.microsoft.com/office/drawing/2014/main" id="{5E617D44-1323-8C31-2CAF-F8B1BB15CF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68502" y="187085"/>
            <a:ext cx="1264729" cy="564849"/>
          </a:xfrm>
          <a:prstGeom prst="rect">
            <a:avLst/>
          </a:prstGeom>
        </p:spPr>
      </p:pic>
    </p:spTree>
    <p:extLst>
      <p:ext uri="{BB962C8B-B14F-4D97-AF65-F5344CB8AC3E}">
        <p14:creationId xmlns:p14="http://schemas.microsoft.com/office/powerpoint/2010/main" val="291192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0F91829C-FCC7-7D85-EDAB-0F059C44E3B1}"/>
              </a:ext>
            </a:extLst>
          </p:cNvPr>
          <p:cNvSpPr txBox="1"/>
          <p:nvPr/>
        </p:nvSpPr>
        <p:spPr>
          <a:xfrm flipH="1">
            <a:off x="2176508" y="2090172"/>
            <a:ext cx="7838983" cy="2677656"/>
          </a:xfrm>
          <a:prstGeom prst="rect">
            <a:avLst/>
          </a:prstGeom>
          <a:noFill/>
        </p:spPr>
        <p:txBody>
          <a:bodyPr wrap="square" rtlCol="0">
            <a:spAutoFit/>
          </a:bodyPr>
          <a:lstStyle/>
          <a:p>
            <a:r>
              <a:rPr lang="nl-NL" sz="2800" dirty="0"/>
              <a:t>Resumé Twente: </a:t>
            </a:r>
          </a:p>
          <a:p>
            <a:r>
              <a:rPr lang="nl-NL" sz="2800" dirty="0"/>
              <a:t>Looptijd van de plannen zijn verschillend;</a:t>
            </a:r>
          </a:p>
          <a:p>
            <a:r>
              <a:rPr lang="nl-NL" sz="2800" dirty="0"/>
              <a:t>Gekozen prioriteiten komen grotendeels overeen;</a:t>
            </a:r>
          </a:p>
          <a:p>
            <a:r>
              <a:rPr lang="nl-NL" sz="2800" dirty="0"/>
              <a:t>Doelstellingen en focus per prioriteit verschillen aanzienlijk. </a:t>
            </a:r>
          </a:p>
          <a:p>
            <a:r>
              <a:rPr lang="nl-NL" sz="2800" dirty="0"/>
              <a:t>V.B. : Cyber, maatschappelijke onrust/ontwikkelingen </a:t>
            </a:r>
          </a:p>
        </p:txBody>
      </p:sp>
    </p:spTree>
    <p:extLst>
      <p:ext uri="{BB962C8B-B14F-4D97-AF65-F5344CB8AC3E}">
        <p14:creationId xmlns:p14="http://schemas.microsoft.com/office/powerpoint/2010/main" val="1380266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13">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Afbeelding 8" descr="Afbeelding met tekst, visitekaartje, envelop&#10;&#10;Automatisch gegenereerde beschrijving">
            <a:extLst>
              <a:ext uri="{FF2B5EF4-FFF2-40B4-BE49-F238E27FC236}">
                <a16:creationId xmlns:a16="http://schemas.microsoft.com/office/drawing/2014/main" id="{5ABF07BF-5DA7-C17D-B631-32242428A8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936" y="2152967"/>
            <a:ext cx="5458968" cy="2552066"/>
          </a:xfrm>
          <a:prstGeom prst="rect">
            <a:avLst/>
          </a:prstGeom>
        </p:spPr>
      </p:pic>
      <p:sp>
        <p:nvSpPr>
          <p:cNvPr id="44" name="sketch line">
            <a:extLst>
              <a:ext uri="{FF2B5EF4-FFF2-40B4-BE49-F238E27FC236}">
                <a16:creationId xmlns:a16="http://schemas.microsoft.com/office/drawing/2014/main" id="{953EE71A-6488-4203-A7C4-77102FD0D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kstvak 4">
            <a:extLst>
              <a:ext uri="{FF2B5EF4-FFF2-40B4-BE49-F238E27FC236}">
                <a16:creationId xmlns:a16="http://schemas.microsoft.com/office/drawing/2014/main" id="{26CAC7E2-22FD-ADA3-0EFD-026097E4549D}"/>
              </a:ext>
            </a:extLst>
          </p:cNvPr>
          <p:cNvSpPr txBox="1"/>
          <p:nvPr/>
        </p:nvSpPr>
        <p:spPr>
          <a:xfrm>
            <a:off x="6739128" y="2664886"/>
            <a:ext cx="4818888" cy="3550789"/>
          </a:xfrm>
          <a:prstGeom prst="rect">
            <a:avLst/>
          </a:prstGeom>
        </p:spPr>
        <p:txBody>
          <a:bodyPr vert="horz" lIns="91440" tIns="45720" rIns="91440" bIns="45720" rtlCol="0" anchor="t">
            <a:normAutofit/>
          </a:bodyPr>
          <a:lstStyle/>
          <a:p>
            <a:pPr marL="457200" indent="-457200">
              <a:lnSpc>
                <a:spcPct val="90000"/>
              </a:lnSpc>
              <a:spcAft>
                <a:spcPts val="600"/>
              </a:spcAft>
              <a:buFont typeface="+mj-lt"/>
              <a:buAutoNum type="arabicPeriod"/>
            </a:pPr>
            <a:r>
              <a:rPr lang="en-US" sz="2000" dirty="0"/>
              <a:t>Herkent u zich in de opgehaalde thema’s in Twente;</a:t>
            </a:r>
          </a:p>
          <a:p>
            <a:pPr marL="457200" indent="-457200">
              <a:lnSpc>
                <a:spcPct val="90000"/>
              </a:lnSpc>
              <a:spcAft>
                <a:spcPts val="600"/>
              </a:spcAft>
              <a:buFont typeface="+mj-lt"/>
              <a:buAutoNum type="arabicPeriod"/>
            </a:pPr>
            <a:r>
              <a:rPr lang="en-US" sz="2000" dirty="0"/>
              <a:t>Wat zijn de prioriteiten die u </a:t>
            </a:r>
            <a:r>
              <a:rPr lang="en-US" sz="2000" dirty="0" err="1"/>
              <a:t>vanuit</a:t>
            </a:r>
            <a:r>
              <a:rPr lang="en-US" sz="2000" dirty="0"/>
              <a:t> Twente mee wilt geven voor het MJBP 2024-2027;</a:t>
            </a:r>
          </a:p>
          <a:p>
            <a:pPr marL="457200" indent="-457200">
              <a:lnSpc>
                <a:spcPct val="90000"/>
              </a:lnSpc>
              <a:spcAft>
                <a:spcPts val="600"/>
              </a:spcAft>
              <a:buFont typeface="+mj-lt"/>
              <a:buAutoNum type="arabicPeriod"/>
            </a:pPr>
            <a:r>
              <a:rPr lang="en-US" sz="2000" dirty="0"/>
              <a:t>Wat wilt u per prioriteit meegeven voor de uitwerking naar strategische doelstellingen en opdracht aan de politie?: wat is uw stip op de horizon voor over vier jaar, wat is uw gewenste ambitieniveau? Wat verwacht u van de politie op deze thema’s en daarbuiten.</a:t>
            </a:r>
          </a:p>
        </p:txBody>
      </p:sp>
    </p:spTree>
    <p:extLst>
      <p:ext uri="{BB962C8B-B14F-4D97-AF65-F5344CB8AC3E}">
        <p14:creationId xmlns:p14="http://schemas.microsoft.com/office/powerpoint/2010/main" val="2098536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 5">
            <a:extLst>
              <a:ext uri="{FF2B5EF4-FFF2-40B4-BE49-F238E27FC236}">
                <a16:creationId xmlns:a16="http://schemas.microsoft.com/office/drawing/2014/main" id="{B4F04B5C-C5A1-AE1A-5F25-A53349F240DD}"/>
              </a:ext>
            </a:extLst>
          </p:cNvPr>
          <p:cNvGraphicFramePr>
            <a:graphicFrameLocks noGrp="1"/>
          </p:cNvGraphicFramePr>
          <p:nvPr>
            <p:extLst>
              <p:ext uri="{D42A27DB-BD31-4B8C-83A1-F6EECF244321}">
                <p14:modId xmlns:p14="http://schemas.microsoft.com/office/powerpoint/2010/main" val="2100845756"/>
              </p:ext>
            </p:extLst>
          </p:nvPr>
        </p:nvGraphicFramePr>
        <p:xfrm>
          <a:off x="3549094" y="-2791"/>
          <a:ext cx="3001639" cy="2929341"/>
        </p:xfrm>
        <a:graphic>
          <a:graphicData uri="http://schemas.openxmlformats.org/drawingml/2006/table">
            <a:tbl>
              <a:tblPr firstRow="1" bandRow="1">
                <a:tableStyleId>{5C22544A-7EE6-4342-B048-85BDC9FD1C3A}</a:tableStyleId>
              </a:tblPr>
              <a:tblGrid>
                <a:gridCol w="3001639">
                  <a:extLst>
                    <a:ext uri="{9D8B030D-6E8A-4147-A177-3AD203B41FA5}">
                      <a16:colId xmlns:a16="http://schemas.microsoft.com/office/drawing/2014/main" val="1071955871"/>
                    </a:ext>
                  </a:extLst>
                </a:gridCol>
              </a:tblGrid>
              <a:tr h="551901">
                <a:tc>
                  <a:txBody>
                    <a:bodyPr/>
                    <a:lstStyle/>
                    <a:p>
                      <a:r>
                        <a:rPr lang="nl-NL" sz="1200" dirty="0"/>
                        <a:t>Twente Noord (Almelo) vervolg. </a:t>
                      </a:r>
                    </a:p>
                  </a:txBody>
                  <a:tcPr/>
                </a:tc>
                <a:extLst>
                  <a:ext uri="{0D108BD9-81ED-4DB2-BD59-A6C34878D82A}">
                    <a16:rowId xmlns:a16="http://schemas.microsoft.com/office/drawing/2014/main" val="921564595"/>
                  </a:ext>
                </a:extLst>
              </a:tr>
              <a:tr h="370840">
                <a:tc>
                  <a:txBody>
                    <a:bodyPr/>
                    <a:lstStyle/>
                    <a:p>
                      <a:r>
                        <a:rPr lang="nl-NL" sz="1200" b="1" dirty="0"/>
                        <a:t>Leefbaarheid</a:t>
                      </a:r>
                    </a:p>
                    <a:p>
                      <a:r>
                        <a:rPr lang="nl-NL" sz="1200" b="0" dirty="0"/>
                        <a:t>Het terugdringen van woonoverlast en het vergroten van de leefbaarheid door in te zetten op preventie, zorg en repressie</a:t>
                      </a:r>
                    </a:p>
                  </a:txBody>
                  <a:tcPr/>
                </a:tc>
                <a:extLst>
                  <a:ext uri="{0D108BD9-81ED-4DB2-BD59-A6C34878D82A}">
                    <a16:rowId xmlns:a16="http://schemas.microsoft.com/office/drawing/2014/main" val="1729541850"/>
                  </a:ext>
                </a:extLst>
              </a:tr>
              <a:tr h="370840">
                <a:tc>
                  <a:txBody>
                    <a:bodyPr/>
                    <a:lstStyle/>
                    <a:p>
                      <a:r>
                        <a:rPr lang="nl-NL" sz="1200" b="1" dirty="0"/>
                        <a:t>Digitale Veiligheid</a:t>
                      </a:r>
                      <a:endParaRPr lang="nl-NL" sz="1200" dirty="0"/>
                    </a:p>
                    <a:p>
                      <a:r>
                        <a:rPr lang="nl-NL" sz="1200" i="0" dirty="0"/>
                        <a:t>Het verminderen van slachtofferschap van digitale criminaliteit door inwoners weerbaarder te maken en barrières op te werpen voor daders en dadergroepen</a:t>
                      </a:r>
                    </a:p>
                    <a:p>
                      <a:r>
                        <a:rPr lang="nl-NL" sz="1200" i="0" dirty="0"/>
                        <a:t>Inzicht krijgen in de aard en omvang, onder andere door meldingsbereidheid te stimuleren</a:t>
                      </a:r>
                    </a:p>
                  </a:txBody>
                  <a:tcPr/>
                </a:tc>
                <a:extLst>
                  <a:ext uri="{0D108BD9-81ED-4DB2-BD59-A6C34878D82A}">
                    <a16:rowId xmlns:a16="http://schemas.microsoft.com/office/drawing/2014/main" val="957253655"/>
                  </a:ext>
                </a:extLst>
              </a:tr>
            </a:tbl>
          </a:graphicData>
        </a:graphic>
      </p:graphicFrame>
      <p:graphicFrame>
        <p:nvGraphicFramePr>
          <p:cNvPr id="7" name="Tabel 7">
            <a:extLst>
              <a:ext uri="{FF2B5EF4-FFF2-40B4-BE49-F238E27FC236}">
                <a16:creationId xmlns:a16="http://schemas.microsoft.com/office/drawing/2014/main" id="{9E63AF15-7BBE-EE34-1BD9-D738C6948927}"/>
              </a:ext>
            </a:extLst>
          </p:cNvPr>
          <p:cNvGraphicFramePr>
            <a:graphicFrameLocks noGrp="1"/>
          </p:cNvGraphicFramePr>
          <p:nvPr>
            <p:extLst>
              <p:ext uri="{D42A27DB-BD31-4B8C-83A1-F6EECF244321}">
                <p14:modId xmlns:p14="http://schemas.microsoft.com/office/powerpoint/2010/main" val="1202985045"/>
              </p:ext>
            </p:extLst>
          </p:nvPr>
        </p:nvGraphicFramePr>
        <p:xfrm>
          <a:off x="261964" y="0"/>
          <a:ext cx="3090416" cy="6583680"/>
        </p:xfrm>
        <a:graphic>
          <a:graphicData uri="http://schemas.openxmlformats.org/drawingml/2006/table">
            <a:tbl>
              <a:tblPr firstRow="1" bandRow="1">
                <a:tableStyleId>{5C22544A-7EE6-4342-B048-85BDC9FD1C3A}</a:tableStyleId>
              </a:tblPr>
              <a:tblGrid>
                <a:gridCol w="3090416">
                  <a:extLst>
                    <a:ext uri="{9D8B030D-6E8A-4147-A177-3AD203B41FA5}">
                      <a16:colId xmlns:a16="http://schemas.microsoft.com/office/drawing/2014/main" val="413667238"/>
                    </a:ext>
                  </a:extLst>
                </a:gridCol>
              </a:tblGrid>
              <a:tr h="370840">
                <a:tc>
                  <a:txBody>
                    <a:bodyPr/>
                    <a:lstStyle/>
                    <a:p>
                      <a:r>
                        <a:rPr lang="nl-NL" sz="1200" dirty="0"/>
                        <a:t>Twente Noord (Almelo) 2022-2026</a:t>
                      </a:r>
                    </a:p>
                    <a:p>
                      <a:endParaRPr lang="nl-NL" sz="1200" dirty="0"/>
                    </a:p>
                  </a:txBody>
                  <a:tcPr/>
                </a:tc>
                <a:extLst>
                  <a:ext uri="{0D108BD9-81ED-4DB2-BD59-A6C34878D82A}">
                    <a16:rowId xmlns:a16="http://schemas.microsoft.com/office/drawing/2014/main" val="1543010391"/>
                  </a:ext>
                </a:extLst>
              </a:tr>
              <a:tr h="370840">
                <a:tc>
                  <a:txBody>
                    <a:bodyPr/>
                    <a:lstStyle/>
                    <a:p>
                      <a:r>
                        <a:rPr lang="nl-NL" sz="1200" b="1" dirty="0"/>
                        <a:t>Ondermijnende criminaliteit</a:t>
                      </a:r>
                    </a:p>
                    <a:p>
                      <a:r>
                        <a:rPr lang="nl-NL" sz="1200" b="0" dirty="0"/>
                        <a:t>Verder verbeteren van de informatiepositie zodat we beschikken over een actueel ondermijningsbeeld, Vergroten van de weerbaarheid: bestuurlijk, ambtelijk en van inwoners en ondernemers, Intensiveren van de lokale en regionale integrale aanpak, Verminderen van georganiseerde criminaliteit met behulp van bestuurlijke, strafrechtelijke en fiscale instrumenten</a:t>
                      </a:r>
                    </a:p>
                  </a:txBody>
                  <a:tcPr/>
                </a:tc>
                <a:extLst>
                  <a:ext uri="{0D108BD9-81ED-4DB2-BD59-A6C34878D82A}">
                    <a16:rowId xmlns:a16="http://schemas.microsoft.com/office/drawing/2014/main" val="820797602"/>
                  </a:ext>
                </a:extLst>
              </a:tr>
              <a:tr h="370840">
                <a:tc>
                  <a:txBody>
                    <a:bodyPr/>
                    <a:lstStyle/>
                    <a:p>
                      <a:r>
                        <a:rPr lang="nl-NL" sz="1200" b="1" dirty="0"/>
                        <a:t>Zorg en Veiligheid: personen met verward gedrag, mensenhandel, polarisatie en radicalisering, gewelds- en zedendelicten, huiselijk geweld en kindermishandeling</a:t>
                      </a:r>
                    </a:p>
                    <a:p>
                      <a:r>
                        <a:rPr lang="nl-NL" sz="1200" b="0" dirty="0"/>
                        <a:t>Intensiveren van de samenwerking tussen zorg- en veiligheidsprofessional. Het verbeteren van: </a:t>
                      </a:r>
                      <a:r>
                        <a:rPr lang="nl-NL" sz="1200" b="0" dirty="0" err="1"/>
                        <a:t>vroegsignalering</a:t>
                      </a:r>
                      <a:r>
                        <a:rPr lang="nl-NL" sz="1200" b="0" dirty="0"/>
                        <a:t>, preventie, </a:t>
                      </a:r>
                      <a:r>
                        <a:rPr lang="nl-NL" sz="1200" b="0" dirty="0" err="1"/>
                        <a:t>infomatiedeling</a:t>
                      </a:r>
                      <a:r>
                        <a:rPr lang="nl-NL" sz="1200" b="0" dirty="0"/>
                        <a:t> tussen partners, de effectiviteit van de zorg voor kwetsbare personen en huishoudens en handvatten voor tijdig op- en afschalen, Verder tegengaan van veiligheidsproblemen veroorzaakt door kwetsbare personen/mensen met verward gedrag door het creëren van een sluitende aanpak</a:t>
                      </a:r>
                    </a:p>
                  </a:txBody>
                  <a:tcPr/>
                </a:tc>
                <a:extLst>
                  <a:ext uri="{0D108BD9-81ED-4DB2-BD59-A6C34878D82A}">
                    <a16:rowId xmlns:a16="http://schemas.microsoft.com/office/drawing/2014/main" val="4137988822"/>
                  </a:ext>
                </a:extLst>
              </a:tr>
              <a:tr h="370840">
                <a:tc>
                  <a:txBody>
                    <a:bodyPr/>
                    <a:lstStyle/>
                    <a:p>
                      <a:r>
                        <a:rPr lang="nl-NL" sz="1200" b="1" dirty="0"/>
                        <a:t>Jeugd en Veiligheid</a:t>
                      </a:r>
                    </a:p>
                    <a:p>
                      <a:r>
                        <a:rPr lang="nl-NL" sz="1200" b="0" dirty="0"/>
                        <a:t>Verbeteren van de </a:t>
                      </a:r>
                      <a:r>
                        <a:rPr lang="nl-NL" sz="1200" b="0" dirty="0" err="1"/>
                        <a:t>informatieuitwisseling</a:t>
                      </a:r>
                      <a:r>
                        <a:rPr lang="nl-NL" sz="1200" b="0" dirty="0"/>
                        <a:t> tussen ketenpartners, Meer zicht op de lokale jeugd, met name kwetsbare jongeren waarbij het risico bestaat dat ze van overlast afglijden naar criminaliteit: deze jongeren op het rechte pad houden</a:t>
                      </a:r>
                    </a:p>
                  </a:txBody>
                  <a:tcPr/>
                </a:tc>
                <a:extLst>
                  <a:ext uri="{0D108BD9-81ED-4DB2-BD59-A6C34878D82A}">
                    <a16:rowId xmlns:a16="http://schemas.microsoft.com/office/drawing/2014/main" val="2331988746"/>
                  </a:ext>
                </a:extLst>
              </a:tr>
            </a:tbl>
          </a:graphicData>
        </a:graphic>
      </p:graphicFrame>
      <p:graphicFrame>
        <p:nvGraphicFramePr>
          <p:cNvPr id="8" name="Tabel 8">
            <a:extLst>
              <a:ext uri="{FF2B5EF4-FFF2-40B4-BE49-F238E27FC236}">
                <a16:creationId xmlns:a16="http://schemas.microsoft.com/office/drawing/2014/main" id="{044E10E2-7945-6FDD-075D-4EE39BE9EE5D}"/>
              </a:ext>
            </a:extLst>
          </p:cNvPr>
          <p:cNvGraphicFramePr>
            <a:graphicFrameLocks noGrp="1"/>
          </p:cNvGraphicFramePr>
          <p:nvPr>
            <p:extLst>
              <p:ext uri="{D42A27DB-BD31-4B8C-83A1-F6EECF244321}">
                <p14:modId xmlns:p14="http://schemas.microsoft.com/office/powerpoint/2010/main" val="3225717479"/>
              </p:ext>
            </p:extLst>
          </p:nvPr>
        </p:nvGraphicFramePr>
        <p:xfrm>
          <a:off x="6734774" y="0"/>
          <a:ext cx="3090417" cy="3393440"/>
        </p:xfrm>
        <a:graphic>
          <a:graphicData uri="http://schemas.openxmlformats.org/drawingml/2006/table">
            <a:tbl>
              <a:tblPr firstRow="1" bandRow="1">
                <a:tableStyleId>{5C22544A-7EE6-4342-B048-85BDC9FD1C3A}</a:tableStyleId>
              </a:tblPr>
              <a:tblGrid>
                <a:gridCol w="3090417">
                  <a:extLst>
                    <a:ext uri="{9D8B030D-6E8A-4147-A177-3AD203B41FA5}">
                      <a16:colId xmlns:a16="http://schemas.microsoft.com/office/drawing/2014/main" val="737465020"/>
                    </a:ext>
                  </a:extLst>
                </a:gridCol>
              </a:tblGrid>
              <a:tr h="370840">
                <a:tc>
                  <a:txBody>
                    <a:bodyPr/>
                    <a:lstStyle/>
                    <a:p>
                      <a:r>
                        <a:rPr lang="nl-NL" sz="1200" dirty="0"/>
                        <a:t>Twente Noord-Oost (Losser)  2021-2024</a:t>
                      </a:r>
                    </a:p>
                  </a:txBody>
                  <a:tcPr/>
                </a:tc>
                <a:extLst>
                  <a:ext uri="{0D108BD9-81ED-4DB2-BD59-A6C34878D82A}">
                    <a16:rowId xmlns:a16="http://schemas.microsoft.com/office/drawing/2014/main" val="1979146792"/>
                  </a:ext>
                </a:extLst>
              </a:tr>
              <a:tr h="370840">
                <a:tc>
                  <a:txBody>
                    <a:bodyPr/>
                    <a:lstStyle/>
                    <a:p>
                      <a:r>
                        <a:rPr lang="nl-NL" sz="1200" b="1" dirty="0"/>
                        <a:t>Veilige woon- en leefomgeving</a:t>
                      </a:r>
                    </a:p>
                    <a:p>
                      <a:r>
                        <a:rPr lang="nl-NL" sz="1200" b="0" dirty="0"/>
                        <a:t>Sociale overlast: overlast door personen met verward gedrag en woonoverlast (zoals geluidsoverlast, fysieke verloedering,</a:t>
                      </a:r>
                    </a:p>
                    <a:p>
                      <a:r>
                        <a:rPr lang="nl-NL" sz="1200" b="0" dirty="0"/>
                        <a:t>vervuiling, intimiderend gedrag, brandgevaar en drugsoverlast), Jeugdoverlast, zowel gericht op </a:t>
                      </a:r>
                      <a:r>
                        <a:rPr lang="nl-NL" sz="1200" b="0" dirty="0" err="1"/>
                        <a:t>overlastgevend</a:t>
                      </a:r>
                      <a:r>
                        <a:rPr lang="nl-NL" sz="1200" b="0" dirty="0"/>
                        <a:t> gedrag in de</a:t>
                      </a:r>
                    </a:p>
                    <a:p>
                      <a:r>
                        <a:rPr lang="nl-NL" sz="1200" b="0" dirty="0"/>
                        <a:t>openbare ruimte als op alcohol- en drugsgebruik jongeren.</a:t>
                      </a:r>
                    </a:p>
                  </a:txBody>
                  <a:tcPr/>
                </a:tc>
                <a:extLst>
                  <a:ext uri="{0D108BD9-81ED-4DB2-BD59-A6C34878D82A}">
                    <a16:rowId xmlns:a16="http://schemas.microsoft.com/office/drawing/2014/main" val="178419555"/>
                  </a:ext>
                </a:extLst>
              </a:tr>
              <a:tr h="370840">
                <a:tc>
                  <a:txBody>
                    <a:bodyPr/>
                    <a:lstStyle/>
                    <a:p>
                      <a:r>
                        <a:rPr lang="nl-NL" sz="1200" b="1" dirty="0"/>
                        <a:t>Ondermijning &amp; weerbare samenleving</a:t>
                      </a:r>
                    </a:p>
                    <a:p>
                      <a:endParaRPr lang="nl-NL" sz="1200" b="0" dirty="0"/>
                    </a:p>
                  </a:txBody>
                  <a:tcPr/>
                </a:tc>
                <a:extLst>
                  <a:ext uri="{0D108BD9-81ED-4DB2-BD59-A6C34878D82A}">
                    <a16:rowId xmlns:a16="http://schemas.microsoft.com/office/drawing/2014/main" val="3699286680"/>
                  </a:ext>
                </a:extLst>
              </a:tr>
              <a:tr h="370840">
                <a:tc>
                  <a:txBody>
                    <a:bodyPr/>
                    <a:lstStyle/>
                    <a:p>
                      <a:r>
                        <a:rPr lang="nl-NL" sz="1200" b="1" dirty="0"/>
                        <a:t>Aanpak high impact crimes (HIC)</a:t>
                      </a:r>
                    </a:p>
                  </a:txBody>
                  <a:tcPr/>
                </a:tc>
                <a:extLst>
                  <a:ext uri="{0D108BD9-81ED-4DB2-BD59-A6C34878D82A}">
                    <a16:rowId xmlns:a16="http://schemas.microsoft.com/office/drawing/2014/main" val="2585024807"/>
                  </a:ext>
                </a:extLst>
              </a:tr>
              <a:tr h="370840">
                <a:tc>
                  <a:txBody>
                    <a:bodyPr/>
                    <a:lstStyle/>
                    <a:p>
                      <a:r>
                        <a:rPr lang="nl-NL" sz="1200" b="1" dirty="0"/>
                        <a:t>Overige thema’s: </a:t>
                      </a:r>
                      <a:r>
                        <a:rPr lang="nl-NL" sz="1200" b="0" dirty="0"/>
                        <a:t>Veilig verkeersgedrag, Veiligheid bij evenementen.</a:t>
                      </a:r>
                    </a:p>
                  </a:txBody>
                  <a:tcPr/>
                </a:tc>
                <a:extLst>
                  <a:ext uri="{0D108BD9-81ED-4DB2-BD59-A6C34878D82A}">
                    <a16:rowId xmlns:a16="http://schemas.microsoft.com/office/drawing/2014/main" val="2153903394"/>
                  </a:ext>
                </a:extLst>
              </a:tr>
            </a:tbl>
          </a:graphicData>
        </a:graphic>
      </p:graphicFrame>
      <p:sp>
        <p:nvSpPr>
          <p:cNvPr id="10" name="Tekstvak 9">
            <a:extLst>
              <a:ext uri="{FF2B5EF4-FFF2-40B4-BE49-F238E27FC236}">
                <a16:creationId xmlns:a16="http://schemas.microsoft.com/office/drawing/2014/main" id="{6D4CBC5B-1435-51D6-AEF5-50E8E38A9168}"/>
              </a:ext>
            </a:extLst>
          </p:cNvPr>
          <p:cNvSpPr txBox="1"/>
          <p:nvPr/>
        </p:nvSpPr>
        <p:spPr>
          <a:xfrm>
            <a:off x="10506075" y="902835"/>
            <a:ext cx="1209675" cy="4524315"/>
          </a:xfrm>
          <a:prstGeom prst="rect">
            <a:avLst/>
          </a:prstGeom>
          <a:noFill/>
        </p:spPr>
        <p:txBody>
          <a:bodyPr wrap="square" rtlCol="0">
            <a:spAutoFit/>
          </a:bodyPr>
          <a:lstStyle/>
          <a:p>
            <a:r>
              <a:rPr lang="nl-NL" sz="9600" dirty="0"/>
              <a:t>T</a:t>
            </a:r>
          </a:p>
          <a:p>
            <a:r>
              <a:rPr lang="nl-NL" sz="9600" dirty="0"/>
              <a:t>W</a:t>
            </a:r>
          </a:p>
          <a:p>
            <a:r>
              <a:rPr lang="nl-NL" sz="9600" dirty="0"/>
              <a:t>N</a:t>
            </a:r>
          </a:p>
        </p:txBody>
      </p:sp>
      <p:graphicFrame>
        <p:nvGraphicFramePr>
          <p:cNvPr id="11" name="Tabel 4">
            <a:extLst>
              <a:ext uri="{FF2B5EF4-FFF2-40B4-BE49-F238E27FC236}">
                <a16:creationId xmlns:a16="http://schemas.microsoft.com/office/drawing/2014/main" id="{073D4881-CD55-9532-8ADB-C1D50F72CFFF}"/>
              </a:ext>
            </a:extLst>
          </p:cNvPr>
          <p:cNvGraphicFramePr>
            <a:graphicFrameLocks noGrp="1"/>
          </p:cNvGraphicFramePr>
          <p:nvPr>
            <p:extLst>
              <p:ext uri="{D42A27DB-BD31-4B8C-83A1-F6EECF244321}">
                <p14:modId xmlns:p14="http://schemas.microsoft.com/office/powerpoint/2010/main" val="4257905860"/>
              </p:ext>
            </p:extLst>
          </p:nvPr>
        </p:nvGraphicFramePr>
        <p:xfrm>
          <a:off x="6734775" y="3599440"/>
          <a:ext cx="3090416" cy="2608999"/>
        </p:xfrm>
        <a:graphic>
          <a:graphicData uri="http://schemas.openxmlformats.org/drawingml/2006/table">
            <a:tbl>
              <a:tblPr firstRow="1" bandRow="1">
                <a:tableStyleId>{5C22544A-7EE6-4342-B048-85BDC9FD1C3A}</a:tableStyleId>
              </a:tblPr>
              <a:tblGrid>
                <a:gridCol w="3090416">
                  <a:extLst>
                    <a:ext uri="{9D8B030D-6E8A-4147-A177-3AD203B41FA5}">
                      <a16:colId xmlns:a16="http://schemas.microsoft.com/office/drawing/2014/main" val="3774935084"/>
                    </a:ext>
                  </a:extLst>
                </a:gridCol>
              </a:tblGrid>
              <a:tr h="322999">
                <a:tc>
                  <a:txBody>
                    <a:bodyPr/>
                    <a:lstStyle/>
                    <a:p>
                      <a:r>
                        <a:rPr lang="nl-NL" sz="1200" dirty="0"/>
                        <a:t>Twente Noord-Oost (Oldenzaal)  2022-2023</a:t>
                      </a:r>
                    </a:p>
                  </a:txBody>
                  <a:tcPr/>
                </a:tc>
                <a:extLst>
                  <a:ext uri="{0D108BD9-81ED-4DB2-BD59-A6C34878D82A}">
                    <a16:rowId xmlns:a16="http://schemas.microsoft.com/office/drawing/2014/main" val="3867241361"/>
                  </a:ext>
                </a:extLst>
              </a:tr>
              <a:tr h="314361">
                <a:tc>
                  <a:txBody>
                    <a:bodyPr/>
                    <a:lstStyle/>
                    <a:p>
                      <a:r>
                        <a:rPr lang="nl-NL" sz="1200" b="1" dirty="0"/>
                        <a:t>High impact crimes</a:t>
                      </a:r>
                    </a:p>
                    <a:p>
                      <a:r>
                        <a:rPr lang="nl-NL" sz="1200" b="0" dirty="0"/>
                        <a:t>Terugdringen aantal inbraken</a:t>
                      </a:r>
                    </a:p>
                    <a:p>
                      <a:r>
                        <a:rPr lang="nl-NL" sz="1200" b="0" dirty="0"/>
                        <a:t>Vergroten weerbaarheid &amp; participatie</a:t>
                      </a:r>
                    </a:p>
                  </a:txBody>
                  <a:tcPr/>
                </a:tc>
                <a:extLst>
                  <a:ext uri="{0D108BD9-81ED-4DB2-BD59-A6C34878D82A}">
                    <a16:rowId xmlns:a16="http://schemas.microsoft.com/office/drawing/2014/main" val="2602061264"/>
                  </a:ext>
                </a:extLst>
              </a:tr>
              <a:tr h="323477">
                <a:tc>
                  <a:txBody>
                    <a:bodyPr/>
                    <a:lstStyle/>
                    <a:p>
                      <a:r>
                        <a:rPr lang="nl-NL" sz="1200" b="1" dirty="0"/>
                        <a:t>Ondermijning</a:t>
                      </a:r>
                    </a:p>
                    <a:p>
                      <a:r>
                        <a:rPr lang="nl-NL" sz="1200" b="0" dirty="0"/>
                        <a:t>Vergroten weerbaarheid en participatie, Meer inzicht krijgen op ondermijnende activiteiten, </a:t>
                      </a:r>
                    </a:p>
                    <a:p>
                      <a:r>
                        <a:rPr lang="nl-NL" sz="1200" b="0" dirty="0"/>
                        <a:t>Versterken informatiepositie</a:t>
                      </a:r>
                    </a:p>
                  </a:txBody>
                  <a:tcPr/>
                </a:tc>
                <a:extLst>
                  <a:ext uri="{0D108BD9-81ED-4DB2-BD59-A6C34878D82A}">
                    <a16:rowId xmlns:a16="http://schemas.microsoft.com/office/drawing/2014/main" val="3093406028"/>
                  </a:ext>
                </a:extLst>
              </a:tr>
              <a:tr h="461400">
                <a:tc>
                  <a:txBody>
                    <a:bodyPr/>
                    <a:lstStyle/>
                    <a:p>
                      <a:r>
                        <a:rPr lang="nl-NL" sz="1200" b="1" dirty="0"/>
                        <a:t>Zorg &amp; veiligheid</a:t>
                      </a:r>
                    </a:p>
                    <a:p>
                      <a:r>
                        <a:rPr lang="nl-NL" sz="1200" b="0" dirty="0"/>
                        <a:t>Terugdringen aantal meldingen jeugdoverlast</a:t>
                      </a:r>
                    </a:p>
                    <a:p>
                      <a:r>
                        <a:rPr lang="nl-NL" sz="1200" b="0" dirty="0"/>
                        <a:t>Terugdringen aantal meldingen </a:t>
                      </a:r>
                      <a:r>
                        <a:rPr lang="nl-NL" sz="1200" b="0" dirty="0" err="1"/>
                        <a:t>overlastgevende</a:t>
                      </a:r>
                      <a:r>
                        <a:rPr lang="nl-NL" sz="1200" b="0" dirty="0"/>
                        <a:t> personen</a:t>
                      </a:r>
                    </a:p>
                  </a:txBody>
                  <a:tcPr/>
                </a:tc>
                <a:extLst>
                  <a:ext uri="{0D108BD9-81ED-4DB2-BD59-A6C34878D82A}">
                    <a16:rowId xmlns:a16="http://schemas.microsoft.com/office/drawing/2014/main" val="1732977951"/>
                  </a:ext>
                </a:extLst>
              </a:tr>
            </a:tbl>
          </a:graphicData>
        </a:graphic>
      </p:graphicFrame>
      <p:graphicFrame>
        <p:nvGraphicFramePr>
          <p:cNvPr id="2" name="Tabel 7">
            <a:extLst>
              <a:ext uri="{FF2B5EF4-FFF2-40B4-BE49-F238E27FC236}">
                <a16:creationId xmlns:a16="http://schemas.microsoft.com/office/drawing/2014/main" id="{D882A46A-7C17-6275-9E00-C6BBB70369DB}"/>
              </a:ext>
            </a:extLst>
          </p:cNvPr>
          <p:cNvGraphicFramePr>
            <a:graphicFrameLocks noGrp="1"/>
          </p:cNvGraphicFramePr>
          <p:nvPr>
            <p:extLst>
              <p:ext uri="{D42A27DB-BD31-4B8C-83A1-F6EECF244321}">
                <p14:modId xmlns:p14="http://schemas.microsoft.com/office/powerpoint/2010/main" val="2413388334"/>
              </p:ext>
            </p:extLst>
          </p:nvPr>
        </p:nvGraphicFramePr>
        <p:xfrm>
          <a:off x="3498369" y="2926550"/>
          <a:ext cx="3090416" cy="3921993"/>
        </p:xfrm>
        <a:graphic>
          <a:graphicData uri="http://schemas.openxmlformats.org/drawingml/2006/table">
            <a:tbl>
              <a:tblPr firstRow="1" bandRow="1">
                <a:tableStyleId>{5C22544A-7EE6-4342-B048-85BDC9FD1C3A}</a:tableStyleId>
              </a:tblPr>
              <a:tblGrid>
                <a:gridCol w="3090416">
                  <a:extLst>
                    <a:ext uri="{9D8B030D-6E8A-4147-A177-3AD203B41FA5}">
                      <a16:colId xmlns:a16="http://schemas.microsoft.com/office/drawing/2014/main" val="413667238"/>
                    </a:ext>
                  </a:extLst>
                </a:gridCol>
              </a:tblGrid>
              <a:tr h="443726">
                <a:tc>
                  <a:txBody>
                    <a:bodyPr/>
                    <a:lstStyle/>
                    <a:p>
                      <a:r>
                        <a:rPr lang="nl-NL" sz="1200" dirty="0"/>
                        <a:t>Twente Midden (Hof van Twente) 2022-2026</a:t>
                      </a:r>
                    </a:p>
                    <a:p>
                      <a:endParaRPr lang="nl-NL" sz="1200" dirty="0"/>
                    </a:p>
                  </a:txBody>
                  <a:tcPr/>
                </a:tc>
                <a:extLst>
                  <a:ext uri="{0D108BD9-81ED-4DB2-BD59-A6C34878D82A}">
                    <a16:rowId xmlns:a16="http://schemas.microsoft.com/office/drawing/2014/main" val="1543010391"/>
                  </a:ext>
                </a:extLst>
              </a:tr>
              <a:tr h="359911">
                <a:tc>
                  <a:txBody>
                    <a:bodyPr/>
                    <a:lstStyle/>
                    <a:p>
                      <a:r>
                        <a:rPr lang="nl-NL" sz="1200" b="1" dirty="0"/>
                        <a:t>Aanpak ondermijning </a:t>
                      </a:r>
                    </a:p>
                  </a:txBody>
                  <a:tcPr/>
                </a:tc>
                <a:extLst>
                  <a:ext uri="{0D108BD9-81ED-4DB2-BD59-A6C34878D82A}">
                    <a16:rowId xmlns:a16="http://schemas.microsoft.com/office/drawing/2014/main" val="820797602"/>
                  </a:ext>
                </a:extLst>
              </a:tr>
              <a:tr h="798708">
                <a:tc>
                  <a:txBody>
                    <a:bodyPr/>
                    <a:lstStyle/>
                    <a:p>
                      <a:r>
                        <a:rPr lang="nl-NL" sz="1200" b="1" dirty="0"/>
                        <a:t>Veilig wonen:</a:t>
                      </a:r>
                    </a:p>
                    <a:p>
                      <a:r>
                        <a:rPr lang="nl-NL" sz="1200" b="0" dirty="0"/>
                        <a:t>Veilig buitengebied, Kamerverhuur, Vakantie/recreatieparken, Woonoverlast, Woninginbraken</a:t>
                      </a:r>
                    </a:p>
                  </a:txBody>
                  <a:tcPr/>
                </a:tc>
                <a:extLst>
                  <a:ext uri="{0D108BD9-81ED-4DB2-BD59-A6C34878D82A}">
                    <a16:rowId xmlns:a16="http://schemas.microsoft.com/office/drawing/2014/main" val="4137988822"/>
                  </a:ext>
                </a:extLst>
              </a:tr>
              <a:tr h="621217">
                <a:tc>
                  <a:txBody>
                    <a:bodyPr/>
                    <a:lstStyle/>
                    <a:p>
                      <a:r>
                        <a:rPr lang="nl-NL" sz="1200" b="1" dirty="0"/>
                        <a:t>Veilig werken en recreëren:</a:t>
                      </a:r>
                    </a:p>
                    <a:p>
                      <a:r>
                        <a:rPr lang="nl-NL" sz="1200" b="0" dirty="0"/>
                        <a:t>Bedrijventerreinen, Digitale criminaliteit, Evenementen, Horeca, Middelengebruik</a:t>
                      </a:r>
                    </a:p>
                  </a:txBody>
                  <a:tcPr/>
                </a:tc>
                <a:extLst>
                  <a:ext uri="{0D108BD9-81ED-4DB2-BD59-A6C34878D82A}">
                    <a16:rowId xmlns:a16="http://schemas.microsoft.com/office/drawing/2014/main" val="2331988746"/>
                  </a:ext>
                </a:extLst>
              </a:tr>
              <a:tr h="894848">
                <a:tc>
                  <a:txBody>
                    <a:bodyPr/>
                    <a:lstStyle/>
                    <a:p>
                      <a:pPr algn="l" fontAlgn="ctr"/>
                      <a:r>
                        <a:rPr lang="nl-NL" sz="1200" b="1" i="0" u="none" strike="noStrike" dirty="0">
                          <a:solidFill>
                            <a:srgbClr val="000000"/>
                          </a:solidFill>
                          <a:effectLst/>
                          <a:latin typeface="+mn-lt"/>
                        </a:rPr>
                        <a:t>Veilig samen leven:</a:t>
                      </a:r>
                    </a:p>
                    <a:p>
                      <a:pPr algn="l" fontAlgn="ctr"/>
                      <a:r>
                        <a:rPr lang="nl-NL" sz="1200" b="0" i="0" u="none" strike="noStrike" dirty="0">
                          <a:solidFill>
                            <a:srgbClr val="000000"/>
                          </a:solidFill>
                          <a:effectLst/>
                          <a:latin typeface="+mn-lt"/>
                        </a:rPr>
                        <a:t>Aanpak mensen in verwarring, Maatschappelijke onrust, Veelplegers, Nazorg ex-gedetineerden, Huiselijk geweld, Jeugd, Prostitutie en mensenhandel, High impact crimes</a:t>
                      </a:r>
                    </a:p>
                  </a:txBody>
                  <a:tcPr marL="7620" marR="7620" marT="7620" marB="0" anchor="ctr"/>
                </a:tc>
                <a:extLst>
                  <a:ext uri="{0D108BD9-81ED-4DB2-BD59-A6C34878D82A}">
                    <a16:rowId xmlns:a16="http://schemas.microsoft.com/office/drawing/2014/main" val="3830179103"/>
                  </a:ext>
                </a:extLst>
              </a:tr>
              <a:tr h="359911">
                <a:tc>
                  <a:txBody>
                    <a:bodyPr/>
                    <a:lstStyle/>
                    <a:p>
                      <a:r>
                        <a:rPr lang="nl-NL" sz="1200" b="1" dirty="0"/>
                        <a:t>Toezicht en handhaving</a:t>
                      </a:r>
                      <a:endParaRPr lang="nl-NL" sz="1200" dirty="0"/>
                    </a:p>
                  </a:txBody>
                  <a:tcPr/>
                </a:tc>
                <a:extLst>
                  <a:ext uri="{0D108BD9-81ED-4DB2-BD59-A6C34878D82A}">
                    <a16:rowId xmlns:a16="http://schemas.microsoft.com/office/drawing/2014/main" val="198180746"/>
                  </a:ext>
                </a:extLst>
              </a:tr>
              <a:tr h="359911">
                <a:tc>
                  <a:txBody>
                    <a:bodyPr/>
                    <a:lstStyle/>
                    <a:p>
                      <a:r>
                        <a:rPr lang="nl-NL" sz="1200" b="1" dirty="0"/>
                        <a:t>Polarisatie</a:t>
                      </a:r>
                    </a:p>
                  </a:txBody>
                  <a:tcPr/>
                </a:tc>
                <a:extLst>
                  <a:ext uri="{0D108BD9-81ED-4DB2-BD59-A6C34878D82A}">
                    <a16:rowId xmlns:a16="http://schemas.microsoft.com/office/drawing/2014/main" val="3126679349"/>
                  </a:ext>
                </a:extLst>
              </a:tr>
            </a:tbl>
          </a:graphicData>
        </a:graphic>
      </p:graphicFrame>
    </p:spTree>
    <p:extLst>
      <p:ext uri="{BB962C8B-B14F-4D97-AF65-F5344CB8AC3E}">
        <p14:creationId xmlns:p14="http://schemas.microsoft.com/office/powerpoint/2010/main" val="3930824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 8">
            <a:extLst>
              <a:ext uri="{FF2B5EF4-FFF2-40B4-BE49-F238E27FC236}">
                <a16:creationId xmlns:a16="http://schemas.microsoft.com/office/drawing/2014/main" id="{044E10E2-7945-6FDD-075D-4EE39BE9EE5D}"/>
              </a:ext>
            </a:extLst>
          </p:cNvPr>
          <p:cNvGraphicFramePr>
            <a:graphicFrameLocks noGrp="1"/>
          </p:cNvGraphicFramePr>
          <p:nvPr>
            <p:extLst>
              <p:ext uri="{D42A27DB-BD31-4B8C-83A1-F6EECF244321}">
                <p14:modId xmlns:p14="http://schemas.microsoft.com/office/powerpoint/2010/main" val="2532200529"/>
              </p:ext>
            </p:extLst>
          </p:nvPr>
        </p:nvGraphicFramePr>
        <p:xfrm>
          <a:off x="6747452" y="190652"/>
          <a:ext cx="3090417" cy="5765800"/>
        </p:xfrm>
        <a:graphic>
          <a:graphicData uri="http://schemas.openxmlformats.org/drawingml/2006/table">
            <a:tbl>
              <a:tblPr firstRow="1" bandRow="1">
                <a:tableStyleId>{5C22544A-7EE6-4342-B048-85BDC9FD1C3A}</a:tableStyleId>
              </a:tblPr>
              <a:tblGrid>
                <a:gridCol w="3090417">
                  <a:extLst>
                    <a:ext uri="{9D8B030D-6E8A-4147-A177-3AD203B41FA5}">
                      <a16:colId xmlns:a16="http://schemas.microsoft.com/office/drawing/2014/main" val="737465020"/>
                    </a:ext>
                  </a:extLst>
                </a:gridCol>
              </a:tblGrid>
              <a:tr h="370840">
                <a:tc>
                  <a:txBody>
                    <a:bodyPr/>
                    <a:lstStyle/>
                    <a:p>
                      <a:r>
                        <a:rPr lang="nl-NL" sz="1200" dirty="0"/>
                        <a:t>Twente Noord (Twenterand) 2022-2025</a:t>
                      </a:r>
                    </a:p>
                  </a:txBody>
                  <a:tcPr/>
                </a:tc>
                <a:extLst>
                  <a:ext uri="{0D108BD9-81ED-4DB2-BD59-A6C34878D82A}">
                    <a16:rowId xmlns:a16="http://schemas.microsoft.com/office/drawing/2014/main" val="1979146792"/>
                  </a:ext>
                </a:extLst>
              </a:tr>
              <a:tr h="370840">
                <a:tc>
                  <a:txBody>
                    <a:bodyPr/>
                    <a:lstStyle/>
                    <a:p>
                      <a:r>
                        <a:rPr lang="nl-NL" sz="1200" b="1" dirty="0"/>
                        <a:t>Leefbaarheid en fysieke verloedering</a:t>
                      </a:r>
                    </a:p>
                    <a:p>
                      <a:r>
                        <a:rPr lang="nl-NL" sz="1200" b="0" dirty="0"/>
                        <a:t>De fysieke leefomgeving is schoon, heel en veilig. Blijvende samenwerking op verschillende thema's met partners zoals de politie en jongerenwerk met als doel elkaars werk versterken</a:t>
                      </a:r>
                    </a:p>
                  </a:txBody>
                  <a:tcPr/>
                </a:tc>
                <a:extLst>
                  <a:ext uri="{0D108BD9-81ED-4DB2-BD59-A6C34878D82A}">
                    <a16:rowId xmlns:a16="http://schemas.microsoft.com/office/drawing/2014/main" val="178419555"/>
                  </a:ext>
                </a:extLst>
              </a:tr>
              <a:tr h="370840">
                <a:tc>
                  <a:txBody>
                    <a:bodyPr/>
                    <a:lstStyle/>
                    <a:p>
                      <a:r>
                        <a:rPr lang="nl-NL" sz="1200" b="1" dirty="0"/>
                        <a:t>Ondermijning / georganiseerde criminaliteit</a:t>
                      </a:r>
                    </a:p>
                    <a:p>
                      <a:r>
                        <a:rPr lang="nl-NL" sz="1200" b="0" dirty="0"/>
                        <a:t>Integraal aanpakken diverse vormen van ondermijning i.s.m. ketenpartners. Integere en weerbare gemeente, die niet vatbaar is voor ondermijning. Bevorderen bewustwording en gedeelde verantwoordelijkheid eigen organisatie (ambtelijk/bestuur) en daarbuiten</a:t>
                      </a:r>
                    </a:p>
                  </a:txBody>
                  <a:tcPr/>
                </a:tc>
                <a:extLst>
                  <a:ext uri="{0D108BD9-81ED-4DB2-BD59-A6C34878D82A}">
                    <a16:rowId xmlns:a16="http://schemas.microsoft.com/office/drawing/2014/main" val="3699286680"/>
                  </a:ext>
                </a:extLst>
              </a:tr>
              <a:tr h="370840">
                <a:tc>
                  <a:txBody>
                    <a:bodyPr/>
                    <a:lstStyle/>
                    <a:p>
                      <a:r>
                        <a:rPr lang="nl-NL" sz="1200" b="1" dirty="0"/>
                        <a:t>Zorg, jeugd en veiligheid</a:t>
                      </a:r>
                    </a:p>
                    <a:p>
                      <a:r>
                        <a:rPr lang="nl-NL" sz="1200" b="0" dirty="0"/>
                        <a:t>Jongeren veilig laten opgroeien, preventie bij jeugdproblemen en overlast jeugd voorkomen en tegengaan. Kwetsbare inwoners krijgen de juiste ondersteuning</a:t>
                      </a:r>
                    </a:p>
                  </a:txBody>
                  <a:tcPr/>
                </a:tc>
                <a:extLst>
                  <a:ext uri="{0D108BD9-81ED-4DB2-BD59-A6C34878D82A}">
                    <a16:rowId xmlns:a16="http://schemas.microsoft.com/office/drawing/2014/main" val="2585024807"/>
                  </a:ext>
                </a:extLst>
              </a:tr>
              <a:tr h="370840">
                <a:tc>
                  <a:txBody>
                    <a:bodyPr/>
                    <a:lstStyle/>
                    <a:p>
                      <a:r>
                        <a:rPr lang="nl-NL" sz="1200" b="1" dirty="0"/>
                        <a:t>Crisisbeheersing </a:t>
                      </a:r>
                    </a:p>
                    <a:p>
                      <a:r>
                        <a:rPr lang="nl-NL" sz="1200" b="0" dirty="0"/>
                        <a:t>Door een goed werkende crisisorganisatie en zelfredzame inwoners de schadelijke gevolgen bij incidenten, rampen en crisis beperken.</a:t>
                      </a:r>
                    </a:p>
                  </a:txBody>
                  <a:tcPr/>
                </a:tc>
                <a:extLst>
                  <a:ext uri="{0D108BD9-81ED-4DB2-BD59-A6C34878D82A}">
                    <a16:rowId xmlns:a16="http://schemas.microsoft.com/office/drawing/2014/main" val="2153903394"/>
                  </a:ext>
                </a:extLst>
              </a:tr>
              <a:tr h="370840">
                <a:tc>
                  <a:txBody>
                    <a:bodyPr/>
                    <a:lstStyle/>
                    <a:p>
                      <a:r>
                        <a:rPr lang="nl-NL" sz="1200" b="1" dirty="0"/>
                        <a:t>Overige thema’s</a:t>
                      </a:r>
                    </a:p>
                    <a:p>
                      <a:r>
                        <a:rPr lang="nl-NL" sz="1200" b="0" dirty="0"/>
                        <a:t>Woninginbraken, Cybercrime en gedigitaliseerde criminaliteit, Keurmerk Veilig Ondernemen, Verkeersveiligheid, Veiligheid bij evenementen.</a:t>
                      </a:r>
                    </a:p>
                  </a:txBody>
                  <a:tcPr/>
                </a:tc>
                <a:extLst>
                  <a:ext uri="{0D108BD9-81ED-4DB2-BD59-A6C34878D82A}">
                    <a16:rowId xmlns:a16="http://schemas.microsoft.com/office/drawing/2014/main" val="208467774"/>
                  </a:ext>
                </a:extLst>
              </a:tr>
            </a:tbl>
          </a:graphicData>
        </a:graphic>
      </p:graphicFrame>
      <p:sp>
        <p:nvSpPr>
          <p:cNvPr id="10" name="Tekstvak 9">
            <a:extLst>
              <a:ext uri="{FF2B5EF4-FFF2-40B4-BE49-F238E27FC236}">
                <a16:creationId xmlns:a16="http://schemas.microsoft.com/office/drawing/2014/main" id="{6D4CBC5B-1435-51D6-AEF5-50E8E38A9168}"/>
              </a:ext>
            </a:extLst>
          </p:cNvPr>
          <p:cNvSpPr txBox="1"/>
          <p:nvPr/>
        </p:nvSpPr>
        <p:spPr>
          <a:xfrm>
            <a:off x="10506075" y="902835"/>
            <a:ext cx="1209675" cy="4524315"/>
          </a:xfrm>
          <a:prstGeom prst="rect">
            <a:avLst/>
          </a:prstGeom>
          <a:noFill/>
        </p:spPr>
        <p:txBody>
          <a:bodyPr wrap="square" rtlCol="0">
            <a:spAutoFit/>
          </a:bodyPr>
          <a:lstStyle/>
          <a:p>
            <a:r>
              <a:rPr lang="nl-NL" sz="9600" dirty="0"/>
              <a:t>T</a:t>
            </a:r>
          </a:p>
          <a:p>
            <a:r>
              <a:rPr lang="nl-NL" sz="9600" dirty="0"/>
              <a:t>W</a:t>
            </a:r>
          </a:p>
          <a:p>
            <a:r>
              <a:rPr lang="nl-NL" sz="9600" dirty="0"/>
              <a:t>N</a:t>
            </a:r>
          </a:p>
        </p:txBody>
      </p:sp>
      <p:graphicFrame>
        <p:nvGraphicFramePr>
          <p:cNvPr id="2" name="Tabel 8">
            <a:extLst>
              <a:ext uri="{FF2B5EF4-FFF2-40B4-BE49-F238E27FC236}">
                <a16:creationId xmlns:a16="http://schemas.microsoft.com/office/drawing/2014/main" id="{487AD608-D74C-9CE6-4098-43ACA535ECFD}"/>
              </a:ext>
            </a:extLst>
          </p:cNvPr>
          <p:cNvGraphicFramePr>
            <a:graphicFrameLocks noGrp="1"/>
          </p:cNvGraphicFramePr>
          <p:nvPr>
            <p:extLst>
              <p:ext uri="{D42A27DB-BD31-4B8C-83A1-F6EECF244321}">
                <p14:modId xmlns:p14="http://schemas.microsoft.com/office/powerpoint/2010/main" val="468101606"/>
              </p:ext>
            </p:extLst>
          </p:nvPr>
        </p:nvGraphicFramePr>
        <p:xfrm>
          <a:off x="261960" y="190652"/>
          <a:ext cx="3090417" cy="5948680"/>
        </p:xfrm>
        <a:graphic>
          <a:graphicData uri="http://schemas.openxmlformats.org/drawingml/2006/table">
            <a:tbl>
              <a:tblPr firstRow="1" bandRow="1">
                <a:tableStyleId>{5C22544A-7EE6-4342-B048-85BDC9FD1C3A}</a:tableStyleId>
              </a:tblPr>
              <a:tblGrid>
                <a:gridCol w="3090417">
                  <a:extLst>
                    <a:ext uri="{9D8B030D-6E8A-4147-A177-3AD203B41FA5}">
                      <a16:colId xmlns:a16="http://schemas.microsoft.com/office/drawing/2014/main" val="737465020"/>
                    </a:ext>
                  </a:extLst>
                </a:gridCol>
              </a:tblGrid>
              <a:tr h="370840">
                <a:tc>
                  <a:txBody>
                    <a:bodyPr/>
                    <a:lstStyle/>
                    <a:p>
                      <a:r>
                        <a:rPr lang="nl-NL" sz="1200" dirty="0"/>
                        <a:t>Enschede 2021-2024</a:t>
                      </a:r>
                    </a:p>
                  </a:txBody>
                  <a:tcPr/>
                </a:tc>
                <a:extLst>
                  <a:ext uri="{0D108BD9-81ED-4DB2-BD59-A6C34878D82A}">
                    <a16:rowId xmlns:a16="http://schemas.microsoft.com/office/drawing/2014/main" val="1979146792"/>
                  </a:ext>
                </a:extLst>
              </a:tr>
              <a:tr h="370840">
                <a:tc>
                  <a:txBody>
                    <a:bodyPr/>
                    <a:lstStyle/>
                    <a:p>
                      <a:r>
                        <a:rPr lang="nl-NL" sz="1200" b="1" dirty="0"/>
                        <a:t>Zorg en Veiligheid: Verwarde/kwetsbare personen, woonoverlast, huiselijk geweld, straatintimidatie, mensenhandel en loverboys.</a:t>
                      </a:r>
                    </a:p>
                    <a:p>
                      <a:r>
                        <a:rPr lang="nl-NL" sz="1200" b="0" dirty="0"/>
                        <a:t>We willen dat zorg- en veiligheidsprofessionals elkaar versterken, overlast door verwarde/kwetsbare personen verminderen, een extra impuls geven aan de aanpak van straatintimidatie en geweld en voorkomen dat mensen slachtoffer worden van mensenhandel en loverboysproblematiek. </a:t>
                      </a:r>
                    </a:p>
                  </a:txBody>
                  <a:tcPr/>
                </a:tc>
                <a:extLst>
                  <a:ext uri="{0D108BD9-81ED-4DB2-BD59-A6C34878D82A}">
                    <a16:rowId xmlns:a16="http://schemas.microsoft.com/office/drawing/2014/main" val="178419555"/>
                  </a:ext>
                </a:extLst>
              </a:tr>
              <a:tr h="370840">
                <a:tc>
                  <a:txBody>
                    <a:bodyPr/>
                    <a:lstStyle/>
                    <a:p>
                      <a:r>
                        <a:rPr lang="nl-NL" sz="1200" b="1" dirty="0"/>
                        <a:t>Jeugd en veiligheid: Jeugdoverlast en jeugdcriminaliteit</a:t>
                      </a:r>
                    </a:p>
                    <a:p>
                      <a:r>
                        <a:rPr lang="nl-NL" sz="1200" b="0" dirty="0"/>
                        <a:t>We willen voorkomen dat problematische jeugd(groepen)ontstaan, voorkomen dat jongeren risicogedrag vertonen en probleemgedrag mag niet ontwikkelen naar crimineel gedrag.</a:t>
                      </a:r>
                    </a:p>
                  </a:txBody>
                  <a:tcPr/>
                </a:tc>
                <a:extLst>
                  <a:ext uri="{0D108BD9-81ED-4DB2-BD59-A6C34878D82A}">
                    <a16:rowId xmlns:a16="http://schemas.microsoft.com/office/drawing/2014/main" val="3699286680"/>
                  </a:ext>
                </a:extLst>
              </a:tr>
              <a:tr h="370840">
                <a:tc>
                  <a:txBody>
                    <a:bodyPr/>
                    <a:lstStyle/>
                    <a:p>
                      <a:r>
                        <a:rPr lang="nl-NL" sz="1200" b="1" dirty="0"/>
                        <a:t>Georganiseerde ondermijnende criminaliteit: Drugscriminaliteit, zorgfraude, cybercrime, weerbare overheid en weerbare maatschappij</a:t>
                      </a:r>
                    </a:p>
                    <a:p>
                      <a:r>
                        <a:rPr lang="nl-NL" sz="1200" b="0" dirty="0"/>
                        <a:t>We willen onze Informatiepositie verbeteren, de bestuurlijke aanpak versterken, de weerbaarheid van de overheid vergroten, de bewustwording en meldingsbereidheid in de samenleving verhogen en overlast en criminaliteit veroorzaakt door de doelgroep reduceren.</a:t>
                      </a:r>
                    </a:p>
                  </a:txBody>
                  <a:tcPr/>
                </a:tc>
                <a:extLst>
                  <a:ext uri="{0D108BD9-81ED-4DB2-BD59-A6C34878D82A}">
                    <a16:rowId xmlns:a16="http://schemas.microsoft.com/office/drawing/2014/main" val="2585024807"/>
                  </a:ext>
                </a:extLst>
              </a:tr>
            </a:tbl>
          </a:graphicData>
        </a:graphic>
      </p:graphicFrame>
      <p:graphicFrame>
        <p:nvGraphicFramePr>
          <p:cNvPr id="3" name="Tabel 4">
            <a:extLst>
              <a:ext uri="{FF2B5EF4-FFF2-40B4-BE49-F238E27FC236}">
                <a16:creationId xmlns:a16="http://schemas.microsoft.com/office/drawing/2014/main" id="{E1332231-F350-168C-3108-2636A91B830B}"/>
              </a:ext>
            </a:extLst>
          </p:cNvPr>
          <p:cNvGraphicFramePr>
            <a:graphicFrameLocks noGrp="1"/>
          </p:cNvGraphicFramePr>
          <p:nvPr>
            <p:extLst>
              <p:ext uri="{D42A27DB-BD31-4B8C-83A1-F6EECF244321}">
                <p14:modId xmlns:p14="http://schemas.microsoft.com/office/powerpoint/2010/main" val="4278330871"/>
              </p:ext>
            </p:extLst>
          </p:nvPr>
        </p:nvGraphicFramePr>
        <p:xfrm>
          <a:off x="3504707" y="190652"/>
          <a:ext cx="3090416" cy="1699889"/>
        </p:xfrm>
        <a:graphic>
          <a:graphicData uri="http://schemas.openxmlformats.org/drawingml/2006/table">
            <a:tbl>
              <a:tblPr firstRow="1" bandRow="1">
                <a:tableStyleId>{5C22544A-7EE6-4342-B048-85BDC9FD1C3A}</a:tableStyleId>
              </a:tblPr>
              <a:tblGrid>
                <a:gridCol w="3090416">
                  <a:extLst>
                    <a:ext uri="{9D8B030D-6E8A-4147-A177-3AD203B41FA5}">
                      <a16:colId xmlns:a16="http://schemas.microsoft.com/office/drawing/2014/main" val="3774935084"/>
                    </a:ext>
                  </a:extLst>
                </a:gridCol>
              </a:tblGrid>
              <a:tr h="328289">
                <a:tc>
                  <a:txBody>
                    <a:bodyPr/>
                    <a:lstStyle/>
                    <a:p>
                      <a:r>
                        <a:rPr lang="nl-NL" sz="1200" dirty="0"/>
                        <a:t>Enschede (vervolg) </a:t>
                      </a:r>
                    </a:p>
                  </a:txBody>
                  <a:tcPr/>
                </a:tc>
                <a:extLst>
                  <a:ext uri="{0D108BD9-81ED-4DB2-BD59-A6C34878D82A}">
                    <a16:rowId xmlns:a16="http://schemas.microsoft.com/office/drawing/2014/main" val="3867241361"/>
                  </a:ext>
                </a:extLst>
              </a:tr>
              <a:tr h="314361">
                <a:tc>
                  <a:txBody>
                    <a:bodyPr/>
                    <a:lstStyle/>
                    <a:p>
                      <a:r>
                        <a:rPr lang="nl-NL" sz="1200" b="1" dirty="0"/>
                        <a:t>Polarisatie en radicalisering: Maatschappelijke onrust/spanningen</a:t>
                      </a:r>
                    </a:p>
                    <a:p>
                      <a:r>
                        <a:rPr lang="nl-NL" sz="1200" b="0" dirty="0"/>
                        <a:t>We willen een stad zijn waarin iedereen zich betrokken en geaccepteerd voelt, de signalerings- en interventiepositie in de stad verstevigen en inzetten op (actuele) maatschappelijk gevoelige thema’s.</a:t>
                      </a:r>
                    </a:p>
                  </a:txBody>
                  <a:tcPr/>
                </a:tc>
                <a:extLst>
                  <a:ext uri="{0D108BD9-81ED-4DB2-BD59-A6C34878D82A}">
                    <a16:rowId xmlns:a16="http://schemas.microsoft.com/office/drawing/2014/main" val="2602061264"/>
                  </a:ext>
                </a:extLst>
              </a:tr>
            </a:tbl>
          </a:graphicData>
        </a:graphic>
      </p:graphicFrame>
      <p:graphicFrame>
        <p:nvGraphicFramePr>
          <p:cNvPr id="4" name="Tabel 8">
            <a:extLst>
              <a:ext uri="{FF2B5EF4-FFF2-40B4-BE49-F238E27FC236}">
                <a16:creationId xmlns:a16="http://schemas.microsoft.com/office/drawing/2014/main" id="{EEB76AEB-2FA8-3CB6-E05C-0944BD43FD1D}"/>
              </a:ext>
            </a:extLst>
          </p:cNvPr>
          <p:cNvGraphicFramePr>
            <a:graphicFrameLocks noGrp="1"/>
          </p:cNvGraphicFramePr>
          <p:nvPr>
            <p:extLst>
              <p:ext uri="{D42A27DB-BD31-4B8C-83A1-F6EECF244321}">
                <p14:modId xmlns:p14="http://schemas.microsoft.com/office/powerpoint/2010/main" val="2547361155"/>
              </p:ext>
            </p:extLst>
          </p:nvPr>
        </p:nvGraphicFramePr>
        <p:xfrm>
          <a:off x="3504706" y="2059620"/>
          <a:ext cx="3090417" cy="4480560"/>
        </p:xfrm>
        <a:graphic>
          <a:graphicData uri="http://schemas.openxmlformats.org/drawingml/2006/table">
            <a:tbl>
              <a:tblPr firstRow="1" bandRow="1">
                <a:tableStyleId>{5C22544A-7EE6-4342-B048-85BDC9FD1C3A}</a:tableStyleId>
              </a:tblPr>
              <a:tblGrid>
                <a:gridCol w="3090417">
                  <a:extLst>
                    <a:ext uri="{9D8B030D-6E8A-4147-A177-3AD203B41FA5}">
                      <a16:colId xmlns:a16="http://schemas.microsoft.com/office/drawing/2014/main" val="737465020"/>
                    </a:ext>
                  </a:extLst>
                </a:gridCol>
              </a:tblGrid>
              <a:tr h="370840">
                <a:tc>
                  <a:txBody>
                    <a:bodyPr/>
                    <a:lstStyle/>
                    <a:p>
                      <a:r>
                        <a:rPr lang="nl-NL" sz="1200" dirty="0"/>
                        <a:t>Twente Noord-Oost (Dinkelland en Tubbergen) 2023-2025 Lokale </a:t>
                      </a:r>
                      <a:r>
                        <a:rPr lang="nl-NL" sz="1200" dirty="0" err="1"/>
                        <a:t>IVP’s</a:t>
                      </a:r>
                      <a:r>
                        <a:rPr lang="nl-NL" sz="1200" dirty="0"/>
                        <a:t> nog in ontwikkeling</a:t>
                      </a:r>
                    </a:p>
                  </a:txBody>
                  <a:tcPr/>
                </a:tc>
                <a:extLst>
                  <a:ext uri="{0D108BD9-81ED-4DB2-BD59-A6C34878D82A}">
                    <a16:rowId xmlns:a16="http://schemas.microsoft.com/office/drawing/2014/main" val="1979146792"/>
                  </a:ext>
                </a:extLst>
              </a:tr>
              <a:tr h="370840">
                <a:tc>
                  <a:txBody>
                    <a:bodyPr/>
                    <a:lstStyle/>
                    <a:p>
                      <a:r>
                        <a:rPr lang="nl-NL" sz="1200" b="1" dirty="0"/>
                        <a:t>Ondermijning</a:t>
                      </a:r>
                    </a:p>
                    <a:p>
                      <a:r>
                        <a:rPr lang="nl-NL" sz="1200" b="0" dirty="0"/>
                        <a:t>Weerbare overheid en samenleving. Meer zicht krijgen op ondermijnende activiteiten.</a:t>
                      </a:r>
                    </a:p>
                    <a:p>
                      <a:r>
                        <a:rPr lang="nl-NL" sz="1200" b="0" dirty="0"/>
                        <a:t>Digitale criminaliteit.</a:t>
                      </a:r>
                    </a:p>
                    <a:p>
                      <a:r>
                        <a:rPr lang="nl-NL" sz="1200" b="0" dirty="0"/>
                        <a:t>Aandachtspunten: Veilig Buitengebied, drugscriminaliteit.</a:t>
                      </a:r>
                    </a:p>
                  </a:txBody>
                  <a:tcPr/>
                </a:tc>
                <a:extLst>
                  <a:ext uri="{0D108BD9-81ED-4DB2-BD59-A6C34878D82A}">
                    <a16:rowId xmlns:a16="http://schemas.microsoft.com/office/drawing/2014/main" val="178419555"/>
                  </a:ext>
                </a:extLst>
              </a:tr>
              <a:tr h="370840">
                <a:tc>
                  <a:txBody>
                    <a:bodyPr/>
                    <a:lstStyle/>
                    <a:p>
                      <a:r>
                        <a:rPr lang="nl-NL" sz="1200" b="1" dirty="0"/>
                        <a:t>Middelengebruik door jongeren.</a:t>
                      </a:r>
                    </a:p>
                    <a:p>
                      <a:r>
                        <a:rPr lang="nl-NL" sz="1200" b="0" dirty="0"/>
                        <a:t>Aandachtspunten: het terugdringen van de maatschappelijke effecten van middelengebruik.</a:t>
                      </a:r>
                    </a:p>
                    <a:p>
                      <a:r>
                        <a:rPr lang="nl-NL" sz="1200" b="0" dirty="0"/>
                        <a:t>Het terugdringen van het aantal meldingen van overlast van vernielingen.</a:t>
                      </a:r>
                    </a:p>
                  </a:txBody>
                  <a:tcPr/>
                </a:tc>
                <a:extLst>
                  <a:ext uri="{0D108BD9-81ED-4DB2-BD59-A6C34878D82A}">
                    <a16:rowId xmlns:a16="http://schemas.microsoft.com/office/drawing/2014/main" val="3699286680"/>
                  </a:ext>
                </a:extLst>
              </a:tr>
              <a:tr h="370840">
                <a:tc>
                  <a:txBody>
                    <a:bodyPr/>
                    <a:lstStyle/>
                    <a:p>
                      <a:r>
                        <a:rPr lang="nl-NL" sz="1200" b="1" dirty="0"/>
                        <a:t>Lokaal thema: weerbare overheid: </a:t>
                      </a:r>
                    </a:p>
                    <a:p>
                      <a:r>
                        <a:rPr lang="nl-NL" sz="1200" b="0" dirty="0"/>
                        <a:t>Uitwerken conclusies en aanbevelingen weerbaarheidsscans.</a:t>
                      </a:r>
                    </a:p>
                  </a:txBody>
                  <a:tcPr/>
                </a:tc>
                <a:extLst>
                  <a:ext uri="{0D108BD9-81ED-4DB2-BD59-A6C34878D82A}">
                    <a16:rowId xmlns:a16="http://schemas.microsoft.com/office/drawing/2014/main" val="2585024807"/>
                  </a:ext>
                </a:extLst>
              </a:tr>
              <a:tr h="370840">
                <a:tc>
                  <a:txBody>
                    <a:bodyPr/>
                    <a:lstStyle/>
                    <a:p>
                      <a:r>
                        <a:rPr lang="nl-NL" sz="1200" b="1" dirty="0"/>
                        <a:t>Lokaal thema:</a:t>
                      </a:r>
                    </a:p>
                    <a:p>
                      <a:r>
                        <a:rPr lang="nl-NL" sz="1200" b="0" dirty="0"/>
                        <a:t>project veilig buitengebied. Uitwerken van de aanbevelingen uit de scans door PVO en RIEC ON in concrete acties.</a:t>
                      </a:r>
                    </a:p>
                  </a:txBody>
                  <a:tcPr/>
                </a:tc>
                <a:extLst>
                  <a:ext uri="{0D108BD9-81ED-4DB2-BD59-A6C34878D82A}">
                    <a16:rowId xmlns:a16="http://schemas.microsoft.com/office/drawing/2014/main" val="2153903394"/>
                  </a:ext>
                </a:extLst>
              </a:tr>
            </a:tbl>
          </a:graphicData>
        </a:graphic>
      </p:graphicFrame>
    </p:spTree>
    <p:extLst>
      <p:ext uri="{BB962C8B-B14F-4D97-AF65-F5344CB8AC3E}">
        <p14:creationId xmlns:p14="http://schemas.microsoft.com/office/powerpoint/2010/main" val="3162189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kstvak 9">
            <a:extLst>
              <a:ext uri="{FF2B5EF4-FFF2-40B4-BE49-F238E27FC236}">
                <a16:creationId xmlns:a16="http://schemas.microsoft.com/office/drawing/2014/main" id="{6D4CBC5B-1435-51D6-AEF5-50E8E38A9168}"/>
              </a:ext>
            </a:extLst>
          </p:cNvPr>
          <p:cNvSpPr txBox="1"/>
          <p:nvPr/>
        </p:nvSpPr>
        <p:spPr>
          <a:xfrm>
            <a:off x="10506075" y="902835"/>
            <a:ext cx="1209675" cy="4524315"/>
          </a:xfrm>
          <a:prstGeom prst="rect">
            <a:avLst/>
          </a:prstGeom>
          <a:noFill/>
        </p:spPr>
        <p:txBody>
          <a:bodyPr wrap="square" rtlCol="0">
            <a:spAutoFit/>
          </a:bodyPr>
          <a:lstStyle/>
          <a:p>
            <a:r>
              <a:rPr lang="nl-NL" sz="9600" dirty="0"/>
              <a:t>T</a:t>
            </a:r>
          </a:p>
          <a:p>
            <a:r>
              <a:rPr lang="nl-NL" sz="9600" dirty="0"/>
              <a:t>W</a:t>
            </a:r>
          </a:p>
          <a:p>
            <a:r>
              <a:rPr lang="nl-NL" sz="9600" dirty="0"/>
              <a:t>N</a:t>
            </a:r>
          </a:p>
        </p:txBody>
      </p:sp>
      <p:graphicFrame>
        <p:nvGraphicFramePr>
          <p:cNvPr id="3" name="Tabel 4">
            <a:extLst>
              <a:ext uri="{FF2B5EF4-FFF2-40B4-BE49-F238E27FC236}">
                <a16:creationId xmlns:a16="http://schemas.microsoft.com/office/drawing/2014/main" id="{78C26ABC-8A50-C6E2-D37C-77CF9176F327}"/>
              </a:ext>
            </a:extLst>
          </p:cNvPr>
          <p:cNvGraphicFramePr>
            <a:graphicFrameLocks noGrp="1"/>
          </p:cNvGraphicFramePr>
          <p:nvPr>
            <p:extLst>
              <p:ext uri="{D42A27DB-BD31-4B8C-83A1-F6EECF244321}">
                <p14:modId xmlns:p14="http://schemas.microsoft.com/office/powerpoint/2010/main" val="415471521"/>
              </p:ext>
            </p:extLst>
          </p:nvPr>
        </p:nvGraphicFramePr>
        <p:xfrm>
          <a:off x="3664503" y="211809"/>
          <a:ext cx="3090416" cy="1714644"/>
        </p:xfrm>
        <a:graphic>
          <a:graphicData uri="http://schemas.openxmlformats.org/drawingml/2006/table">
            <a:tbl>
              <a:tblPr firstRow="1" bandRow="1">
                <a:tableStyleId>{5C22544A-7EE6-4342-B048-85BDC9FD1C3A}</a:tableStyleId>
              </a:tblPr>
              <a:tblGrid>
                <a:gridCol w="3090416">
                  <a:extLst>
                    <a:ext uri="{9D8B030D-6E8A-4147-A177-3AD203B41FA5}">
                      <a16:colId xmlns:a16="http://schemas.microsoft.com/office/drawing/2014/main" val="3774935084"/>
                    </a:ext>
                  </a:extLst>
                </a:gridCol>
              </a:tblGrid>
              <a:tr h="328289">
                <a:tc>
                  <a:txBody>
                    <a:bodyPr/>
                    <a:lstStyle/>
                    <a:p>
                      <a:r>
                        <a:rPr lang="nl-NL" sz="1200" dirty="0"/>
                        <a:t>Twente West (Wierden) 2024-2027 in ontwikkeling</a:t>
                      </a:r>
                    </a:p>
                  </a:txBody>
                  <a:tcPr/>
                </a:tc>
                <a:extLst>
                  <a:ext uri="{0D108BD9-81ED-4DB2-BD59-A6C34878D82A}">
                    <a16:rowId xmlns:a16="http://schemas.microsoft.com/office/drawing/2014/main" val="3867241361"/>
                  </a:ext>
                </a:extLst>
              </a:tr>
              <a:tr h="314361">
                <a:tc>
                  <a:txBody>
                    <a:bodyPr/>
                    <a:lstStyle/>
                    <a:p>
                      <a:r>
                        <a:rPr lang="nl-NL" sz="1200" b="1" dirty="0"/>
                        <a:t>Digitale weerbaarheid</a:t>
                      </a:r>
                    </a:p>
                  </a:txBody>
                  <a:tcPr/>
                </a:tc>
                <a:extLst>
                  <a:ext uri="{0D108BD9-81ED-4DB2-BD59-A6C34878D82A}">
                    <a16:rowId xmlns:a16="http://schemas.microsoft.com/office/drawing/2014/main" val="2602061264"/>
                  </a:ext>
                </a:extLst>
              </a:tr>
              <a:tr h="314361">
                <a:tc>
                  <a:txBody>
                    <a:bodyPr/>
                    <a:lstStyle/>
                    <a:p>
                      <a:r>
                        <a:rPr lang="nl-NL" sz="1200" b="1" dirty="0"/>
                        <a:t>Ondermijning</a:t>
                      </a:r>
                    </a:p>
                  </a:txBody>
                  <a:tcPr/>
                </a:tc>
                <a:extLst>
                  <a:ext uri="{0D108BD9-81ED-4DB2-BD59-A6C34878D82A}">
                    <a16:rowId xmlns:a16="http://schemas.microsoft.com/office/drawing/2014/main" val="2841725826"/>
                  </a:ext>
                </a:extLst>
              </a:tr>
              <a:tr h="314361">
                <a:tc>
                  <a:txBody>
                    <a:bodyPr/>
                    <a:lstStyle/>
                    <a:p>
                      <a:r>
                        <a:rPr lang="nl-NL" sz="1200" b="1" dirty="0"/>
                        <a:t>Maatschappelijk ongenoegen</a:t>
                      </a:r>
                    </a:p>
                  </a:txBody>
                  <a:tcPr/>
                </a:tc>
                <a:extLst>
                  <a:ext uri="{0D108BD9-81ED-4DB2-BD59-A6C34878D82A}">
                    <a16:rowId xmlns:a16="http://schemas.microsoft.com/office/drawing/2014/main" val="3728239659"/>
                  </a:ext>
                </a:extLst>
              </a:tr>
              <a:tr h="314361">
                <a:tc>
                  <a:txBody>
                    <a:bodyPr/>
                    <a:lstStyle/>
                    <a:p>
                      <a:r>
                        <a:rPr lang="nl-NL" sz="1200" b="1" dirty="0"/>
                        <a:t>Verbinding zorg en veiligheid</a:t>
                      </a:r>
                    </a:p>
                  </a:txBody>
                  <a:tcPr/>
                </a:tc>
                <a:extLst>
                  <a:ext uri="{0D108BD9-81ED-4DB2-BD59-A6C34878D82A}">
                    <a16:rowId xmlns:a16="http://schemas.microsoft.com/office/drawing/2014/main" val="2075087428"/>
                  </a:ext>
                </a:extLst>
              </a:tr>
            </a:tbl>
          </a:graphicData>
        </a:graphic>
      </p:graphicFrame>
      <p:graphicFrame>
        <p:nvGraphicFramePr>
          <p:cNvPr id="4" name="Tabel 5">
            <a:extLst>
              <a:ext uri="{FF2B5EF4-FFF2-40B4-BE49-F238E27FC236}">
                <a16:creationId xmlns:a16="http://schemas.microsoft.com/office/drawing/2014/main" id="{5C327314-D63E-ACA6-8925-7491983EACB1}"/>
              </a:ext>
            </a:extLst>
          </p:cNvPr>
          <p:cNvGraphicFramePr>
            <a:graphicFrameLocks noGrp="1"/>
          </p:cNvGraphicFramePr>
          <p:nvPr>
            <p:extLst>
              <p:ext uri="{D42A27DB-BD31-4B8C-83A1-F6EECF244321}">
                <p14:modId xmlns:p14="http://schemas.microsoft.com/office/powerpoint/2010/main" val="2883896221"/>
              </p:ext>
            </p:extLst>
          </p:nvPr>
        </p:nvGraphicFramePr>
        <p:xfrm>
          <a:off x="379765" y="69169"/>
          <a:ext cx="3001639" cy="6769821"/>
        </p:xfrm>
        <a:graphic>
          <a:graphicData uri="http://schemas.openxmlformats.org/drawingml/2006/table">
            <a:tbl>
              <a:tblPr firstRow="1" bandRow="1">
                <a:tableStyleId>{5C22544A-7EE6-4342-B048-85BDC9FD1C3A}</a:tableStyleId>
              </a:tblPr>
              <a:tblGrid>
                <a:gridCol w="3001639">
                  <a:extLst>
                    <a:ext uri="{9D8B030D-6E8A-4147-A177-3AD203B41FA5}">
                      <a16:colId xmlns:a16="http://schemas.microsoft.com/office/drawing/2014/main" val="1071955871"/>
                    </a:ext>
                  </a:extLst>
                </a:gridCol>
              </a:tblGrid>
              <a:tr h="551901">
                <a:tc>
                  <a:txBody>
                    <a:bodyPr/>
                    <a:lstStyle/>
                    <a:p>
                      <a:r>
                        <a:rPr lang="nl-NL" sz="1200" dirty="0"/>
                        <a:t>Twente Midden (Borne) 2023 e.v. </a:t>
                      </a:r>
                    </a:p>
                  </a:txBody>
                  <a:tcPr/>
                </a:tc>
                <a:extLst>
                  <a:ext uri="{0D108BD9-81ED-4DB2-BD59-A6C34878D82A}">
                    <a16:rowId xmlns:a16="http://schemas.microsoft.com/office/drawing/2014/main" val="921564595"/>
                  </a:ext>
                </a:extLst>
              </a:tr>
              <a:tr h="370840">
                <a:tc>
                  <a:txBody>
                    <a:bodyPr/>
                    <a:lstStyle/>
                    <a:p>
                      <a:r>
                        <a:rPr lang="nl-NL" sz="1200" b="1" dirty="0"/>
                        <a:t>Leefbaarheid in de wijk: </a:t>
                      </a:r>
                    </a:p>
                    <a:p>
                      <a:r>
                        <a:rPr lang="nl-NL" sz="1200" i="1" dirty="0"/>
                        <a:t>Prioriteiten:</a:t>
                      </a:r>
                    </a:p>
                    <a:p>
                      <a:r>
                        <a:rPr lang="nl-NL" sz="1200" dirty="0"/>
                        <a:t>Veilige en leefbare wijken, samenwerken met en in de wijk, Polarisatie en maatschappelijke onrust, Toezicht en handhaving</a:t>
                      </a:r>
                    </a:p>
                    <a:p>
                      <a:r>
                        <a:rPr lang="nl-NL" sz="1200" i="1" dirty="0"/>
                        <a:t>Aandachtspunten</a:t>
                      </a:r>
                    </a:p>
                    <a:p>
                      <a:r>
                        <a:rPr lang="nl-NL" sz="1200" dirty="0"/>
                        <a:t>High impact crimes, Verkeersveiligheid (te hard rijden en parkeren Centrum)</a:t>
                      </a:r>
                    </a:p>
                  </a:txBody>
                  <a:tcPr/>
                </a:tc>
                <a:extLst>
                  <a:ext uri="{0D108BD9-81ED-4DB2-BD59-A6C34878D82A}">
                    <a16:rowId xmlns:a16="http://schemas.microsoft.com/office/drawing/2014/main" val="1729541850"/>
                  </a:ext>
                </a:extLst>
              </a:tr>
              <a:tr h="370840">
                <a:tc>
                  <a:txBody>
                    <a:bodyPr/>
                    <a:lstStyle/>
                    <a:p>
                      <a:r>
                        <a:rPr lang="nl-NL" sz="1200" b="1" dirty="0"/>
                        <a:t>Kwetsbare personen / Jeugd </a:t>
                      </a:r>
                    </a:p>
                    <a:p>
                      <a:r>
                        <a:rPr lang="nl-NL" sz="1200" i="1" dirty="0"/>
                        <a:t>Prioriteiten</a:t>
                      </a:r>
                    </a:p>
                    <a:p>
                      <a:r>
                        <a:rPr lang="nl-NL" sz="1200" dirty="0"/>
                        <a:t>Jeugd (overlast &amp; criminalisering en alcohol &amp; drugs), Vroegsignalering</a:t>
                      </a:r>
                    </a:p>
                    <a:p>
                      <a:r>
                        <a:rPr lang="nl-NL" sz="1200" i="1" dirty="0"/>
                        <a:t>Aandachtspunten</a:t>
                      </a:r>
                    </a:p>
                    <a:p>
                      <a:r>
                        <a:rPr lang="nl-NL" sz="1200" dirty="0"/>
                        <a:t>Informatiedeling, Personen met zorgwekkend gedrag, Nazorg detentie, Geweld in afhankelijkheidsrelaties, Mensenhandel</a:t>
                      </a:r>
                    </a:p>
                  </a:txBody>
                  <a:tcPr/>
                </a:tc>
                <a:extLst>
                  <a:ext uri="{0D108BD9-81ED-4DB2-BD59-A6C34878D82A}">
                    <a16:rowId xmlns:a16="http://schemas.microsoft.com/office/drawing/2014/main" val="957253655"/>
                  </a:ext>
                </a:extLst>
              </a:tr>
              <a:tr h="370840">
                <a:tc>
                  <a:txBody>
                    <a:bodyPr/>
                    <a:lstStyle/>
                    <a:p>
                      <a:r>
                        <a:rPr lang="nl-NL" sz="1200" b="1" dirty="0"/>
                        <a:t>Ondermijning</a:t>
                      </a:r>
                    </a:p>
                    <a:p>
                      <a:r>
                        <a:rPr lang="nl-NL" sz="1200" b="0" i="1" dirty="0"/>
                        <a:t>Prioriteiten</a:t>
                      </a:r>
                    </a:p>
                    <a:p>
                      <a:r>
                        <a:rPr lang="nl-NL" sz="1200" b="0" dirty="0"/>
                        <a:t>Weerbare overheid en samenleving, Digitale criminaliteit</a:t>
                      </a:r>
                    </a:p>
                    <a:p>
                      <a:r>
                        <a:rPr lang="nl-NL" sz="1200" b="0" i="1" dirty="0"/>
                        <a:t>Aandachtspunten</a:t>
                      </a:r>
                    </a:p>
                    <a:p>
                      <a:r>
                        <a:rPr lang="nl-NL" sz="1200" b="0" dirty="0"/>
                        <a:t>Horeca en buitengebied, Drugscriminaliteit (met name hennepteelt), Witwassen, Zorgfraude. Vastgoedcriminaliteit</a:t>
                      </a:r>
                    </a:p>
                  </a:txBody>
                  <a:tcPr/>
                </a:tc>
                <a:extLst>
                  <a:ext uri="{0D108BD9-81ED-4DB2-BD59-A6C34878D82A}">
                    <a16:rowId xmlns:a16="http://schemas.microsoft.com/office/drawing/2014/main" val="1166260655"/>
                  </a:ext>
                </a:extLst>
              </a:tr>
              <a:tr h="370840">
                <a:tc>
                  <a:txBody>
                    <a:bodyPr/>
                    <a:lstStyle/>
                    <a:p>
                      <a:r>
                        <a:rPr lang="nl-NL" sz="1200" b="1" dirty="0"/>
                        <a:t>Overige werkzaamheden</a:t>
                      </a:r>
                    </a:p>
                    <a:p>
                      <a:r>
                        <a:rPr lang="nl-NL" sz="1200" b="0" dirty="0"/>
                        <a:t>o.a. Voorbereiden op rampen en crises en bevorderen van de zelfredzaamheid van onze inwoners; Verbeteren informatiepositie Veiligheid; Inzet van de bevoegdheden van de burgemeester ten behoeve van de OOV; Spoorveiligheid; Veilige stationsomgeving; woonoverlast</a:t>
                      </a:r>
                    </a:p>
                  </a:txBody>
                  <a:tcPr/>
                </a:tc>
                <a:extLst>
                  <a:ext uri="{0D108BD9-81ED-4DB2-BD59-A6C34878D82A}">
                    <a16:rowId xmlns:a16="http://schemas.microsoft.com/office/drawing/2014/main" val="2370454060"/>
                  </a:ext>
                </a:extLst>
              </a:tr>
            </a:tbl>
          </a:graphicData>
        </a:graphic>
      </p:graphicFrame>
      <p:graphicFrame>
        <p:nvGraphicFramePr>
          <p:cNvPr id="9" name="Tabel 4">
            <a:extLst>
              <a:ext uri="{FF2B5EF4-FFF2-40B4-BE49-F238E27FC236}">
                <a16:creationId xmlns:a16="http://schemas.microsoft.com/office/drawing/2014/main" id="{942D5722-174C-89B3-76B4-A8BC39D9FB73}"/>
              </a:ext>
            </a:extLst>
          </p:cNvPr>
          <p:cNvGraphicFramePr>
            <a:graphicFrameLocks noGrp="1"/>
          </p:cNvGraphicFramePr>
          <p:nvPr>
            <p:extLst>
              <p:ext uri="{D42A27DB-BD31-4B8C-83A1-F6EECF244321}">
                <p14:modId xmlns:p14="http://schemas.microsoft.com/office/powerpoint/2010/main" val="2564633009"/>
              </p:ext>
            </p:extLst>
          </p:nvPr>
        </p:nvGraphicFramePr>
        <p:xfrm>
          <a:off x="3664503" y="2118746"/>
          <a:ext cx="3090416" cy="3414533"/>
        </p:xfrm>
        <a:graphic>
          <a:graphicData uri="http://schemas.openxmlformats.org/drawingml/2006/table">
            <a:tbl>
              <a:tblPr firstRow="1" bandRow="1">
                <a:tableStyleId>{5C22544A-7EE6-4342-B048-85BDC9FD1C3A}</a:tableStyleId>
              </a:tblPr>
              <a:tblGrid>
                <a:gridCol w="3090416">
                  <a:extLst>
                    <a:ext uri="{9D8B030D-6E8A-4147-A177-3AD203B41FA5}">
                      <a16:colId xmlns:a16="http://schemas.microsoft.com/office/drawing/2014/main" val="3774935084"/>
                    </a:ext>
                  </a:extLst>
                </a:gridCol>
              </a:tblGrid>
              <a:tr h="328289">
                <a:tc>
                  <a:txBody>
                    <a:bodyPr/>
                    <a:lstStyle/>
                    <a:p>
                      <a:r>
                        <a:rPr lang="nl-NL" sz="1200" dirty="0"/>
                        <a:t>Twente West (Rijssen-Holten) 2021-2023</a:t>
                      </a:r>
                    </a:p>
                  </a:txBody>
                  <a:tcPr/>
                </a:tc>
                <a:extLst>
                  <a:ext uri="{0D108BD9-81ED-4DB2-BD59-A6C34878D82A}">
                    <a16:rowId xmlns:a16="http://schemas.microsoft.com/office/drawing/2014/main" val="3867241361"/>
                  </a:ext>
                </a:extLst>
              </a:tr>
              <a:tr h="314361">
                <a:tc>
                  <a:txBody>
                    <a:bodyPr/>
                    <a:lstStyle/>
                    <a:p>
                      <a:r>
                        <a:rPr lang="nl-NL" sz="1200" b="1" dirty="0"/>
                        <a:t>Prioriteiten:</a:t>
                      </a:r>
                    </a:p>
                  </a:txBody>
                  <a:tcPr/>
                </a:tc>
                <a:extLst>
                  <a:ext uri="{0D108BD9-81ED-4DB2-BD59-A6C34878D82A}">
                    <a16:rowId xmlns:a16="http://schemas.microsoft.com/office/drawing/2014/main" val="1184284653"/>
                  </a:ext>
                </a:extLst>
              </a:tr>
              <a:tr h="314361">
                <a:tc>
                  <a:txBody>
                    <a:bodyPr/>
                    <a:lstStyle/>
                    <a:p>
                      <a:r>
                        <a:rPr lang="nl-NL" sz="1200" b="1" dirty="0"/>
                        <a:t>High Impact Crimes (HIC)</a:t>
                      </a:r>
                    </a:p>
                  </a:txBody>
                  <a:tcPr/>
                </a:tc>
                <a:extLst>
                  <a:ext uri="{0D108BD9-81ED-4DB2-BD59-A6C34878D82A}">
                    <a16:rowId xmlns:a16="http://schemas.microsoft.com/office/drawing/2014/main" val="2602061264"/>
                  </a:ext>
                </a:extLst>
              </a:tr>
              <a:tr h="314361">
                <a:tc>
                  <a:txBody>
                    <a:bodyPr/>
                    <a:lstStyle/>
                    <a:p>
                      <a:r>
                        <a:rPr lang="nl-NL" sz="1200" b="1" dirty="0"/>
                        <a:t>Jeugdoverlast en -criminaliteit</a:t>
                      </a:r>
                    </a:p>
                  </a:txBody>
                  <a:tcPr/>
                </a:tc>
                <a:extLst>
                  <a:ext uri="{0D108BD9-81ED-4DB2-BD59-A6C34878D82A}">
                    <a16:rowId xmlns:a16="http://schemas.microsoft.com/office/drawing/2014/main" val="3244275138"/>
                  </a:ext>
                </a:extLst>
              </a:tr>
              <a:tr h="314361">
                <a:tc>
                  <a:txBody>
                    <a:bodyPr/>
                    <a:lstStyle/>
                    <a:p>
                      <a:r>
                        <a:rPr lang="nl-NL" sz="1200" b="1" dirty="0"/>
                        <a:t>Ondermijning</a:t>
                      </a:r>
                    </a:p>
                  </a:txBody>
                  <a:tcPr/>
                </a:tc>
                <a:extLst>
                  <a:ext uri="{0D108BD9-81ED-4DB2-BD59-A6C34878D82A}">
                    <a16:rowId xmlns:a16="http://schemas.microsoft.com/office/drawing/2014/main" val="357673792"/>
                  </a:ext>
                </a:extLst>
              </a:tr>
              <a:tr h="314361">
                <a:tc>
                  <a:txBody>
                    <a:bodyPr/>
                    <a:lstStyle/>
                    <a:p>
                      <a:r>
                        <a:rPr lang="nl-NL" sz="1200" b="1" dirty="0"/>
                        <a:t>Digitale criminaliteit</a:t>
                      </a:r>
                    </a:p>
                    <a:p>
                      <a:r>
                        <a:rPr lang="nl-NL" sz="1200" b="1" dirty="0"/>
                        <a:t>(cybercrime en gedigitaliseerde criminaliteit)</a:t>
                      </a:r>
                    </a:p>
                  </a:txBody>
                  <a:tcPr/>
                </a:tc>
                <a:extLst>
                  <a:ext uri="{0D108BD9-81ED-4DB2-BD59-A6C34878D82A}">
                    <a16:rowId xmlns:a16="http://schemas.microsoft.com/office/drawing/2014/main" val="1455534758"/>
                  </a:ext>
                </a:extLst>
              </a:tr>
              <a:tr h="314361">
                <a:tc>
                  <a:txBody>
                    <a:bodyPr/>
                    <a:lstStyle/>
                    <a:p>
                      <a:r>
                        <a:rPr lang="nl-NL" sz="1200" b="1" dirty="0"/>
                        <a:t>Regulier:</a:t>
                      </a:r>
                    </a:p>
                    <a:p>
                      <a:r>
                        <a:rPr lang="nl-NL" sz="1200" b="0" dirty="0"/>
                        <a:t>Openbare orde en veiligheid, Jaarwisseling/vuurwerkoverlast, Radicalisering, Verkeer, Veilige bedrijventerreinen, Veilig Uitgaan, Veilige evenementen, Rampenbestrijding en crisisbeheersing</a:t>
                      </a:r>
                    </a:p>
                  </a:txBody>
                  <a:tcPr/>
                </a:tc>
                <a:extLst>
                  <a:ext uri="{0D108BD9-81ED-4DB2-BD59-A6C34878D82A}">
                    <a16:rowId xmlns:a16="http://schemas.microsoft.com/office/drawing/2014/main" val="3540554113"/>
                  </a:ext>
                </a:extLst>
              </a:tr>
            </a:tbl>
          </a:graphicData>
        </a:graphic>
      </p:graphicFrame>
      <p:graphicFrame>
        <p:nvGraphicFramePr>
          <p:cNvPr id="12" name="Tabel 4">
            <a:extLst>
              <a:ext uri="{FF2B5EF4-FFF2-40B4-BE49-F238E27FC236}">
                <a16:creationId xmlns:a16="http://schemas.microsoft.com/office/drawing/2014/main" id="{01EFBAC5-C836-A1B6-0D26-EBCFACB11030}"/>
              </a:ext>
            </a:extLst>
          </p:cNvPr>
          <p:cNvGraphicFramePr>
            <a:graphicFrameLocks noGrp="1"/>
          </p:cNvGraphicFramePr>
          <p:nvPr>
            <p:extLst>
              <p:ext uri="{D42A27DB-BD31-4B8C-83A1-F6EECF244321}">
                <p14:modId xmlns:p14="http://schemas.microsoft.com/office/powerpoint/2010/main" val="260930744"/>
              </p:ext>
            </p:extLst>
          </p:nvPr>
        </p:nvGraphicFramePr>
        <p:xfrm>
          <a:off x="3664503" y="5725572"/>
          <a:ext cx="3090416" cy="642650"/>
        </p:xfrm>
        <a:graphic>
          <a:graphicData uri="http://schemas.openxmlformats.org/drawingml/2006/table">
            <a:tbl>
              <a:tblPr firstRow="1" bandRow="1">
                <a:tableStyleId>{5C22544A-7EE6-4342-B048-85BDC9FD1C3A}</a:tableStyleId>
              </a:tblPr>
              <a:tblGrid>
                <a:gridCol w="3090416">
                  <a:extLst>
                    <a:ext uri="{9D8B030D-6E8A-4147-A177-3AD203B41FA5}">
                      <a16:colId xmlns:a16="http://schemas.microsoft.com/office/drawing/2014/main" val="3774935084"/>
                    </a:ext>
                  </a:extLst>
                </a:gridCol>
              </a:tblGrid>
              <a:tr h="328289">
                <a:tc>
                  <a:txBody>
                    <a:bodyPr/>
                    <a:lstStyle/>
                    <a:p>
                      <a:r>
                        <a:rPr lang="nl-NL" sz="1200" dirty="0"/>
                        <a:t>Twente West (Hellendoorn) in ontwikkeling</a:t>
                      </a:r>
                    </a:p>
                  </a:txBody>
                  <a:tcPr/>
                </a:tc>
                <a:extLst>
                  <a:ext uri="{0D108BD9-81ED-4DB2-BD59-A6C34878D82A}">
                    <a16:rowId xmlns:a16="http://schemas.microsoft.com/office/drawing/2014/main" val="3867241361"/>
                  </a:ext>
                </a:extLst>
              </a:tr>
              <a:tr h="314361">
                <a:tc>
                  <a:txBody>
                    <a:bodyPr/>
                    <a:lstStyle/>
                    <a:p>
                      <a:endParaRPr lang="nl-NL" sz="1200" dirty="0"/>
                    </a:p>
                  </a:txBody>
                  <a:tcPr/>
                </a:tc>
                <a:extLst>
                  <a:ext uri="{0D108BD9-81ED-4DB2-BD59-A6C34878D82A}">
                    <a16:rowId xmlns:a16="http://schemas.microsoft.com/office/drawing/2014/main" val="2602061264"/>
                  </a:ext>
                </a:extLst>
              </a:tr>
            </a:tbl>
          </a:graphicData>
        </a:graphic>
      </p:graphicFrame>
      <p:graphicFrame>
        <p:nvGraphicFramePr>
          <p:cNvPr id="13" name="Tabel 4">
            <a:extLst>
              <a:ext uri="{FF2B5EF4-FFF2-40B4-BE49-F238E27FC236}">
                <a16:creationId xmlns:a16="http://schemas.microsoft.com/office/drawing/2014/main" id="{98824130-A626-3BC2-3A64-9A753AA2B439}"/>
              </a:ext>
            </a:extLst>
          </p:cNvPr>
          <p:cNvGraphicFramePr>
            <a:graphicFrameLocks noGrp="1"/>
          </p:cNvGraphicFramePr>
          <p:nvPr>
            <p:extLst>
              <p:ext uri="{D42A27DB-BD31-4B8C-83A1-F6EECF244321}">
                <p14:modId xmlns:p14="http://schemas.microsoft.com/office/powerpoint/2010/main" val="2795310283"/>
              </p:ext>
            </p:extLst>
          </p:nvPr>
        </p:nvGraphicFramePr>
        <p:xfrm>
          <a:off x="7038018" y="211809"/>
          <a:ext cx="3090416" cy="4300250"/>
        </p:xfrm>
        <a:graphic>
          <a:graphicData uri="http://schemas.openxmlformats.org/drawingml/2006/table">
            <a:tbl>
              <a:tblPr firstRow="1" bandRow="1">
                <a:tableStyleId>{5C22544A-7EE6-4342-B048-85BDC9FD1C3A}</a:tableStyleId>
              </a:tblPr>
              <a:tblGrid>
                <a:gridCol w="3090416">
                  <a:extLst>
                    <a:ext uri="{9D8B030D-6E8A-4147-A177-3AD203B41FA5}">
                      <a16:colId xmlns:a16="http://schemas.microsoft.com/office/drawing/2014/main" val="3774935084"/>
                    </a:ext>
                  </a:extLst>
                </a:gridCol>
              </a:tblGrid>
              <a:tr h="328289">
                <a:tc>
                  <a:txBody>
                    <a:bodyPr/>
                    <a:lstStyle/>
                    <a:p>
                      <a:r>
                        <a:rPr lang="nl-NL" sz="1200" dirty="0"/>
                        <a:t>Twente Midden (Hengelo) in ontwikkeling</a:t>
                      </a:r>
                    </a:p>
                  </a:txBody>
                  <a:tcPr/>
                </a:tc>
                <a:extLst>
                  <a:ext uri="{0D108BD9-81ED-4DB2-BD59-A6C34878D82A}">
                    <a16:rowId xmlns:a16="http://schemas.microsoft.com/office/drawing/2014/main" val="3867241361"/>
                  </a:ext>
                </a:extLst>
              </a:tr>
              <a:tr h="314361">
                <a:tc>
                  <a:txBody>
                    <a:bodyPr/>
                    <a:lstStyle/>
                    <a:p>
                      <a:r>
                        <a:rPr lang="nl-NL" sz="1200" b="1" dirty="0"/>
                        <a:t>Georganiseerde of ondermijnende criminaliteit</a:t>
                      </a:r>
                      <a:endParaRPr lang="nl-NL" sz="1200" b="0" dirty="0"/>
                    </a:p>
                  </a:txBody>
                  <a:tcPr/>
                </a:tc>
                <a:extLst>
                  <a:ext uri="{0D108BD9-81ED-4DB2-BD59-A6C34878D82A}">
                    <a16:rowId xmlns:a16="http://schemas.microsoft.com/office/drawing/2014/main" val="2602061264"/>
                  </a:ext>
                </a:extLst>
              </a:tr>
              <a:tr h="314361">
                <a:tc>
                  <a:txBody>
                    <a:bodyPr/>
                    <a:lstStyle/>
                    <a:p>
                      <a:r>
                        <a:rPr lang="nl-NL" sz="1200" b="1" dirty="0"/>
                        <a:t>Leefbare en veilige wijken</a:t>
                      </a:r>
                    </a:p>
                  </a:txBody>
                  <a:tcPr/>
                </a:tc>
                <a:extLst>
                  <a:ext uri="{0D108BD9-81ED-4DB2-BD59-A6C34878D82A}">
                    <a16:rowId xmlns:a16="http://schemas.microsoft.com/office/drawing/2014/main" val="2841725826"/>
                  </a:ext>
                </a:extLst>
              </a:tr>
              <a:tr h="314361">
                <a:tc>
                  <a:txBody>
                    <a:bodyPr/>
                    <a:lstStyle/>
                    <a:p>
                      <a:r>
                        <a:rPr lang="nl-NL" sz="1200" b="1" dirty="0"/>
                        <a:t>Overlast door personen met onbegrepen gedrag</a:t>
                      </a:r>
                    </a:p>
                  </a:txBody>
                  <a:tcPr/>
                </a:tc>
                <a:extLst>
                  <a:ext uri="{0D108BD9-81ED-4DB2-BD59-A6C34878D82A}">
                    <a16:rowId xmlns:a16="http://schemas.microsoft.com/office/drawing/2014/main" val="3728239659"/>
                  </a:ext>
                </a:extLst>
              </a:tr>
              <a:tr h="220786">
                <a:tc>
                  <a:txBody>
                    <a:bodyPr/>
                    <a:lstStyle/>
                    <a:p>
                      <a:r>
                        <a:rPr lang="nl-NL" sz="1200" b="1" dirty="0"/>
                        <a:t>Doelen: </a:t>
                      </a:r>
                      <a:r>
                        <a:rPr lang="nl-NL" sz="1200" b="0" dirty="0"/>
                        <a:t>Hengelo kent minder misdaad; In Hengelo vinden minder vermogens-, vandalisme- en geweldsdelicten plaats, zoals inbraken, diefstal, vernielingen en mishandeling plaats.; Hengelo kent minder (georganiseerde) misdaad die het vertrouwen in de maatschappij aantast (ondermijnende criminaliteit), zoals drugshandel, fraude en witwassen.</a:t>
                      </a:r>
                    </a:p>
                  </a:txBody>
                  <a:tcPr/>
                </a:tc>
                <a:extLst>
                  <a:ext uri="{0D108BD9-81ED-4DB2-BD59-A6C34878D82A}">
                    <a16:rowId xmlns:a16="http://schemas.microsoft.com/office/drawing/2014/main" val="2075087428"/>
                  </a:ext>
                </a:extLst>
              </a:tr>
              <a:tr h="220786">
                <a:tc>
                  <a:txBody>
                    <a:bodyPr/>
                    <a:lstStyle/>
                    <a:p>
                      <a:r>
                        <a:rPr lang="nl-NL" sz="1200" b="0" dirty="0"/>
                        <a:t>Inwoners van Hengelo voelen zich veiliger en ervaren minder overlast; Inwoners voelen zich veiliger in Hengelo; Inwoners van Hengelo ervaren minder overlast in hun wijk of buurt</a:t>
                      </a:r>
                    </a:p>
                    <a:p>
                      <a:endParaRPr lang="nl-NL" sz="1200" b="0" dirty="0"/>
                    </a:p>
                  </a:txBody>
                  <a:tcPr/>
                </a:tc>
                <a:extLst>
                  <a:ext uri="{0D108BD9-81ED-4DB2-BD59-A6C34878D82A}">
                    <a16:rowId xmlns:a16="http://schemas.microsoft.com/office/drawing/2014/main" val="2848558680"/>
                  </a:ext>
                </a:extLst>
              </a:tr>
            </a:tbl>
          </a:graphicData>
        </a:graphic>
      </p:graphicFrame>
      <p:graphicFrame>
        <p:nvGraphicFramePr>
          <p:cNvPr id="14" name="Tabel 4">
            <a:extLst>
              <a:ext uri="{FF2B5EF4-FFF2-40B4-BE49-F238E27FC236}">
                <a16:creationId xmlns:a16="http://schemas.microsoft.com/office/drawing/2014/main" id="{E3F2A419-FB77-DDFA-44A3-C10E48C9376D}"/>
              </a:ext>
            </a:extLst>
          </p:cNvPr>
          <p:cNvGraphicFramePr>
            <a:graphicFrameLocks noGrp="1"/>
          </p:cNvGraphicFramePr>
          <p:nvPr>
            <p:extLst>
              <p:ext uri="{D42A27DB-BD31-4B8C-83A1-F6EECF244321}">
                <p14:modId xmlns:p14="http://schemas.microsoft.com/office/powerpoint/2010/main" val="459736279"/>
              </p:ext>
            </p:extLst>
          </p:nvPr>
        </p:nvGraphicFramePr>
        <p:xfrm>
          <a:off x="7038018" y="4663268"/>
          <a:ext cx="3090416" cy="2171844"/>
        </p:xfrm>
        <a:graphic>
          <a:graphicData uri="http://schemas.openxmlformats.org/drawingml/2006/table">
            <a:tbl>
              <a:tblPr firstRow="1" bandRow="1">
                <a:tableStyleId>{5C22544A-7EE6-4342-B048-85BDC9FD1C3A}</a:tableStyleId>
              </a:tblPr>
              <a:tblGrid>
                <a:gridCol w="3090416">
                  <a:extLst>
                    <a:ext uri="{9D8B030D-6E8A-4147-A177-3AD203B41FA5}">
                      <a16:colId xmlns:a16="http://schemas.microsoft.com/office/drawing/2014/main" val="3774935084"/>
                    </a:ext>
                  </a:extLst>
                </a:gridCol>
              </a:tblGrid>
              <a:tr h="328289">
                <a:tc>
                  <a:txBody>
                    <a:bodyPr/>
                    <a:lstStyle/>
                    <a:p>
                      <a:r>
                        <a:rPr lang="nl-NL" sz="1200" dirty="0"/>
                        <a:t>Twente Midden(Haaksbergen) in ontwikkeling</a:t>
                      </a:r>
                    </a:p>
                  </a:txBody>
                  <a:tcPr/>
                </a:tc>
                <a:extLst>
                  <a:ext uri="{0D108BD9-81ED-4DB2-BD59-A6C34878D82A}">
                    <a16:rowId xmlns:a16="http://schemas.microsoft.com/office/drawing/2014/main" val="3867241361"/>
                  </a:ext>
                </a:extLst>
              </a:tr>
              <a:tr h="314361">
                <a:tc>
                  <a:txBody>
                    <a:bodyPr/>
                    <a:lstStyle/>
                    <a:p>
                      <a:r>
                        <a:rPr lang="nl-NL" sz="1200" b="1" dirty="0"/>
                        <a:t>Jeugd (w.o. alcohol en drugsgebruik onder jeugd)</a:t>
                      </a:r>
                    </a:p>
                  </a:txBody>
                  <a:tcPr/>
                </a:tc>
                <a:extLst>
                  <a:ext uri="{0D108BD9-81ED-4DB2-BD59-A6C34878D82A}">
                    <a16:rowId xmlns:a16="http://schemas.microsoft.com/office/drawing/2014/main" val="2602061264"/>
                  </a:ext>
                </a:extLst>
              </a:tr>
              <a:tr h="314361">
                <a:tc>
                  <a:txBody>
                    <a:bodyPr/>
                    <a:lstStyle/>
                    <a:p>
                      <a:r>
                        <a:rPr lang="nl-NL" sz="1200" b="1" dirty="0"/>
                        <a:t>Ondermijning</a:t>
                      </a:r>
                    </a:p>
                  </a:txBody>
                  <a:tcPr/>
                </a:tc>
                <a:extLst>
                  <a:ext uri="{0D108BD9-81ED-4DB2-BD59-A6C34878D82A}">
                    <a16:rowId xmlns:a16="http://schemas.microsoft.com/office/drawing/2014/main" val="4218291753"/>
                  </a:ext>
                </a:extLst>
              </a:tr>
              <a:tr h="314361">
                <a:tc>
                  <a:txBody>
                    <a:bodyPr/>
                    <a:lstStyle/>
                    <a:p>
                      <a:r>
                        <a:rPr lang="nl-NL" sz="1200" b="1" dirty="0"/>
                        <a:t>Multiprobleemcasuïstiek</a:t>
                      </a:r>
                    </a:p>
                  </a:txBody>
                  <a:tcPr/>
                </a:tc>
                <a:extLst>
                  <a:ext uri="{0D108BD9-81ED-4DB2-BD59-A6C34878D82A}">
                    <a16:rowId xmlns:a16="http://schemas.microsoft.com/office/drawing/2014/main" val="51734444"/>
                  </a:ext>
                </a:extLst>
              </a:tr>
              <a:tr h="314361">
                <a:tc>
                  <a:txBody>
                    <a:bodyPr/>
                    <a:lstStyle/>
                    <a:p>
                      <a:r>
                        <a:rPr lang="nl-NL" sz="1200" b="1" dirty="0"/>
                        <a:t>Zelfredzaamheid </a:t>
                      </a:r>
                    </a:p>
                  </a:txBody>
                  <a:tcPr/>
                </a:tc>
                <a:extLst>
                  <a:ext uri="{0D108BD9-81ED-4DB2-BD59-A6C34878D82A}">
                    <a16:rowId xmlns:a16="http://schemas.microsoft.com/office/drawing/2014/main" val="1523787734"/>
                  </a:ext>
                </a:extLst>
              </a:tr>
              <a:tr h="314361">
                <a:tc>
                  <a:txBody>
                    <a:bodyPr/>
                    <a:lstStyle/>
                    <a:p>
                      <a:r>
                        <a:rPr lang="nl-NL" sz="1200" b="1" dirty="0"/>
                        <a:t>Inbraken</a:t>
                      </a:r>
                    </a:p>
                  </a:txBody>
                  <a:tcPr/>
                </a:tc>
                <a:extLst>
                  <a:ext uri="{0D108BD9-81ED-4DB2-BD59-A6C34878D82A}">
                    <a16:rowId xmlns:a16="http://schemas.microsoft.com/office/drawing/2014/main" val="4277664019"/>
                  </a:ext>
                </a:extLst>
              </a:tr>
            </a:tbl>
          </a:graphicData>
        </a:graphic>
      </p:graphicFrame>
    </p:spTree>
    <p:extLst>
      <p:ext uri="{BB962C8B-B14F-4D97-AF65-F5344CB8AC3E}">
        <p14:creationId xmlns:p14="http://schemas.microsoft.com/office/powerpoint/2010/main" val="1210731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627DE401-0844-35CA-286D-A6619D30031D}"/>
              </a:ext>
            </a:extLst>
          </p:cNvPr>
          <p:cNvPicPr>
            <a:picLocks noChangeAspect="1"/>
          </p:cNvPicPr>
          <p:nvPr/>
        </p:nvPicPr>
        <p:blipFill>
          <a:blip r:embed="rId2"/>
          <a:stretch>
            <a:fillRect/>
          </a:stretch>
        </p:blipFill>
        <p:spPr>
          <a:xfrm>
            <a:off x="0" y="126177"/>
            <a:ext cx="12192000" cy="6605646"/>
          </a:xfrm>
          <a:prstGeom prst="rect">
            <a:avLst/>
          </a:prstGeom>
        </p:spPr>
      </p:pic>
    </p:spTree>
    <p:extLst>
      <p:ext uri="{BB962C8B-B14F-4D97-AF65-F5344CB8AC3E}">
        <p14:creationId xmlns:p14="http://schemas.microsoft.com/office/powerpoint/2010/main" val="210995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 7">
            <a:extLst>
              <a:ext uri="{FF2B5EF4-FFF2-40B4-BE49-F238E27FC236}">
                <a16:creationId xmlns:a16="http://schemas.microsoft.com/office/drawing/2014/main" id="{9E63AF15-7BBE-EE34-1BD9-D738C6948927}"/>
              </a:ext>
            </a:extLst>
          </p:cNvPr>
          <p:cNvGraphicFramePr>
            <a:graphicFrameLocks noGrp="1"/>
          </p:cNvGraphicFramePr>
          <p:nvPr/>
        </p:nvGraphicFramePr>
        <p:xfrm>
          <a:off x="249294" y="124287"/>
          <a:ext cx="3090416" cy="6675120"/>
        </p:xfrm>
        <a:graphic>
          <a:graphicData uri="http://schemas.openxmlformats.org/drawingml/2006/table">
            <a:tbl>
              <a:tblPr firstRow="1" bandRow="1">
                <a:tableStyleId>{5C22544A-7EE6-4342-B048-85BDC9FD1C3A}</a:tableStyleId>
              </a:tblPr>
              <a:tblGrid>
                <a:gridCol w="3090416">
                  <a:extLst>
                    <a:ext uri="{9D8B030D-6E8A-4147-A177-3AD203B41FA5}">
                      <a16:colId xmlns:a16="http://schemas.microsoft.com/office/drawing/2014/main" val="413667238"/>
                    </a:ext>
                  </a:extLst>
                </a:gridCol>
              </a:tblGrid>
              <a:tr h="448687">
                <a:tc>
                  <a:txBody>
                    <a:bodyPr/>
                    <a:lstStyle/>
                    <a:p>
                      <a:r>
                        <a:rPr lang="nl-NL" sz="1200" dirty="0"/>
                        <a:t>IJsselland Noord (Steenwijkerland) 2023-2026</a:t>
                      </a:r>
                    </a:p>
                    <a:p>
                      <a:endParaRPr lang="nl-NL" sz="1200" dirty="0"/>
                    </a:p>
                  </a:txBody>
                  <a:tcPr/>
                </a:tc>
                <a:extLst>
                  <a:ext uri="{0D108BD9-81ED-4DB2-BD59-A6C34878D82A}">
                    <a16:rowId xmlns:a16="http://schemas.microsoft.com/office/drawing/2014/main" val="1543010391"/>
                  </a:ext>
                </a:extLst>
              </a:tr>
              <a:tr h="2063961">
                <a:tc>
                  <a:txBody>
                    <a:bodyPr/>
                    <a:lstStyle/>
                    <a:p>
                      <a:r>
                        <a:rPr lang="nl-NL" sz="1200" b="1" dirty="0"/>
                        <a:t>Ondermijnende criminaliteit</a:t>
                      </a:r>
                    </a:p>
                    <a:p>
                      <a:r>
                        <a:rPr lang="nl-NL" sz="1200" b="0" dirty="0"/>
                        <a:t>We hebben een sterke informatiepositie zodat we beschikken over een actueel ondermijningsbeeld; We hebben de weerbaarheid vergroot van onze bestuurders, ambtenaren, inwoners en ondernemers; We hebben een sterke lokale en regionale integrale aanpak; We hebben (georganiseerde) criminaliteit door de inzet van bestuurlijke, strafrechtelijke en fiscale instrumenten aangepakt.</a:t>
                      </a:r>
                      <a:endParaRPr lang="nl-NL" sz="1200" b="1" dirty="0"/>
                    </a:p>
                  </a:txBody>
                  <a:tcPr/>
                </a:tc>
                <a:extLst>
                  <a:ext uri="{0D108BD9-81ED-4DB2-BD59-A6C34878D82A}">
                    <a16:rowId xmlns:a16="http://schemas.microsoft.com/office/drawing/2014/main" val="820797602"/>
                  </a:ext>
                </a:extLst>
              </a:tr>
              <a:tr h="2063961">
                <a:tc>
                  <a:txBody>
                    <a:bodyPr/>
                    <a:lstStyle/>
                    <a:p>
                      <a:r>
                        <a:rPr lang="nl-NL" sz="1200" b="1" dirty="0"/>
                        <a:t>Zorg en Veiligheid</a:t>
                      </a:r>
                    </a:p>
                    <a:p>
                      <a:r>
                        <a:rPr lang="nl-NL" sz="1200" b="0" dirty="0"/>
                        <a:t>We hebben een sterke samenwerking tussen zorg- en veiligheidsprofessionals; We hebben minder veiligheidsproblematiek die wordt veroorzaakt door kwetsbare personen of personen met verward gedrag; We hebben een sterke informatie-uitwisseling tussen ketenpartners; We hebben meer zicht op de lokale jeugd, met name de kwetsbare jongeren waarbij het risico bestaat dat ze van overlast afglijden naar criminaliteit.</a:t>
                      </a:r>
                    </a:p>
                  </a:txBody>
                  <a:tcPr/>
                </a:tc>
                <a:extLst>
                  <a:ext uri="{0D108BD9-81ED-4DB2-BD59-A6C34878D82A}">
                    <a16:rowId xmlns:a16="http://schemas.microsoft.com/office/drawing/2014/main" val="4137988822"/>
                  </a:ext>
                </a:extLst>
              </a:tr>
              <a:tr h="1346062">
                <a:tc>
                  <a:txBody>
                    <a:bodyPr/>
                    <a:lstStyle/>
                    <a:p>
                      <a:r>
                        <a:rPr lang="nl-NL" sz="1200" b="1" dirty="0"/>
                        <a:t>Digitale veiligheid</a:t>
                      </a:r>
                    </a:p>
                    <a:p>
                      <a:r>
                        <a:rPr lang="nl-NL" sz="1200" b="0" dirty="0"/>
                        <a:t>Het aantal slachtoffers van digitale criminaliteit is gedaald als gevolg van de vergroting van de digitale weerbaarheid van onze inwoners, ondernemers, instellingen en netwerkpartners; Er is meer inzicht in de aard en omvang van digitale criminaliteit.</a:t>
                      </a:r>
                    </a:p>
                  </a:txBody>
                  <a:tcPr/>
                </a:tc>
                <a:extLst>
                  <a:ext uri="{0D108BD9-81ED-4DB2-BD59-A6C34878D82A}">
                    <a16:rowId xmlns:a16="http://schemas.microsoft.com/office/drawing/2014/main" val="2331988746"/>
                  </a:ext>
                </a:extLst>
              </a:tr>
              <a:tr h="628162">
                <a:tc>
                  <a:txBody>
                    <a:bodyPr/>
                    <a:lstStyle/>
                    <a:p>
                      <a:r>
                        <a:rPr lang="nl-NL" sz="1200" b="1" dirty="0"/>
                        <a:t>Overige thema’s: </a:t>
                      </a:r>
                      <a:r>
                        <a:rPr lang="nl-NL" sz="1200" b="0" dirty="0"/>
                        <a:t>o.a. woninginbraak, woon(overlast), veilig uitgaan, evenementenveiligheid en verkeersveiligheid</a:t>
                      </a:r>
                    </a:p>
                  </a:txBody>
                  <a:tcPr/>
                </a:tc>
                <a:extLst>
                  <a:ext uri="{0D108BD9-81ED-4DB2-BD59-A6C34878D82A}">
                    <a16:rowId xmlns:a16="http://schemas.microsoft.com/office/drawing/2014/main" val="4009847743"/>
                  </a:ext>
                </a:extLst>
              </a:tr>
            </a:tbl>
          </a:graphicData>
        </a:graphic>
      </p:graphicFrame>
      <p:graphicFrame>
        <p:nvGraphicFramePr>
          <p:cNvPr id="8" name="Tabel 8">
            <a:extLst>
              <a:ext uri="{FF2B5EF4-FFF2-40B4-BE49-F238E27FC236}">
                <a16:creationId xmlns:a16="http://schemas.microsoft.com/office/drawing/2014/main" id="{044E10E2-7945-6FDD-075D-4EE39BE9EE5D}"/>
              </a:ext>
            </a:extLst>
          </p:cNvPr>
          <p:cNvGraphicFramePr>
            <a:graphicFrameLocks noGrp="1"/>
          </p:cNvGraphicFramePr>
          <p:nvPr/>
        </p:nvGraphicFramePr>
        <p:xfrm>
          <a:off x="3498370" y="124287"/>
          <a:ext cx="3090417" cy="6125823"/>
        </p:xfrm>
        <a:graphic>
          <a:graphicData uri="http://schemas.openxmlformats.org/drawingml/2006/table">
            <a:tbl>
              <a:tblPr firstRow="1" bandRow="1">
                <a:tableStyleId>{5C22544A-7EE6-4342-B048-85BDC9FD1C3A}</a:tableStyleId>
              </a:tblPr>
              <a:tblGrid>
                <a:gridCol w="3090417">
                  <a:extLst>
                    <a:ext uri="{9D8B030D-6E8A-4147-A177-3AD203B41FA5}">
                      <a16:colId xmlns:a16="http://schemas.microsoft.com/office/drawing/2014/main" val="737465020"/>
                    </a:ext>
                  </a:extLst>
                </a:gridCol>
              </a:tblGrid>
              <a:tr h="365103">
                <a:tc>
                  <a:txBody>
                    <a:bodyPr/>
                    <a:lstStyle/>
                    <a:p>
                      <a:r>
                        <a:rPr lang="nl-NL" sz="1200" dirty="0" err="1"/>
                        <a:t>Vechtdal</a:t>
                      </a:r>
                      <a:r>
                        <a:rPr lang="nl-NL" sz="1200" dirty="0"/>
                        <a:t> (Dalfsen) 2023-2026</a:t>
                      </a:r>
                    </a:p>
                  </a:txBody>
                  <a:tcPr/>
                </a:tc>
                <a:extLst>
                  <a:ext uri="{0D108BD9-81ED-4DB2-BD59-A6C34878D82A}">
                    <a16:rowId xmlns:a16="http://schemas.microsoft.com/office/drawing/2014/main" val="1979146792"/>
                  </a:ext>
                </a:extLst>
              </a:tr>
              <a:tr h="370840">
                <a:tc>
                  <a:txBody>
                    <a:bodyPr/>
                    <a:lstStyle/>
                    <a:p>
                      <a:r>
                        <a:rPr lang="nl-NL" sz="1200" b="1" dirty="0"/>
                        <a:t>Ondermijning en georganiseerde criminaliteit </a:t>
                      </a:r>
                      <a:r>
                        <a:rPr lang="nl-NL" sz="1200" b="0" dirty="0"/>
                        <a:t>We voorkomen en bestrijden de georganiseerde ondermijnende criminaliteit in gemeente Dalfsen.</a:t>
                      </a:r>
                    </a:p>
                  </a:txBody>
                  <a:tcPr/>
                </a:tc>
                <a:extLst>
                  <a:ext uri="{0D108BD9-81ED-4DB2-BD59-A6C34878D82A}">
                    <a16:rowId xmlns:a16="http://schemas.microsoft.com/office/drawing/2014/main" val="178419555"/>
                  </a:ext>
                </a:extLst>
              </a:tr>
              <a:tr h="370840">
                <a:tc>
                  <a:txBody>
                    <a:bodyPr/>
                    <a:lstStyle/>
                    <a:p>
                      <a:r>
                        <a:rPr lang="nl-NL" sz="1200" b="1" dirty="0"/>
                        <a:t>Digitale veiligheid</a:t>
                      </a:r>
                    </a:p>
                    <a:p>
                      <a:r>
                        <a:rPr lang="nl-NL" sz="1200" b="0" dirty="0"/>
                        <a:t>Een gemeente waarin wij zelf maar ook onze inwoners en ondernemers weerbaar zijn tegen risico’s en dreigingen van de snel digitaliserende maatschappij.</a:t>
                      </a:r>
                    </a:p>
                  </a:txBody>
                  <a:tcPr/>
                </a:tc>
                <a:extLst>
                  <a:ext uri="{0D108BD9-81ED-4DB2-BD59-A6C34878D82A}">
                    <a16:rowId xmlns:a16="http://schemas.microsoft.com/office/drawing/2014/main" val="412103190"/>
                  </a:ext>
                </a:extLst>
              </a:tr>
              <a:tr h="370840">
                <a:tc>
                  <a:txBody>
                    <a:bodyPr/>
                    <a:lstStyle/>
                    <a:p>
                      <a:r>
                        <a:rPr lang="nl-NL" sz="1200" b="1" dirty="0"/>
                        <a:t>Zorg en veiligheid</a:t>
                      </a:r>
                    </a:p>
                    <a:p>
                      <a:r>
                        <a:rPr lang="nl-NL" sz="1200" b="0" dirty="0"/>
                        <a:t>Een gemeente waar maatwerk wordt geleverd voor inwoners met meervoudige problematiek</a:t>
                      </a:r>
                    </a:p>
                    <a:p>
                      <a:r>
                        <a:rPr lang="nl-NL" sz="1200" b="0" dirty="0"/>
                        <a:t>waardoor overlast en onveilige situaties tot een minimum wordt beperkt.</a:t>
                      </a:r>
                    </a:p>
                  </a:txBody>
                  <a:tcPr/>
                </a:tc>
                <a:extLst>
                  <a:ext uri="{0D108BD9-81ED-4DB2-BD59-A6C34878D82A}">
                    <a16:rowId xmlns:a16="http://schemas.microsoft.com/office/drawing/2014/main" val="3699286680"/>
                  </a:ext>
                </a:extLst>
              </a:tr>
              <a:tr h="370840">
                <a:tc>
                  <a:txBody>
                    <a:bodyPr/>
                    <a:lstStyle/>
                    <a:p>
                      <a:r>
                        <a:rPr lang="nl-NL" sz="1200" b="1" dirty="0"/>
                        <a:t>Jeugd en veiligheid</a:t>
                      </a:r>
                    </a:p>
                    <a:p>
                      <a:r>
                        <a:rPr lang="nl-NL" sz="1200" b="0" dirty="0"/>
                        <a:t>We streven ernaar om in samenwerking met andere partijen (zoals scholen, jongerenwerk, politie) drugshandel en (problematisch) drugsgebruik van minderjarigen en adolescenten te voorkomen dan wel te verminderen, door de jongeren in beeld te krijgen en te houden die drugs gebruiken in het uitgaansleven en op school. Daarnaast zetten we ons ervoor in om alcoholgebruik door minderjarigen te ontmoedigen</a:t>
                      </a:r>
                    </a:p>
                  </a:txBody>
                  <a:tcPr/>
                </a:tc>
                <a:extLst>
                  <a:ext uri="{0D108BD9-81ED-4DB2-BD59-A6C34878D82A}">
                    <a16:rowId xmlns:a16="http://schemas.microsoft.com/office/drawing/2014/main" val="992863149"/>
                  </a:ext>
                </a:extLst>
              </a:tr>
              <a:tr h="370840">
                <a:tc>
                  <a:txBody>
                    <a:bodyPr/>
                    <a:lstStyle/>
                    <a:p>
                      <a:r>
                        <a:rPr lang="nl-NL" sz="1200" b="1" dirty="0"/>
                        <a:t>High Impact Crimes (m.n. woninginbraken)</a:t>
                      </a:r>
                    </a:p>
                    <a:p>
                      <a:r>
                        <a:rPr lang="nl-NL" sz="1200" b="0" dirty="0"/>
                        <a:t>Wij blijven aandacht houden voor de traditionele vormen van criminaliteit met de nadruk op woninginbraken. </a:t>
                      </a:r>
                    </a:p>
                  </a:txBody>
                  <a:tcPr/>
                </a:tc>
                <a:extLst>
                  <a:ext uri="{0D108BD9-81ED-4DB2-BD59-A6C34878D82A}">
                    <a16:rowId xmlns:a16="http://schemas.microsoft.com/office/drawing/2014/main" val="3516943969"/>
                  </a:ext>
                </a:extLst>
              </a:tr>
            </a:tbl>
          </a:graphicData>
        </a:graphic>
      </p:graphicFrame>
      <p:graphicFrame>
        <p:nvGraphicFramePr>
          <p:cNvPr id="9" name="Tabel 9">
            <a:extLst>
              <a:ext uri="{FF2B5EF4-FFF2-40B4-BE49-F238E27FC236}">
                <a16:creationId xmlns:a16="http://schemas.microsoft.com/office/drawing/2014/main" id="{4CB4303A-03F5-518E-8CD3-D702D94CF8DF}"/>
              </a:ext>
            </a:extLst>
          </p:cNvPr>
          <p:cNvGraphicFramePr>
            <a:graphicFrameLocks noGrp="1"/>
          </p:cNvGraphicFramePr>
          <p:nvPr/>
        </p:nvGraphicFramePr>
        <p:xfrm>
          <a:off x="6747448" y="3857430"/>
          <a:ext cx="3090416" cy="1569720"/>
        </p:xfrm>
        <a:graphic>
          <a:graphicData uri="http://schemas.openxmlformats.org/drawingml/2006/table">
            <a:tbl>
              <a:tblPr firstRow="1" bandRow="1">
                <a:tableStyleId>{5C22544A-7EE6-4342-B048-85BDC9FD1C3A}</a:tableStyleId>
              </a:tblPr>
              <a:tblGrid>
                <a:gridCol w="3090416">
                  <a:extLst>
                    <a:ext uri="{9D8B030D-6E8A-4147-A177-3AD203B41FA5}">
                      <a16:colId xmlns:a16="http://schemas.microsoft.com/office/drawing/2014/main" val="3618539474"/>
                    </a:ext>
                  </a:extLst>
                </a:gridCol>
              </a:tblGrid>
              <a:tr h="0">
                <a:tc>
                  <a:txBody>
                    <a:bodyPr/>
                    <a:lstStyle/>
                    <a:p>
                      <a:r>
                        <a:rPr lang="nl-NL" sz="1200" dirty="0"/>
                        <a:t>IJsselland Noord (Staphorst) nog in ontwikkeling</a:t>
                      </a:r>
                    </a:p>
                  </a:txBody>
                  <a:tcPr/>
                </a:tc>
                <a:extLst>
                  <a:ext uri="{0D108BD9-81ED-4DB2-BD59-A6C34878D82A}">
                    <a16:rowId xmlns:a16="http://schemas.microsoft.com/office/drawing/2014/main" val="3607181780"/>
                  </a:ext>
                </a:extLst>
              </a:tr>
              <a:tr h="370840">
                <a:tc>
                  <a:txBody>
                    <a:bodyPr/>
                    <a:lstStyle/>
                    <a:p>
                      <a:r>
                        <a:rPr lang="nl-NL" sz="1200" b="1" dirty="0"/>
                        <a:t>Ondermijning</a:t>
                      </a:r>
                    </a:p>
                  </a:txBody>
                  <a:tcPr/>
                </a:tc>
                <a:extLst>
                  <a:ext uri="{0D108BD9-81ED-4DB2-BD59-A6C34878D82A}">
                    <a16:rowId xmlns:a16="http://schemas.microsoft.com/office/drawing/2014/main" val="912453764"/>
                  </a:ext>
                </a:extLst>
              </a:tr>
              <a:tr h="370840">
                <a:tc>
                  <a:txBody>
                    <a:bodyPr/>
                    <a:lstStyle/>
                    <a:p>
                      <a:r>
                        <a:rPr lang="nl-NL" sz="1200" b="1" dirty="0"/>
                        <a:t>Digitale Veiligheid</a:t>
                      </a:r>
                    </a:p>
                  </a:txBody>
                  <a:tcPr/>
                </a:tc>
                <a:extLst>
                  <a:ext uri="{0D108BD9-81ED-4DB2-BD59-A6C34878D82A}">
                    <a16:rowId xmlns:a16="http://schemas.microsoft.com/office/drawing/2014/main" val="707129138"/>
                  </a:ext>
                </a:extLst>
              </a:tr>
              <a:tr h="370840">
                <a:tc>
                  <a:txBody>
                    <a:bodyPr/>
                    <a:lstStyle/>
                    <a:p>
                      <a:r>
                        <a:rPr lang="nl-NL" sz="1200" b="1" dirty="0"/>
                        <a:t>Zorg- en veiligheid </a:t>
                      </a:r>
                    </a:p>
                  </a:txBody>
                  <a:tcPr/>
                </a:tc>
                <a:extLst>
                  <a:ext uri="{0D108BD9-81ED-4DB2-BD59-A6C34878D82A}">
                    <a16:rowId xmlns:a16="http://schemas.microsoft.com/office/drawing/2014/main" val="879913396"/>
                  </a:ext>
                </a:extLst>
              </a:tr>
            </a:tbl>
          </a:graphicData>
        </a:graphic>
      </p:graphicFrame>
      <p:sp>
        <p:nvSpPr>
          <p:cNvPr id="10" name="Tekstvak 9">
            <a:extLst>
              <a:ext uri="{FF2B5EF4-FFF2-40B4-BE49-F238E27FC236}">
                <a16:creationId xmlns:a16="http://schemas.microsoft.com/office/drawing/2014/main" id="{6D4CBC5B-1435-51D6-AEF5-50E8E38A9168}"/>
              </a:ext>
            </a:extLst>
          </p:cNvPr>
          <p:cNvSpPr txBox="1"/>
          <p:nvPr/>
        </p:nvSpPr>
        <p:spPr>
          <a:xfrm>
            <a:off x="10506075" y="902835"/>
            <a:ext cx="1209675" cy="4524315"/>
          </a:xfrm>
          <a:prstGeom prst="rect">
            <a:avLst/>
          </a:prstGeom>
          <a:noFill/>
        </p:spPr>
        <p:txBody>
          <a:bodyPr wrap="square" rtlCol="0">
            <a:spAutoFit/>
          </a:bodyPr>
          <a:lstStyle/>
          <a:p>
            <a:r>
              <a:rPr lang="nl-NL" sz="9600" dirty="0"/>
              <a:t>I</a:t>
            </a:r>
          </a:p>
          <a:p>
            <a:r>
              <a:rPr lang="nl-NL" sz="9600" dirty="0"/>
              <a:t>J</a:t>
            </a:r>
          </a:p>
          <a:p>
            <a:r>
              <a:rPr lang="nl-NL" sz="9600" dirty="0"/>
              <a:t>S</a:t>
            </a:r>
          </a:p>
        </p:txBody>
      </p:sp>
      <p:graphicFrame>
        <p:nvGraphicFramePr>
          <p:cNvPr id="3" name="Tabel 2">
            <a:extLst>
              <a:ext uri="{FF2B5EF4-FFF2-40B4-BE49-F238E27FC236}">
                <a16:creationId xmlns:a16="http://schemas.microsoft.com/office/drawing/2014/main" id="{40A5578A-5C98-B12D-2403-929541D71D34}"/>
              </a:ext>
            </a:extLst>
          </p:cNvPr>
          <p:cNvGraphicFramePr>
            <a:graphicFrameLocks noGrp="1"/>
          </p:cNvGraphicFramePr>
          <p:nvPr/>
        </p:nvGraphicFramePr>
        <p:xfrm>
          <a:off x="6747447" y="142042"/>
          <a:ext cx="3090417" cy="3571240"/>
        </p:xfrm>
        <a:graphic>
          <a:graphicData uri="http://schemas.openxmlformats.org/drawingml/2006/table">
            <a:tbl>
              <a:tblPr firstRow="1" bandRow="1">
                <a:tableStyleId>{5C22544A-7EE6-4342-B048-85BDC9FD1C3A}</a:tableStyleId>
              </a:tblPr>
              <a:tblGrid>
                <a:gridCol w="3090417">
                  <a:extLst>
                    <a:ext uri="{9D8B030D-6E8A-4147-A177-3AD203B41FA5}">
                      <a16:colId xmlns:a16="http://schemas.microsoft.com/office/drawing/2014/main" val="3407619006"/>
                    </a:ext>
                  </a:extLst>
                </a:gridCol>
              </a:tblGrid>
              <a:tr h="370840">
                <a:tc>
                  <a:txBody>
                    <a:bodyPr/>
                    <a:lstStyle/>
                    <a:p>
                      <a:r>
                        <a:rPr lang="nl-NL" sz="1200" b="1" dirty="0"/>
                        <a:t>Dalfsen vervolg </a:t>
                      </a:r>
                    </a:p>
                  </a:txBody>
                  <a:tcPr/>
                </a:tc>
                <a:extLst>
                  <a:ext uri="{0D108BD9-81ED-4DB2-BD59-A6C34878D82A}">
                    <a16:rowId xmlns:a16="http://schemas.microsoft.com/office/drawing/2014/main" val="459308426"/>
                  </a:ext>
                </a:extLst>
              </a:tr>
              <a:tr h="370840">
                <a:tc>
                  <a:txBody>
                    <a:bodyPr/>
                    <a:lstStyle/>
                    <a:p>
                      <a:r>
                        <a:rPr lang="nl-NL" sz="1200" b="0" dirty="0"/>
                        <a:t>Inwoners en ondernemers voelen zich veilig, het aantal traditionele geregistreerde misdrijven blijft stabiel of daalt en we benadrukken het belang van sociale cohesie en participatie.</a:t>
                      </a:r>
                    </a:p>
                  </a:txBody>
                  <a:tcPr/>
                </a:tc>
                <a:extLst>
                  <a:ext uri="{0D108BD9-81ED-4DB2-BD59-A6C34878D82A}">
                    <a16:rowId xmlns:a16="http://schemas.microsoft.com/office/drawing/2014/main" val="407257055"/>
                  </a:ext>
                </a:extLst>
              </a:tr>
              <a:tr h="370840">
                <a:tc>
                  <a:txBody>
                    <a:bodyPr/>
                    <a:lstStyle/>
                    <a:p>
                      <a:r>
                        <a:rPr lang="nl-NL" sz="1200" b="1" dirty="0"/>
                        <a:t>Risico- en crisisbeheersing – zelfredzaamheid en samenredzaamheid</a:t>
                      </a:r>
                    </a:p>
                    <a:p>
                      <a:r>
                        <a:rPr lang="nl-NL" sz="1200" b="0" dirty="0"/>
                        <a:t>Samen met de Veiligheidsregio en andere externe partners zetten wij ons in om de zelfredzaamheid en samenredzaamheid van onze inwoners te vergroten. </a:t>
                      </a:r>
                    </a:p>
                  </a:txBody>
                  <a:tcPr/>
                </a:tc>
                <a:extLst>
                  <a:ext uri="{0D108BD9-81ED-4DB2-BD59-A6C34878D82A}">
                    <a16:rowId xmlns:a16="http://schemas.microsoft.com/office/drawing/2014/main" val="513960125"/>
                  </a:ext>
                </a:extLst>
              </a:tr>
              <a:tr h="370840">
                <a:tc>
                  <a:txBody>
                    <a:bodyPr/>
                    <a:lstStyle/>
                    <a:p>
                      <a:r>
                        <a:rPr lang="nl-NL" sz="1200" b="1" dirty="0"/>
                        <a:t> Verkeersveiligheid</a:t>
                      </a:r>
                    </a:p>
                    <a:p>
                      <a:r>
                        <a:rPr lang="nl-NL" sz="1200" b="0" dirty="0"/>
                        <a:t>Samen met onze externe partners zetten wij ons in om de ervaren verkeersoverlast door ‘te hard rijden’ en ‘rijden onder invloed’  te verminderen. </a:t>
                      </a:r>
                    </a:p>
                  </a:txBody>
                  <a:tcPr/>
                </a:tc>
                <a:extLst>
                  <a:ext uri="{0D108BD9-81ED-4DB2-BD59-A6C34878D82A}">
                    <a16:rowId xmlns:a16="http://schemas.microsoft.com/office/drawing/2014/main" val="281311356"/>
                  </a:ext>
                </a:extLst>
              </a:tr>
            </a:tbl>
          </a:graphicData>
        </a:graphic>
      </p:graphicFrame>
    </p:spTree>
    <p:extLst>
      <p:ext uri="{BB962C8B-B14F-4D97-AF65-F5344CB8AC3E}">
        <p14:creationId xmlns:p14="http://schemas.microsoft.com/office/powerpoint/2010/main" val="2784546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 7">
            <a:extLst>
              <a:ext uri="{FF2B5EF4-FFF2-40B4-BE49-F238E27FC236}">
                <a16:creationId xmlns:a16="http://schemas.microsoft.com/office/drawing/2014/main" id="{9E63AF15-7BBE-EE34-1BD9-D738C6948927}"/>
              </a:ext>
            </a:extLst>
          </p:cNvPr>
          <p:cNvGraphicFramePr>
            <a:graphicFrameLocks noGrp="1"/>
          </p:cNvGraphicFramePr>
          <p:nvPr/>
        </p:nvGraphicFramePr>
        <p:xfrm>
          <a:off x="275014" y="121895"/>
          <a:ext cx="3090416" cy="1747520"/>
        </p:xfrm>
        <a:graphic>
          <a:graphicData uri="http://schemas.openxmlformats.org/drawingml/2006/table">
            <a:tbl>
              <a:tblPr firstRow="1" bandRow="1">
                <a:tableStyleId>{5C22544A-7EE6-4342-B048-85BDC9FD1C3A}</a:tableStyleId>
              </a:tblPr>
              <a:tblGrid>
                <a:gridCol w="3090416">
                  <a:extLst>
                    <a:ext uri="{9D8B030D-6E8A-4147-A177-3AD203B41FA5}">
                      <a16:colId xmlns:a16="http://schemas.microsoft.com/office/drawing/2014/main" val="413667238"/>
                    </a:ext>
                  </a:extLst>
                </a:gridCol>
              </a:tblGrid>
              <a:tr h="370840">
                <a:tc>
                  <a:txBody>
                    <a:bodyPr/>
                    <a:lstStyle/>
                    <a:p>
                      <a:r>
                        <a:rPr lang="nl-NL" sz="1200" dirty="0"/>
                        <a:t>IJsselland Zuid (Raalte) 2023-2026</a:t>
                      </a:r>
                    </a:p>
                    <a:p>
                      <a:endParaRPr lang="nl-NL" sz="1200" dirty="0"/>
                    </a:p>
                  </a:txBody>
                  <a:tcPr/>
                </a:tc>
                <a:extLst>
                  <a:ext uri="{0D108BD9-81ED-4DB2-BD59-A6C34878D82A}">
                    <a16:rowId xmlns:a16="http://schemas.microsoft.com/office/drawing/2014/main" val="1543010391"/>
                  </a:ext>
                </a:extLst>
              </a:tr>
              <a:tr h="370840">
                <a:tc>
                  <a:txBody>
                    <a:bodyPr/>
                    <a:lstStyle/>
                    <a:p>
                      <a:r>
                        <a:rPr lang="nl-NL" sz="1200" b="1" dirty="0"/>
                        <a:t>Zorg en Veiligheid</a:t>
                      </a:r>
                    </a:p>
                  </a:txBody>
                  <a:tcPr/>
                </a:tc>
                <a:extLst>
                  <a:ext uri="{0D108BD9-81ED-4DB2-BD59-A6C34878D82A}">
                    <a16:rowId xmlns:a16="http://schemas.microsoft.com/office/drawing/2014/main" val="820797602"/>
                  </a:ext>
                </a:extLst>
              </a:tr>
              <a:tr h="370840">
                <a:tc>
                  <a:txBody>
                    <a:bodyPr/>
                    <a:lstStyle/>
                    <a:p>
                      <a:r>
                        <a:rPr lang="nl-NL" sz="1200" b="1" dirty="0"/>
                        <a:t>Ondermijnende criminaliteit</a:t>
                      </a:r>
                      <a:endParaRPr lang="nl-NL" sz="1200" b="0" dirty="0"/>
                    </a:p>
                  </a:txBody>
                  <a:tcPr/>
                </a:tc>
                <a:extLst>
                  <a:ext uri="{0D108BD9-81ED-4DB2-BD59-A6C34878D82A}">
                    <a16:rowId xmlns:a16="http://schemas.microsoft.com/office/drawing/2014/main" val="4137988822"/>
                  </a:ext>
                </a:extLst>
              </a:tr>
              <a:tr h="250104">
                <a:tc>
                  <a:txBody>
                    <a:bodyPr/>
                    <a:lstStyle/>
                    <a:p>
                      <a:r>
                        <a:rPr lang="nl-NL" sz="1200" b="1" dirty="0"/>
                        <a:t>Digitale veiligheid: </a:t>
                      </a:r>
                      <a:endParaRPr lang="nl-NL" sz="1200" b="0" dirty="0"/>
                    </a:p>
                  </a:txBody>
                  <a:tcPr/>
                </a:tc>
                <a:extLst>
                  <a:ext uri="{0D108BD9-81ED-4DB2-BD59-A6C34878D82A}">
                    <a16:rowId xmlns:a16="http://schemas.microsoft.com/office/drawing/2014/main" val="2331988746"/>
                  </a:ext>
                </a:extLst>
              </a:tr>
              <a:tr h="250104">
                <a:tc>
                  <a:txBody>
                    <a:bodyPr/>
                    <a:lstStyle/>
                    <a:p>
                      <a:r>
                        <a:rPr lang="nl-NL" sz="1200" b="1" dirty="0"/>
                        <a:t>Weerbare en verbonden samenleving</a:t>
                      </a:r>
                      <a:endParaRPr lang="nl-NL" sz="1200" b="0" dirty="0"/>
                    </a:p>
                  </a:txBody>
                  <a:tcPr/>
                </a:tc>
                <a:extLst>
                  <a:ext uri="{0D108BD9-81ED-4DB2-BD59-A6C34878D82A}">
                    <a16:rowId xmlns:a16="http://schemas.microsoft.com/office/drawing/2014/main" val="4009847743"/>
                  </a:ext>
                </a:extLst>
              </a:tr>
            </a:tbl>
          </a:graphicData>
        </a:graphic>
      </p:graphicFrame>
      <p:sp>
        <p:nvSpPr>
          <p:cNvPr id="10" name="Tekstvak 9">
            <a:extLst>
              <a:ext uri="{FF2B5EF4-FFF2-40B4-BE49-F238E27FC236}">
                <a16:creationId xmlns:a16="http://schemas.microsoft.com/office/drawing/2014/main" id="{6D4CBC5B-1435-51D6-AEF5-50E8E38A9168}"/>
              </a:ext>
            </a:extLst>
          </p:cNvPr>
          <p:cNvSpPr txBox="1"/>
          <p:nvPr/>
        </p:nvSpPr>
        <p:spPr>
          <a:xfrm>
            <a:off x="10506075" y="902835"/>
            <a:ext cx="1209675" cy="4524315"/>
          </a:xfrm>
          <a:prstGeom prst="rect">
            <a:avLst/>
          </a:prstGeom>
          <a:noFill/>
        </p:spPr>
        <p:txBody>
          <a:bodyPr wrap="square" rtlCol="0">
            <a:spAutoFit/>
          </a:bodyPr>
          <a:lstStyle/>
          <a:p>
            <a:r>
              <a:rPr lang="nl-NL" sz="9600" dirty="0"/>
              <a:t>I</a:t>
            </a:r>
          </a:p>
          <a:p>
            <a:r>
              <a:rPr lang="nl-NL" sz="9600" dirty="0"/>
              <a:t>J</a:t>
            </a:r>
          </a:p>
          <a:p>
            <a:r>
              <a:rPr lang="nl-NL" sz="9600" dirty="0"/>
              <a:t>S</a:t>
            </a:r>
          </a:p>
        </p:txBody>
      </p:sp>
      <p:graphicFrame>
        <p:nvGraphicFramePr>
          <p:cNvPr id="2" name="Tabel 8">
            <a:extLst>
              <a:ext uri="{FF2B5EF4-FFF2-40B4-BE49-F238E27FC236}">
                <a16:creationId xmlns:a16="http://schemas.microsoft.com/office/drawing/2014/main" id="{4326CA64-C8B5-96C8-0317-07B04F330959}"/>
              </a:ext>
            </a:extLst>
          </p:cNvPr>
          <p:cNvGraphicFramePr>
            <a:graphicFrameLocks noGrp="1"/>
          </p:cNvGraphicFramePr>
          <p:nvPr/>
        </p:nvGraphicFramePr>
        <p:xfrm>
          <a:off x="3600954" y="88900"/>
          <a:ext cx="3090417" cy="6680200"/>
        </p:xfrm>
        <a:graphic>
          <a:graphicData uri="http://schemas.openxmlformats.org/drawingml/2006/table">
            <a:tbl>
              <a:tblPr firstRow="1" bandRow="1">
                <a:tableStyleId>{5C22544A-7EE6-4342-B048-85BDC9FD1C3A}</a:tableStyleId>
              </a:tblPr>
              <a:tblGrid>
                <a:gridCol w="3090417">
                  <a:extLst>
                    <a:ext uri="{9D8B030D-6E8A-4147-A177-3AD203B41FA5}">
                      <a16:colId xmlns:a16="http://schemas.microsoft.com/office/drawing/2014/main" val="737465020"/>
                    </a:ext>
                  </a:extLst>
                </a:gridCol>
              </a:tblGrid>
              <a:tr h="370840">
                <a:tc>
                  <a:txBody>
                    <a:bodyPr/>
                    <a:lstStyle/>
                    <a:p>
                      <a:r>
                        <a:rPr lang="nl-NL" sz="1200" dirty="0"/>
                        <a:t>IJsselland Noord (Kampen) 2023-2026</a:t>
                      </a:r>
                    </a:p>
                  </a:txBody>
                  <a:tcPr/>
                </a:tc>
                <a:extLst>
                  <a:ext uri="{0D108BD9-81ED-4DB2-BD59-A6C34878D82A}">
                    <a16:rowId xmlns:a16="http://schemas.microsoft.com/office/drawing/2014/main" val="1979146792"/>
                  </a:ext>
                </a:extLst>
              </a:tr>
              <a:tr h="370840">
                <a:tc>
                  <a:txBody>
                    <a:bodyPr/>
                    <a:lstStyle/>
                    <a:p>
                      <a:r>
                        <a:rPr lang="nl-NL" sz="1200" b="1" dirty="0"/>
                        <a:t>Zorg en veiligheid</a:t>
                      </a:r>
                    </a:p>
                    <a:p>
                      <a:r>
                        <a:rPr lang="nl-NL" sz="1200" b="0" dirty="0"/>
                        <a:t>Een sluitende aanpak tussen Zorg en Veiligheid; Bestendigen van de persoonsgebonden aanpak voor mensen met complexe problematiek op snijvlak van zorg en strafrecht; Zorgaanbieders zijn goede buren in de wijk; We bieden passende ondersteuning aan ex-gedetineerden.</a:t>
                      </a:r>
                    </a:p>
                  </a:txBody>
                  <a:tcPr/>
                </a:tc>
                <a:extLst>
                  <a:ext uri="{0D108BD9-81ED-4DB2-BD59-A6C34878D82A}">
                    <a16:rowId xmlns:a16="http://schemas.microsoft.com/office/drawing/2014/main" val="178419555"/>
                  </a:ext>
                </a:extLst>
              </a:tr>
              <a:tr h="370840">
                <a:tc>
                  <a:txBody>
                    <a:bodyPr/>
                    <a:lstStyle/>
                    <a:p>
                      <a:r>
                        <a:rPr lang="nl-NL" sz="1200" b="1" dirty="0"/>
                        <a:t>Jeugd en veiligheid</a:t>
                      </a:r>
                    </a:p>
                    <a:p>
                      <a:r>
                        <a:rPr lang="nl-NL" sz="1200" b="0" dirty="0"/>
                        <a:t>We vergroten de weerbaarheid van jongeren in een kwetsbare positie, zodat de kans dat zij afglijden, afneemt; Afname van het gebruik van alcohol en drugs onder jongeren; Aanpak overlast op straat en in winkelcentra. </a:t>
                      </a:r>
                    </a:p>
                  </a:txBody>
                  <a:tcPr/>
                </a:tc>
                <a:extLst>
                  <a:ext uri="{0D108BD9-81ED-4DB2-BD59-A6C34878D82A}">
                    <a16:rowId xmlns:a16="http://schemas.microsoft.com/office/drawing/2014/main" val="3699286680"/>
                  </a:ext>
                </a:extLst>
              </a:tr>
              <a:tr h="370840">
                <a:tc>
                  <a:txBody>
                    <a:bodyPr/>
                    <a:lstStyle/>
                    <a:p>
                      <a:r>
                        <a:rPr lang="nl-NL" sz="1200" b="1" dirty="0"/>
                        <a:t>Ondermijning en integriteit</a:t>
                      </a:r>
                    </a:p>
                    <a:p>
                      <a:r>
                        <a:rPr lang="nl-NL" sz="1200" b="0" dirty="0"/>
                        <a:t>De gemeente Kampen is weerbaar en integer; We hebben de ‘basis op orde’; We hebben inzicht in risicovolle branches en locaties; Inwoners en ondernemers zijn zich bewust van de risico’s van ondermijnende criminaliteit.</a:t>
                      </a:r>
                    </a:p>
                  </a:txBody>
                  <a:tcPr/>
                </a:tc>
                <a:extLst>
                  <a:ext uri="{0D108BD9-81ED-4DB2-BD59-A6C34878D82A}">
                    <a16:rowId xmlns:a16="http://schemas.microsoft.com/office/drawing/2014/main" val="2585024807"/>
                  </a:ext>
                </a:extLst>
              </a:tr>
              <a:tr h="370840">
                <a:tc>
                  <a:txBody>
                    <a:bodyPr/>
                    <a:lstStyle/>
                    <a:p>
                      <a:r>
                        <a:rPr lang="nl-NL" sz="1200" b="1" dirty="0"/>
                        <a:t>Digitale veiligheid</a:t>
                      </a:r>
                    </a:p>
                    <a:p>
                      <a:r>
                        <a:rPr lang="nl-NL" sz="1200" b="0" dirty="0"/>
                        <a:t>Onze inwoners en ondernemers zijn op de hoogte van de verschillende vormen van digitale criminaliteit; We beperken de gevolgen van een cyberaanval of langdurige cybercrisis; We zijn alert op online aangejaagde ordeverstoring</a:t>
                      </a:r>
                    </a:p>
                  </a:txBody>
                  <a:tcPr/>
                </a:tc>
                <a:extLst>
                  <a:ext uri="{0D108BD9-81ED-4DB2-BD59-A6C34878D82A}">
                    <a16:rowId xmlns:a16="http://schemas.microsoft.com/office/drawing/2014/main" val="3631453401"/>
                  </a:ext>
                </a:extLst>
              </a:tr>
              <a:tr h="370840">
                <a:tc>
                  <a:txBody>
                    <a:bodyPr/>
                    <a:lstStyle/>
                    <a:p>
                      <a:r>
                        <a:rPr lang="nl-NL" sz="1200" b="1" dirty="0"/>
                        <a:t>Wijkveiligheid</a:t>
                      </a:r>
                    </a:p>
                    <a:p>
                      <a:r>
                        <a:rPr lang="nl-NL" sz="1200" b="0" dirty="0"/>
                        <a:t>Onze inwoners voelen zich nog veiliger; Inwoners voelen zich betrokken bij hun buurt en zijn bereid zich in te zetten voor de veiligheid en leefbaarheid.</a:t>
                      </a:r>
                    </a:p>
                  </a:txBody>
                  <a:tcPr/>
                </a:tc>
                <a:extLst>
                  <a:ext uri="{0D108BD9-81ED-4DB2-BD59-A6C34878D82A}">
                    <a16:rowId xmlns:a16="http://schemas.microsoft.com/office/drawing/2014/main" val="2560466110"/>
                  </a:ext>
                </a:extLst>
              </a:tr>
            </a:tbl>
          </a:graphicData>
        </a:graphic>
      </p:graphicFrame>
      <p:graphicFrame>
        <p:nvGraphicFramePr>
          <p:cNvPr id="3" name="Tabel 8">
            <a:extLst>
              <a:ext uri="{FF2B5EF4-FFF2-40B4-BE49-F238E27FC236}">
                <a16:creationId xmlns:a16="http://schemas.microsoft.com/office/drawing/2014/main" id="{97F9B214-05A5-0A0D-08BD-8BE9A3504000}"/>
              </a:ext>
            </a:extLst>
          </p:cNvPr>
          <p:cNvGraphicFramePr>
            <a:graphicFrameLocks noGrp="1"/>
          </p:cNvGraphicFramePr>
          <p:nvPr/>
        </p:nvGraphicFramePr>
        <p:xfrm>
          <a:off x="6964185" y="121895"/>
          <a:ext cx="3066177" cy="1645920"/>
        </p:xfrm>
        <a:graphic>
          <a:graphicData uri="http://schemas.openxmlformats.org/drawingml/2006/table">
            <a:tbl>
              <a:tblPr firstRow="1" bandRow="1">
                <a:tableStyleId>{5C22544A-7EE6-4342-B048-85BDC9FD1C3A}</a:tableStyleId>
              </a:tblPr>
              <a:tblGrid>
                <a:gridCol w="3066177">
                  <a:extLst>
                    <a:ext uri="{9D8B030D-6E8A-4147-A177-3AD203B41FA5}">
                      <a16:colId xmlns:a16="http://schemas.microsoft.com/office/drawing/2014/main" val="737465020"/>
                    </a:ext>
                  </a:extLst>
                </a:gridCol>
              </a:tblGrid>
              <a:tr h="453925">
                <a:tc>
                  <a:txBody>
                    <a:bodyPr/>
                    <a:lstStyle/>
                    <a:p>
                      <a:r>
                        <a:rPr lang="nl-NL" sz="1200" dirty="0"/>
                        <a:t>IJsselland Noord (Kampen)  vervolg</a:t>
                      </a:r>
                    </a:p>
                    <a:p>
                      <a:endParaRPr lang="nl-NL" sz="1200" dirty="0"/>
                    </a:p>
                  </a:txBody>
                  <a:tcPr/>
                </a:tc>
                <a:extLst>
                  <a:ext uri="{0D108BD9-81ED-4DB2-BD59-A6C34878D82A}">
                    <a16:rowId xmlns:a16="http://schemas.microsoft.com/office/drawing/2014/main" val="1979146792"/>
                  </a:ext>
                </a:extLst>
              </a:tr>
              <a:tr h="368183">
                <a:tc>
                  <a:txBody>
                    <a:bodyPr/>
                    <a:lstStyle/>
                    <a:p>
                      <a:r>
                        <a:rPr lang="nl-NL" sz="1200" b="1" dirty="0"/>
                        <a:t>Fysieke veiligheid</a:t>
                      </a:r>
                    </a:p>
                    <a:p>
                      <a:r>
                        <a:rPr lang="nl-NL" sz="1200" b="0" dirty="0"/>
                        <a:t>De gemeentelijke organisatie is goed voorbereid op diverse crises; We kennen de risico’s in ons gebied en bereiden ons daar op voor; We vergroten de zelfredzaamheid van onze inwoners</a:t>
                      </a:r>
                    </a:p>
                  </a:txBody>
                  <a:tcPr/>
                </a:tc>
                <a:extLst>
                  <a:ext uri="{0D108BD9-81ED-4DB2-BD59-A6C34878D82A}">
                    <a16:rowId xmlns:a16="http://schemas.microsoft.com/office/drawing/2014/main" val="178419555"/>
                  </a:ext>
                </a:extLst>
              </a:tr>
            </a:tbl>
          </a:graphicData>
        </a:graphic>
      </p:graphicFrame>
      <p:graphicFrame>
        <p:nvGraphicFramePr>
          <p:cNvPr id="4" name="Tabel 8">
            <a:extLst>
              <a:ext uri="{FF2B5EF4-FFF2-40B4-BE49-F238E27FC236}">
                <a16:creationId xmlns:a16="http://schemas.microsoft.com/office/drawing/2014/main" id="{FE0E9E06-BBC8-8D88-A069-3BAD49F5A5CB}"/>
              </a:ext>
            </a:extLst>
          </p:cNvPr>
          <p:cNvGraphicFramePr>
            <a:graphicFrameLocks noGrp="1"/>
          </p:cNvGraphicFramePr>
          <p:nvPr/>
        </p:nvGraphicFramePr>
        <p:xfrm>
          <a:off x="6939945" y="1888316"/>
          <a:ext cx="3090417" cy="3230880"/>
        </p:xfrm>
        <a:graphic>
          <a:graphicData uri="http://schemas.openxmlformats.org/drawingml/2006/table">
            <a:tbl>
              <a:tblPr firstRow="1" bandRow="1">
                <a:tableStyleId>{5C22544A-7EE6-4342-B048-85BDC9FD1C3A}</a:tableStyleId>
              </a:tblPr>
              <a:tblGrid>
                <a:gridCol w="3090417">
                  <a:extLst>
                    <a:ext uri="{9D8B030D-6E8A-4147-A177-3AD203B41FA5}">
                      <a16:colId xmlns:a16="http://schemas.microsoft.com/office/drawing/2014/main" val="737465020"/>
                    </a:ext>
                  </a:extLst>
                </a:gridCol>
              </a:tblGrid>
              <a:tr h="370840">
                <a:tc>
                  <a:txBody>
                    <a:bodyPr/>
                    <a:lstStyle/>
                    <a:p>
                      <a:r>
                        <a:rPr lang="nl-NL" sz="1200" dirty="0"/>
                        <a:t>Zwolle</a:t>
                      </a:r>
                    </a:p>
                  </a:txBody>
                  <a:tcPr/>
                </a:tc>
                <a:extLst>
                  <a:ext uri="{0D108BD9-81ED-4DB2-BD59-A6C34878D82A}">
                    <a16:rowId xmlns:a16="http://schemas.microsoft.com/office/drawing/2014/main" val="1979146792"/>
                  </a:ext>
                </a:extLst>
              </a:tr>
              <a:tr h="370840">
                <a:tc>
                  <a:txBody>
                    <a:bodyPr/>
                    <a:lstStyle/>
                    <a:p>
                      <a:r>
                        <a:rPr lang="nl-NL" sz="1200" b="1" dirty="0"/>
                        <a:t>Zorg en Veiligheid </a:t>
                      </a:r>
                      <a:r>
                        <a:rPr lang="nl-NL" sz="1200" b="0" dirty="0"/>
                        <a:t>We willen inwoners de juiste zorg bieden en voorkomen dat zij</a:t>
                      </a:r>
                    </a:p>
                    <a:p>
                      <a:r>
                        <a:rPr lang="nl-NL" sz="1200" b="0" dirty="0"/>
                        <a:t>overlast veroorzaken of dat misbruik van hen of van publieke gelden</a:t>
                      </a:r>
                    </a:p>
                    <a:p>
                      <a:r>
                        <a:rPr lang="nl-NL" sz="1200" b="0" dirty="0"/>
                        <a:t>wordt gemaakt.</a:t>
                      </a:r>
                    </a:p>
                  </a:txBody>
                  <a:tcPr/>
                </a:tc>
                <a:extLst>
                  <a:ext uri="{0D108BD9-81ED-4DB2-BD59-A6C34878D82A}">
                    <a16:rowId xmlns:a16="http://schemas.microsoft.com/office/drawing/2014/main" val="178419555"/>
                  </a:ext>
                </a:extLst>
              </a:tr>
              <a:tr h="370840">
                <a:tc>
                  <a:txBody>
                    <a:bodyPr/>
                    <a:lstStyle/>
                    <a:p>
                      <a:r>
                        <a:rPr lang="nl-NL" sz="1200" b="1" dirty="0"/>
                        <a:t>Digitale veiligheid</a:t>
                      </a:r>
                    </a:p>
                  </a:txBody>
                  <a:tcPr/>
                </a:tc>
                <a:extLst>
                  <a:ext uri="{0D108BD9-81ED-4DB2-BD59-A6C34878D82A}">
                    <a16:rowId xmlns:a16="http://schemas.microsoft.com/office/drawing/2014/main" val="3699286680"/>
                  </a:ext>
                </a:extLst>
              </a:tr>
              <a:tr h="370840">
                <a:tc>
                  <a:txBody>
                    <a:bodyPr/>
                    <a:lstStyle/>
                    <a:p>
                      <a:r>
                        <a:rPr lang="nl-NL" sz="1200" b="1" dirty="0"/>
                        <a:t>Drugs</a:t>
                      </a:r>
                    </a:p>
                  </a:txBody>
                  <a:tcPr/>
                </a:tc>
                <a:extLst>
                  <a:ext uri="{0D108BD9-81ED-4DB2-BD59-A6C34878D82A}">
                    <a16:rowId xmlns:a16="http://schemas.microsoft.com/office/drawing/2014/main" val="2585024807"/>
                  </a:ext>
                </a:extLst>
              </a:tr>
              <a:tr h="370840">
                <a:tc>
                  <a:txBody>
                    <a:bodyPr/>
                    <a:lstStyle/>
                    <a:p>
                      <a:r>
                        <a:rPr lang="nl-NL" sz="1200" b="1" dirty="0"/>
                        <a:t>Jeugd en Veiligheid</a:t>
                      </a:r>
                    </a:p>
                  </a:txBody>
                  <a:tcPr/>
                </a:tc>
                <a:extLst>
                  <a:ext uri="{0D108BD9-81ED-4DB2-BD59-A6C34878D82A}">
                    <a16:rowId xmlns:a16="http://schemas.microsoft.com/office/drawing/2014/main" val="2153903394"/>
                  </a:ext>
                </a:extLst>
              </a:tr>
              <a:tr h="370840">
                <a:tc>
                  <a:txBody>
                    <a:bodyPr/>
                    <a:lstStyle/>
                    <a:p>
                      <a:r>
                        <a:rPr lang="nl-NL" sz="1200" b="1" dirty="0"/>
                        <a:t>Polarisatie en extremisme</a:t>
                      </a:r>
                    </a:p>
                  </a:txBody>
                  <a:tcPr/>
                </a:tc>
                <a:extLst>
                  <a:ext uri="{0D108BD9-81ED-4DB2-BD59-A6C34878D82A}">
                    <a16:rowId xmlns:a16="http://schemas.microsoft.com/office/drawing/2014/main" val="208467774"/>
                  </a:ext>
                </a:extLst>
              </a:tr>
              <a:tr h="370840">
                <a:tc>
                  <a:txBody>
                    <a:bodyPr/>
                    <a:lstStyle/>
                    <a:p>
                      <a:r>
                        <a:rPr lang="nl-NL" sz="1200" b="1" dirty="0"/>
                        <a:t>Werken aan een veilige stad</a:t>
                      </a:r>
                    </a:p>
                  </a:txBody>
                  <a:tcPr/>
                </a:tc>
                <a:extLst>
                  <a:ext uri="{0D108BD9-81ED-4DB2-BD59-A6C34878D82A}">
                    <a16:rowId xmlns:a16="http://schemas.microsoft.com/office/drawing/2014/main" val="3573980262"/>
                  </a:ext>
                </a:extLst>
              </a:tr>
            </a:tbl>
          </a:graphicData>
        </a:graphic>
      </p:graphicFrame>
      <p:graphicFrame>
        <p:nvGraphicFramePr>
          <p:cNvPr id="11" name="Tabel 6">
            <a:extLst>
              <a:ext uri="{FF2B5EF4-FFF2-40B4-BE49-F238E27FC236}">
                <a16:creationId xmlns:a16="http://schemas.microsoft.com/office/drawing/2014/main" id="{7649105C-CCC0-D52D-F6A6-E6DDE0B9FB59}"/>
              </a:ext>
            </a:extLst>
          </p:cNvPr>
          <p:cNvGraphicFramePr>
            <a:graphicFrameLocks noGrp="1"/>
          </p:cNvGraphicFramePr>
          <p:nvPr/>
        </p:nvGraphicFramePr>
        <p:xfrm>
          <a:off x="261964" y="2181540"/>
          <a:ext cx="3090416" cy="4028440"/>
        </p:xfrm>
        <a:graphic>
          <a:graphicData uri="http://schemas.openxmlformats.org/drawingml/2006/table">
            <a:tbl>
              <a:tblPr firstRow="1" bandRow="1">
                <a:tableStyleId>{5C22544A-7EE6-4342-B048-85BDC9FD1C3A}</a:tableStyleId>
              </a:tblPr>
              <a:tblGrid>
                <a:gridCol w="3090416">
                  <a:extLst>
                    <a:ext uri="{9D8B030D-6E8A-4147-A177-3AD203B41FA5}">
                      <a16:colId xmlns:a16="http://schemas.microsoft.com/office/drawing/2014/main" val="1908788136"/>
                    </a:ext>
                  </a:extLst>
                </a:gridCol>
              </a:tblGrid>
              <a:tr h="370840">
                <a:tc>
                  <a:txBody>
                    <a:bodyPr/>
                    <a:lstStyle/>
                    <a:p>
                      <a:r>
                        <a:rPr lang="nl-NL" sz="1200" dirty="0"/>
                        <a:t>IJsselland Zuid (Deventer) 2020-2023</a:t>
                      </a:r>
                    </a:p>
                  </a:txBody>
                  <a:tcPr/>
                </a:tc>
                <a:extLst>
                  <a:ext uri="{0D108BD9-81ED-4DB2-BD59-A6C34878D82A}">
                    <a16:rowId xmlns:a16="http://schemas.microsoft.com/office/drawing/2014/main" val="2737485023"/>
                  </a:ext>
                </a:extLst>
              </a:tr>
              <a:tr h="370840">
                <a:tc>
                  <a:txBody>
                    <a:bodyPr/>
                    <a:lstStyle/>
                    <a:p>
                      <a:r>
                        <a:rPr lang="nl-NL" sz="1200" b="1" dirty="0"/>
                        <a:t>Ontwikkelthema’s: </a:t>
                      </a:r>
                    </a:p>
                    <a:p>
                      <a:pPr marL="171450" indent="-171450">
                        <a:buFont typeface="Arial" panose="020B0604020202020204" pitchFamily="34" charset="0"/>
                        <a:buChar char="•"/>
                      </a:pPr>
                      <a:r>
                        <a:rPr lang="nl-NL" sz="1200" b="0" dirty="0"/>
                        <a:t>Ondermijnende criminaliteit en weerbaarheid</a:t>
                      </a:r>
                    </a:p>
                    <a:p>
                      <a:pPr marL="171450" indent="-171450">
                        <a:buFont typeface="Arial" panose="020B0604020202020204" pitchFamily="34" charset="0"/>
                        <a:buChar char="•"/>
                      </a:pPr>
                      <a:r>
                        <a:rPr lang="nl-NL" sz="1200" b="0" dirty="0"/>
                        <a:t>Zorg en veiligheid</a:t>
                      </a:r>
                    </a:p>
                    <a:p>
                      <a:pPr marL="171450" indent="-171450">
                        <a:buFont typeface="Arial" panose="020B0604020202020204" pitchFamily="34" charset="0"/>
                        <a:buChar char="•"/>
                      </a:pPr>
                      <a:r>
                        <a:rPr lang="nl-NL" sz="1200" b="0" dirty="0"/>
                        <a:t>Drugs</a:t>
                      </a:r>
                    </a:p>
                    <a:p>
                      <a:pPr marL="171450" indent="-171450">
                        <a:buFont typeface="Arial" panose="020B0604020202020204" pitchFamily="34" charset="0"/>
                        <a:buChar char="•"/>
                      </a:pPr>
                      <a:r>
                        <a:rPr lang="nl-NL" sz="1200" b="0" dirty="0"/>
                        <a:t>Digitale criminaliteit</a:t>
                      </a:r>
                    </a:p>
                  </a:txBody>
                  <a:tcPr/>
                </a:tc>
                <a:extLst>
                  <a:ext uri="{0D108BD9-81ED-4DB2-BD59-A6C34878D82A}">
                    <a16:rowId xmlns:a16="http://schemas.microsoft.com/office/drawing/2014/main" val="3344425755"/>
                  </a:ext>
                </a:extLst>
              </a:tr>
              <a:tr h="370840">
                <a:tc>
                  <a:txBody>
                    <a:bodyPr/>
                    <a:lstStyle/>
                    <a:p>
                      <a:r>
                        <a:rPr lang="nl-NL" sz="1200" b="1" dirty="0"/>
                        <a:t>Thema’s als fundament:  </a:t>
                      </a:r>
                      <a:endParaRPr lang="nl-NL" sz="1200" dirty="0"/>
                    </a:p>
                    <a:p>
                      <a:pPr marL="171450" indent="-171450">
                        <a:buFont typeface="Arial" panose="020B0604020202020204" pitchFamily="34" charset="0"/>
                        <a:buChar char="•"/>
                      </a:pPr>
                      <a:r>
                        <a:rPr lang="nl-NL" sz="1200" dirty="0"/>
                        <a:t>High impact crimes</a:t>
                      </a:r>
                    </a:p>
                    <a:p>
                      <a:pPr marL="171450" indent="-171450">
                        <a:buFont typeface="Arial" panose="020B0604020202020204" pitchFamily="34" charset="0"/>
                        <a:buChar char="•"/>
                      </a:pPr>
                      <a:r>
                        <a:rPr lang="nl-NL" sz="1200" dirty="0"/>
                        <a:t>Crisisbeheersing en brandweerzorg</a:t>
                      </a:r>
                    </a:p>
                    <a:p>
                      <a:pPr marL="171450" indent="-171450">
                        <a:buFont typeface="Arial" panose="020B0604020202020204" pitchFamily="34" charset="0"/>
                        <a:buChar char="•"/>
                      </a:pPr>
                      <a:r>
                        <a:rPr lang="nl-NL" sz="1200" dirty="0"/>
                        <a:t>Voetbal en evenementen</a:t>
                      </a:r>
                    </a:p>
                    <a:p>
                      <a:pPr marL="171450" indent="-171450">
                        <a:buFont typeface="Arial" panose="020B0604020202020204" pitchFamily="34" charset="0"/>
                        <a:buChar char="•"/>
                      </a:pPr>
                      <a:r>
                        <a:rPr lang="nl-NL" sz="1200" dirty="0"/>
                        <a:t>Radicalisering</a:t>
                      </a:r>
                    </a:p>
                    <a:p>
                      <a:pPr marL="171450" indent="-171450">
                        <a:buFont typeface="Arial" panose="020B0604020202020204" pitchFamily="34" charset="0"/>
                        <a:buChar char="•"/>
                      </a:pPr>
                      <a:r>
                        <a:rPr lang="nl-NL" sz="1200" dirty="0"/>
                        <a:t>Veilig uitgaan</a:t>
                      </a:r>
                    </a:p>
                    <a:p>
                      <a:pPr marL="171450" indent="-171450">
                        <a:buFont typeface="Arial" panose="020B0604020202020204" pitchFamily="34" charset="0"/>
                        <a:buChar char="•"/>
                      </a:pPr>
                      <a:r>
                        <a:rPr lang="nl-NL" sz="1200" dirty="0"/>
                        <a:t>Veilig ondernemen</a:t>
                      </a:r>
                    </a:p>
                    <a:p>
                      <a:pPr marL="171450" indent="-171450">
                        <a:buFont typeface="Arial" panose="020B0604020202020204" pitchFamily="34" charset="0"/>
                        <a:buChar char="•"/>
                      </a:pPr>
                      <a:r>
                        <a:rPr lang="nl-NL" sz="1200" dirty="0"/>
                        <a:t>Veilig buitengebied</a:t>
                      </a:r>
                    </a:p>
                    <a:p>
                      <a:pPr marL="171450" indent="-171450">
                        <a:buFont typeface="Arial" panose="020B0604020202020204" pitchFamily="34" charset="0"/>
                        <a:buChar char="•"/>
                      </a:pPr>
                      <a:r>
                        <a:rPr lang="nl-NL" sz="1200" dirty="0"/>
                        <a:t>Externe veiligheid/gevaarlijke stoffen</a:t>
                      </a:r>
                    </a:p>
                    <a:p>
                      <a:pPr marL="171450" indent="-171450">
                        <a:buFont typeface="Arial" panose="020B0604020202020204" pitchFamily="34" charset="0"/>
                        <a:buChar char="•"/>
                      </a:pPr>
                      <a:r>
                        <a:rPr lang="nl-NL" sz="1200" dirty="0"/>
                        <a:t>Prostitutie</a:t>
                      </a:r>
                    </a:p>
                    <a:p>
                      <a:pPr marL="171450" indent="-171450">
                        <a:buFont typeface="Arial" panose="020B0604020202020204" pitchFamily="34" charset="0"/>
                        <a:buChar char="•"/>
                      </a:pPr>
                      <a:r>
                        <a:rPr lang="nl-NL" sz="1200" dirty="0"/>
                        <a:t>Veelplegers</a:t>
                      </a:r>
                    </a:p>
                    <a:p>
                      <a:pPr marL="171450" indent="-171450">
                        <a:buFont typeface="Arial" panose="020B0604020202020204" pitchFamily="34" charset="0"/>
                        <a:buChar char="•"/>
                      </a:pPr>
                      <a:r>
                        <a:rPr lang="nl-NL" sz="1200" dirty="0"/>
                        <a:t>Veiligheid en overlast in wijken</a:t>
                      </a:r>
                    </a:p>
                    <a:p>
                      <a:pPr marL="171450" indent="-171450">
                        <a:buFont typeface="Arial" panose="020B0604020202020204" pitchFamily="34" charset="0"/>
                        <a:buChar char="•"/>
                      </a:pPr>
                      <a:r>
                        <a:rPr lang="nl-NL" sz="1200" dirty="0"/>
                        <a:t>Woonoverlast en kamerverhuur</a:t>
                      </a:r>
                    </a:p>
                  </a:txBody>
                  <a:tcPr/>
                </a:tc>
                <a:extLst>
                  <a:ext uri="{0D108BD9-81ED-4DB2-BD59-A6C34878D82A}">
                    <a16:rowId xmlns:a16="http://schemas.microsoft.com/office/drawing/2014/main" val="1637748352"/>
                  </a:ext>
                </a:extLst>
              </a:tr>
            </a:tbl>
          </a:graphicData>
        </a:graphic>
      </p:graphicFrame>
    </p:spTree>
    <p:extLst>
      <p:ext uri="{BB962C8B-B14F-4D97-AF65-F5344CB8AC3E}">
        <p14:creationId xmlns:p14="http://schemas.microsoft.com/office/powerpoint/2010/main" val="594987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kstvak 9">
            <a:extLst>
              <a:ext uri="{FF2B5EF4-FFF2-40B4-BE49-F238E27FC236}">
                <a16:creationId xmlns:a16="http://schemas.microsoft.com/office/drawing/2014/main" id="{6D4CBC5B-1435-51D6-AEF5-50E8E38A9168}"/>
              </a:ext>
            </a:extLst>
          </p:cNvPr>
          <p:cNvSpPr txBox="1"/>
          <p:nvPr/>
        </p:nvSpPr>
        <p:spPr>
          <a:xfrm>
            <a:off x="10506075" y="902835"/>
            <a:ext cx="1209675" cy="4524315"/>
          </a:xfrm>
          <a:prstGeom prst="rect">
            <a:avLst/>
          </a:prstGeom>
          <a:noFill/>
        </p:spPr>
        <p:txBody>
          <a:bodyPr wrap="square" rtlCol="0">
            <a:spAutoFit/>
          </a:bodyPr>
          <a:lstStyle/>
          <a:p>
            <a:r>
              <a:rPr lang="nl-NL" sz="9600" dirty="0"/>
              <a:t>I</a:t>
            </a:r>
          </a:p>
          <a:p>
            <a:r>
              <a:rPr lang="nl-NL" sz="9600" dirty="0"/>
              <a:t>J</a:t>
            </a:r>
          </a:p>
          <a:p>
            <a:r>
              <a:rPr lang="nl-NL" sz="9600" dirty="0"/>
              <a:t>S</a:t>
            </a:r>
          </a:p>
        </p:txBody>
      </p:sp>
      <p:pic>
        <p:nvPicPr>
          <p:cNvPr id="12" name="Afbeelding 11">
            <a:extLst>
              <a:ext uri="{FF2B5EF4-FFF2-40B4-BE49-F238E27FC236}">
                <a16:creationId xmlns:a16="http://schemas.microsoft.com/office/drawing/2014/main" id="{3C70768C-8940-7B16-924F-25D18FCBD2EE}"/>
              </a:ext>
            </a:extLst>
          </p:cNvPr>
          <p:cNvPicPr>
            <a:picLocks noChangeAspect="1"/>
          </p:cNvPicPr>
          <p:nvPr/>
        </p:nvPicPr>
        <p:blipFill>
          <a:blip r:embed="rId2"/>
          <a:stretch>
            <a:fillRect/>
          </a:stretch>
        </p:blipFill>
        <p:spPr>
          <a:xfrm>
            <a:off x="321716" y="4166192"/>
            <a:ext cx="3133616" cy="1597290"/>
          </a:xfrm>
          <a:prstGeom prst="rect">
            <a:avLst/>
          </a:prstGeom>
        </p:spPr>
      </p:pic>
      <p:graphicFrame>
        <p:nvGraphicFramePr>
          <p:cNvPr id="13" name="Tabel 9">
            <a:extLst>
              <a:ext uri="{FF2B5EF4-FFF2-40B4-BE49-F238E27FC236}">
                <a16:creationId xmlns:a16="http://schemas.microsoft.com/office/drawing/2014/main" id="{950DB4B0-2611-EB19-3612-486BF79974C9}"/>
              </a:ext>
            </a:extLst>
          </p:cNvPr>
          <p:cNvGraphicFramePr>
            <a:graphicFrameLocks noGrp="1"/>
          </p:cNvGraphicFramePr>
          <p:nvPr/>
        </p:nvGraphicFramePr>
        <p:xfrm>
          <a:off x="343316" y="220593"/>
          <a:ext cx="3090416" cy="3662680"/>
        </p:xfrm>
        <a:graphic>
          <a:graphicData uri="http://schemas.openxmlformats.org/drawingml/2006/table">
            <a:tbl>
              <a:tblPr firstRow="1" bandRow="1">
                <a:tableStyleId>{5C22544A-7EE6-4342-B048-85BDC9FD1C3A}</a:tableStyleId>
              </a:tblPr>
              <a:tblGrid>
                <a:gridCol w="3090416">
                  <a:extLst>
                    <a:ext uri="{9D8B030D-6E8A-4147-A177-3AD203B41FA5}">
                      <a16:colId xmlns:a16="http://schemas.microsoft.com/office/drawing/2014/main" val="3618539474"/>
                    </a:ext>
                  </a:extLst>
                </a:gridCol>
              </a:tblGrid>
              <a:tr h="0">
                <a:tc>
                  <a:txBody>
                    <a:bodyPr/>
                    <a:lstStyle/>
                    <a:p>
                      <a:r>
                        <a:rPr lang="nl-NL" sz="1200" dirty="0"/>
                        <a:t>IJsselland Zuid (Olst-Wijhe) verlengd jaarplan</a:t>
                      </a:r>
                    </a:p>
                  </a:txBody>
                  <a:tcPr/>
                </a:tc>
                <a:extLst>
                  <a:ext uri="{0D108BD9-81ED-4DB2-BD59-A6C34878D82A}">
                    <a16:rowId xmlns:a16="http://schemas.microsoft.com/office/drawing/2014/main" val="3607181780"/>
                  </a:ext>
                </a:extLst>
              </a:tr>
              <a:tr h="370840">
                <a:tc>
                  <a:txBody>
                    <a:bodyPr/>
                    <a:lstStyle/>
                    <a:p>
                      <a:r>
                        <a:rPr lang="nl-NL" sz="1200" b="1" dirty="0"/>
                        <a:t>Verbinding van domeinen zorg en veiligheid, ook op het gebied van jeugd en fysieke veiligheid en aandacht voor niet/minder zelfredzamen.</a:t>
                      </a:r>
                    </a:p>
                  </a:txBody>
                  <a:tcPr/>
                </a:tc>
                <a:extLst>
                  <a:ext uri="{0D108BD9-81ED-4DB2-BD59-A6C34878D82A}">
                    <a16:rowId xmlns:a16="http://schemas.microsoft.com/office/drawing/2014/main" val="912453764"/>
                  </a:ext>
                </a:extLst>
              </a:tr>
              <a:tr h="370840">
                <a:tc>
                  <a:txBody>
                    <a:bodyPr/>
                    <a:lstStyle/>
                    <a:p>
                      <a:r>
                        <a:rPr lang="nl-NL" sz="1200" b="1" dirty="0"/>
                        <a:t>Verstevigen van de regierol en persoonsgebonden aanpak.</a:t>
                      </a:r>
                    </a:p>
                  </a:txBody>
                  <a:tcPr/>
                </a:tc>
                <a:extLst>
                  <a:ext uri="{0D108BD9-81ED-4DB2-BD59-A6C34878D82A}">
                    <a16:rowId xmlns:a16="http://schemas.microsoft.com/office/drawing/2014/main" val="707129138"/>
                  </a:ext>
                </a:extLst>
              </a:tr>
              <a:tr h="370840">
                <a:tc>
                  <a:txBody>
                    <a:bodyPr/>
                    <a:lstStyle/>
                    <a:p>
                      <a:r>
                        <a:rPr lang="nl-NL" sz="1200" b="1" dirty="0"/>
                        <a:t>Aandacht voor leefbaarheid in ‘kwetsbare buurten/straten’.</a:t>
                      </a:r>
                    </a:p>
                  </a:txBody>
                  <a:tcPr/>
                </a:tc>
                <a:extLst>
                  <a:ext uri="{0D108BD9-81ED-4DB2-BD59-A6C34878D82A}">
                    <a16:rowId xmlns:a16="http://schemas.microsoft.com/office/drawing/2014/main" val="879913396"/>
                  </a:ext>
                </a:extLst>
              </a:tr>
              <a:tr h="370840">
                <a:tc>
                  <a:txBody>
                    <a:bodyPr/>
                    <a:lstStyle/>
                    <a:p>
                      <a:r>
                        <a:rPr lang="nl-NL" sz="1200" b="1" dirty="0"/>
                        <a:t>Aandacht voor het voorkomen van high impactcrimes als overvallen en woninginbraken.</a:t>
                      </a:r>
                    </a:p>
                  </a:txBody>
                  <a:tcPr/>
                </a:tc>
                <a:extLst>
                  <a:ext uri="{0D108BD9-81ED-4DB2-BD59-A6C34878D82A}">
                    <a16:rowId xmlns:a16="http://schemas.microsoft.com/office/drawing/2014/main" val="4157410778"/>
                  </a:ext>
                </a:extLst>
              </a:tr>
              <a:tr h="370840">
                <a:tc>
                  <a:txBody>
                    <a:bodyPr/>
                    <a:lstStyle/>
                    <a:p>
                      <a:r>
                        <a:rPr lang="nl-NL" sz="1200" b="1" dirty="0"/>
                        <a:t>Bewustwording en signalering op thema’s als: polarisatie en radicalisering, hennepteelt, outlaw motorgangs en mensenhandel.</a:t>
                      </a:r>
                    </a:p>
                  </a:txBody>
                  <a:tcPr/>
                </a:tc>
                <a:extLst>
                  <a:ext uri="{0D108BD9-81ED-4DB2-BD59-A6C34878D82A}">
                    <a16:rowId xmlns:a16="http://schemas.microsoft.com/office/drawing/2014/main" val="3928299183"/>
                  </a:ext>
                </a:extLst>
              </a:tr>
              <a:tr h="370840">
                <a:tc>
                  <a:txBody>
                    <a:bodyPr/>
                    <a:lstStyle/>
                    <a:p>
                      <a:r>
                        <a:rPr lang="nl-NL" sz="1200" b="1" dirty="0"/>
                        <a:t>Veiligheid in de fysieke leefomgeving</a:t>
                      </a:r>
                    </a:p>
                  </a:txBody>
                  <a:tcPr/>
                </a:tc>
                <a:extLst>
                  <a:ext uri="{0D108BD9-81ED-4DB2-BD59-A6C34878D82A}">
                    <a16:rowId xmlns:a16="http://schemas.microsoft.com/office/drawing/2014/main" val="3161609951"/>
                  </a:ext>
                </a:extLst>
              </a:tr>
            </a:tbl>
          </a:graphicData>
        </a:graphic>
      </p:graphicFrame>
      <p:graphicFrame>
        <p:nvGraphicFramePr>
          <p:cNvPr id="14" name="Tabel 8">
            <a:extLst>
              <a:ext uri="{FF2B5EF4-FFF2-40B4-BE49-F238E27FC236}">
                <a16:creationId xmlns:a16="http://schemas.microsoft.com/office/drawing/2014/main" id="{1411202E-A208-7583-7711-E1EE72A6FD62}"/>
              </a:ext>
            </a:extLst>
          </p:cNvPr>
          <p:cNvGraphicFramePr>
            <a:graphicFrameLocks noGrp="1"/>
          </p:cNvGraphicFramePr>
          <p:nvPr/>
        </p:nvGraphicFramePr>
        <p:xfrm>
          <a:off x="3765713" y="220593"/>
          <a:ext cx="3066177" cy="5574565"/>
        </p:xfrm>
        <a:graphic>
          <a:graphicData uri="http://schemas.openxmlformats.org/drawingml/2006/table">
            <a:tbl>
              <a:tblPr firstRow="1" bandRow="1">
                <a:tableStyleId>{5C22544A-7EE6-4342-B048-85BDC9FD1C3A}</a:tableStyleId>
              </a:tblPr>
              <a:tblGrid>
                <a:gridCol w="3066177">
                  <a:extLst>
                    <a:ext uri="{9D8B030D-6E8A-4147-A177-3AD203B41FA5}">
                      <a16:colId xmlns:a16="http://schemas.microsoft.com/office/drawing/2014/main" val="737465020"/>
                    </a:ext>
                  </a:extLst>
                </a:gridCol>
              </a:tblGrid>
              <a:tr h="453925">
                <a:tc>
                  <a:txBody>
                    <a:bodyPr/>
                    <a:lstStyle/>
                    <a:p>
                      <a:r>
                        <a:rPr lang="nl-NL" sz="1200" dirty="0" err="1"/>
                        <a:t>Vechtdal</a:t>
                      </a:r>
                      <a:r>
                        <a:rPr lang="nl-NL" sz="1200" dirty="0"/>
                        <a:t> (Ommen) 2023-2026 concept</a:t>
                      </a:r>
                    </a:p>
                  </a:txBody>
                  <a:tcPr/>
                </a:tc>
                <a:extLst>
                  <a:ext uri="{0D108BD9-81ED-4DB2-BD59-A6C34878D82A}">
                    <a16:rowId xmlns:a16="http://schemas.microsoft.com/office/drawing/2014/main" val="1979146792"/>
                  </a:ext>
                </a:extLst>
              </a:tr>
              <a:tr h="368183">
                <a:tc>
                  <a:txBody>
                    <a:bodyPr/>
                    <a:lstStyle/>
                    <a:p>
                      <a:r>
                        <a:rPr lang="nl-NL" sz="1200" b="1" dirty="0"/>
                        <a:t>Veilige woon- en leefomgeving</a:t>
                      </a:r>
                    </a:p>
                    <a:p>
                      <a:r>
                        <a:rPr lang="nl-NL" sz="1200" b="0" dirty="0"/>
                        <a:t>We werken aan duurzame oplossingen voor personen met verward gedrag;  We gaan (angst voor) woninginbraken verminderen; We gaan met onze inwoners de dialoog aan over (</a:t>
                      </a:r>
                      <a:r>
                        <a:rPr lang="nl-NL" sz="1200" b="0" dirty="0" err="1"/>
                        <a:t>veiligheids</a:t>
                      </a:r>
                      <a:r>
                        <a:rPr lang="nl-NL" sz="1200" b="0" dirty="0"/>
                        <a:t>)vraagstukken die Ommen raken.</a:t>
                      </a:r>
                    </a:p>
                  </a:txBody>
                  <a:tcPr/>
                </a:tc>
                <a:extLst>
                  <a:ext uri="{0D108BD9-81ED-4DB2-BD59-A6C34878D82A}">
                    <a16:rowId xmlns:a16="http://schemas.microsoft.com/office/drawing/2014/main" val="178419555"/>
                  </a:ext>
                </a:extLst>
              </a:tr>
              <a:tr h="368183">
                <a:tc>
                  <a:txBody>
                    <a:bodyPr/>
                    <a:lstStyle/>
                    <a:p>
                      <a:r>
                        <a:rPr lang="nl-NL" sz="1200" b="1" dirty="0"/>
                        <a:t>Bedrijvigheid en veiligheid</a:t>
                      </a:r>
                    </a:p>
                    <a:p>
                      <a:r>
                        <a:rPr lang="nl-NL" sz="1200" b="0" dirty="0"/>
                        <a:t>We versterken de aandacht voor veilig reizen; We gaan met onze inwoners de dialoog aan over (</a:t>
                      </a:r>
                      <a:r>
                        <a:rPr lang="nl-NL" sz="1200" b="0" dirty="0" err="1"/>
                        <a:t>veiligheids</a:t>
                      </a:r>
                      <a:r>
                        <a:rPr lang="nl-NL" sz="1200" b="0" dirty="0"/>
                        <a:t>)vraagstukken die ook Ommen kunnen raken.</a:t>
                      </a:r>
                    </a:p>
                  </a:txBody>
                  <a:tcPr/>
                </a:tc>
                <a:extLst>
                  <a:ext uri="{0D108BD9-81ED-4DB2-BD59-A6C34878D82A}">
                    <a16:rowId xmlns:a16="http://schemas.microsoft.com/office/drawing/2014/main" val="3699286680"/>
                  </a:ext>
                </a:extLst>
              </a:tr>
              <a:tr h="276928">
                <a:tc>
                  <a:txBody>
                    <a:bodyPr/>
                    <a:lstStyle/>
                    <a:p>
                      <a:r>
                        <a:rPr lang="nl-NL" sz="1200" b="1" dirty="0"/>
                        <a:t>Jeugd en veiligheid</a:t>
                      </a:r>
                    </a:p>
                    <a:p>
                      <a:r>
                        <a:rPr lang="nl-NL" sz="1200" b="0" dirty="0"/>
                        <a:t>We verminderen het middelengebruik van onze jeugd.</a:t>
                      </a:r>
                    </a:p>
                  </a:txBody>
                  <a:tcPr/>
                </a:tc>
                <a:extLst>
                  <a:ext uri="{0D108BD9-81ED-4DB2-BD59-A6C34878D82A}">
                    <a16:rowId xmlns:a16="http://schemas.microsoft.com/office/drawing/2014/main" val="2585024807"/>
                  </a:ext>
                </a:extLst>
              </a:tr>
              <a:tr h="276928">
                <a:tc>
                  <a:txBody>
                    <a:bodyPr/>
                    <a:lstStyle/>
                    <a:p>
                      <a:r>
                        <a:rPr lang="nl-NL" sz="1200" b="1" dirty="0"/>
                        <a:t>Fysieke veiligheid</a:t>
                      </a:r>
                    </a:p>
                    <a:p>
                      <a:r>
                        <a:rPr lang="nl-NL" sz="1200" b="0" dirty="0"/>
                        <a:t>We zetten in op proactieve en preventieve maatregelen om natuurbranden te voorkomen; We versterken de aandacht voor veilig reizen.</a:t>
                      </a:r>
                    </a:p>
                  </a:txBody>
                  <a:tcPr/>
                </a:tc>
                <a:extLst>
                  <a:ext uri="{0D108BD9-81ED-4DB2-BD59-A6C34878D82A}">
                    <a16:rowId xmlns:a16="http://schemas.microsoft.com/office/drawing/2014/main" val="1339317350"/>
                  </a:ext>
                </a:extLst>
              </a:tr>
              <a:tr h="276928">
                <a:tc>
                  <a:txBody>
                    <a:bodyPr/>
                    <a:lstStyle/>
                    <a:p>
                      <a:r>
                        <a:rPr lang="nl-NL" sz="1200" b="1" dirty="0"/>
                        <a:t>Digitale veiligheid</a:t>
                      </a:r>
                    </a:p>
                    <a:p>
                      <a:r>
                        <a:rPr lang="nl-NL" sz="1200" b="0" dirty="0"/>
                        <a:t>We versterken de weerbaarheid tegen digitale criminaliteit.</a:t>
                      </a:r>
                    </a:p>
                  </a:txBody>
                  <a:tcPr/>
                </a:tc>
                <a:extLst>
                  <a:ext uri="{0D108BD9-81ED-4DB2-BD59-A6C34878D82A}">
                    <a16:rowId xmlns:a16="http://schemas.microsoft.com/office/drawing/2014/main" val="1399717910"/>
                  </a:ext>
                </a:extLst>
              </a:tr>
              <a:tr h="276928">
                <a:tc>
                  <a:txBody>
                    <a:bodyPr/>
                    <a:lstStyle/>
                    <a:p>
                      <a:r>
                        <a:rPr lang="nl-NL" sz="1200" b="1" dirty="0"/>
                        <a:t>Integriteit en veiligheid</a:t>
                      </a:r>
                    </a:p>
                    <a:p>
                      <a:r>
                        <a:rPr lang="nl-NL" sz="1200" b="0" dirty="0"/>
                        <a:t>We vergroten de weerbaarheid tegen ondermijnende criminaliteit.</a:t>
                      </a:r>
                    </a:p>
                  </a:txBody>
                  <a:tcPr/>
                </a:tc>
                <a:extLst>
                  <a:ext uri="{0D108BD9-81ED-4DB2-BD59-A6C34878D82A}">
                    <a16:rowId xmlns:a16="http://schemas.microsoft.com/office/drawing/2014/main" val="2816798946"/>
                  </a:ext>
                </a:extLst>
              </a:tr>
            </a:tbl>
          </a:graphicData>
        </a:graphic>
      </p:graphicFrame>
      <p:graphicFrame>
        <p:nvGraphicFramePr>
          <p:cNvPr id="2" name="Tabel 8">
            <a:extLst>
              <a:ext uri="{FF2B5EF4-FFF2-40B4-BE49-F238E27FC236}">
                <a16:creationId xmlns:a16="http://schemas.microsoft.com/office/drawing/2014/main" id="{54B40B7D-F814-0204-DD7C-3695E5CF6FA1}"/>
              </a:ext>
            </a:extLst>
          </p:cNvPr>
          <p:cNvGraphicFramePr>
            <a:graphicFrameLocks noGrp="1"/>
          </p:cNvGraphicFramePr>
          <p:nvPr/>
        </p:nvGraphicFramePr>
        <p:xfrm>
          <a:off x="7123774" y="220593"/>
          <a:ext cx="3090417" cy="4119880"/>
        </p:xfrm>
        <a:graphic>
          <a:graphicData uri="http://schemas.openxmlformats.org/drawingml/2006/table">
            <a:tbl>
              <a:tblPr firstRow="1" bandRow="1">
                <a:tableStyleId>{5C22544A-7EE6-4342-B048-85BDC9FD1C3A}</a:tableStyleId>
              </a:tblPr>
              <a:tblGrid>
                <a:gridCol w="3090417">
                  <a:extLst>
                    <a:ext uri="{9D8B030D-6E8A-4147-A177-3AD203B41FA5}">
                      <a16:colId xmlns:a16="http://schemas.microsoft.com/office/drawing/2014/main" val="737465020"/>
                    </a:ext>
                  </a:extLst>
                </a:gridCol>
              </a:tblGrid>
              <a:tr h="370840">
                <a:tc>
                  <a:txBody>
                    <a:bodyPr/>
                    <a:lstStyle/>
                    <a:p>
                      <a:r>
                        <a:rPr lang="nl-NL" sz="1200" dirty="0" err="1"/>
                        <a:t>Vechtdal</a:t>
                      </a:r>
                      <a:r>
                        <a:rPr lang="nl-NL" sz="1200" dirty="0"/>
                        <a:t> (Hardenberg) 2022-2025 in ontwikkeling</a:t>
                      </a:r>
                    </a:p>
                  </a:txBody>
                  <a:tcPr/>
                </a:tc>
                <a:extLst>
                  <a:ext uri="{0D108BD9-81ED-4DB2-BD59-A6C34878D82A}">
                    <a16:rowId xmlns:a16="http://schemas.microsoft.com/office/drawing/2014/main" val="1979146792"/>
                  </a:ext>
                </a:extLst>
              </a:tr>
              <a:tr h="370840">
                <a:tc>
                  <a:txBody>
                    <a:bodyPr/>
                    <a:lstStyle/>
                    <a:p>
                      <a:r>
                        <a:rPr lang="nl-NL" sz="1200" b="1" dirty="0"/>
                        <a:t>Opgaven: </a:t>
                      </a:r>
                    </a:p>
                    <a:p>
                      <a:r>
                        <a:rPr lang="nl-NL" sz="1200" b="0" dirty="0"/>
                        <a:t>We vergroten de weerbaarheid tegen ondermijning; </a:t>
                      </a:r>
                    </a:p>
                    <a:p>
                      <a:r>
                        <a:rPr lang="nl-NL" sz="1200" b="0" dirty="0"/>
                        <a:t>We versterken de digitale veiligheid;</a:t>
                      </a:r>
                    </a:p>
                    <a:p>
                      <a:r>
                        <a:rPr lang="nl-NL" sz="1200" b="0" dirty="0"/>
                        <a:t>We verminderen de jeugd- en druggerelateerde overlast; </a:t>
                      </a:r>
                    </a:p>
                    <a:p>
                      <a:r>
                        <a:rPr lang="nl-NL" sz="1200" b="0" dirty="0"/>
                        <a:t>We verminderen de overlast in de woonomgeving;</a:t>
                      </a:r>
                    </a:p>
                    <a:p>
                      <a:r>
                        <a:rPr lang="nl-NL" sz="1200" b="0" dirty="0"/>
                        <a:t>We versterken de verkeersveiligheid;</a:t>
                      </a:r>
                    </a:p>
                    <a:p>
                      <a:r>
                        <a:rPr lang="nl-NL" sz="1200" b="0" dirty="0"/>
                        <a:t>We verminderen High Impact Crimes</a:t>
                      </a:r>
                    </a:p>
                  </a:txBody>
                  <a:tcPr/>
                </a:tc>
                <a:extLst>
                  <a:ext uri="{0D108BD9-81ED-4DB2-BD59-A6C34878D82A}">
                    <a16:rowId xmlns:a16="http://schemas.microsoft.com/office/drawing/2014/main" val="178419555"/>
                  </a:ext>
                </a:extLst>
              </a:tr>
              <a:tr h="370840">
                <a:tc>
                  <a:txBody>
                    <a:bodyPr/>
                    <a:lstStyle/>
                    <a:p>
                      <a:r>
                        <a:rPr lang="nl-NL" sz="1200" b="1" dirty="0"/>
                        <a:t>Strategische thema’s</a:t>
                      </a:r>
                    </a:p>
                    <a:p>
                      <a:r>
                        <a:rPr lang="nl-NL" sz="1200" b="0" dirty="0"/>
                        <a:t>Informatiepositie;</a:t>
                      </a:r>
                    </a:p>
                    <a:p>
                      <a:r>
                        <a:rPr lang="nl-NL" sz="1200" b="0" dirty="0"/>
                        <a:t>Integriteit;</a:t>
                      </a:r>
                    </a:p>
                    <a:p>
                      <a:r>
                        <a:rPr lang="nl-NL" sz="1200" b="0" dirty="0"/>
                        <a:t>samenwerking zorg &amp; veiligheid;</a:t>
                      </a:r>
                    </a:p>
                    <a:p>
                      <a:r>
                        <a:rPr lang="nl-NL" sz="1200" b="0" dirty="0"/>
                        <a:t>samenwerking in de Veiligheidsregio IJsselland en met gemeenten in het </a:t>
                      </a:r>
                      <a:r>
                        <a:rPr lang="nl-NL" sz="1200" b="0" dirty="0" err="1"/>
                        <a:t>Vechtdal</a:t>
                      </a:r>
                      <a:r>
                        <a:rPr lang="nl-NL" sz="1200" b="0" dirty="0"/>
                        <a:t> in het bijzonder.</a:t>
                      </a:r>
                    </a:p>
                  </a:txBody>
                  <a:tcPr/>
                </a:tc>
                <a:extLst>
                  <a:ext uri="{0D108BD9-81ED-4DB2-BD59-A6C34878D82A}">
                    <a16:rowId xmlns:a16="http://schemas.microsoft.com/office/drawing/2014/main" val="3699286680"/>
                  </a:ext>
                </a:extLst>
              </a:tr>
              <a:tr h="370840">
                <a:tc>
                  <a:txBody>
                    <a:bodyPr/>
                    <a:lstStyle/>
                    <a:p>
                      <a:endParaRPr lang="nl-NL" sz="1200" b="1" dirty="0"/>
                    </a:p>
                  </a:txBody>
                  <a:tcPr/>
                </a:tc>
                <a:extLst>
                  <a:ext uri="{0D108BD9-81ED-4DB2-BD59-A6C34878D82A}">
                    <a16:rowId xmlns:a16="http://schemas.microsoft.com/office/drawing/2014/main" val="2585024807"/>
                  </a:ext>
                </a:extLst>
              </a:tr>
            </a:tbl>
          </a:graphicData>
        </a:graphic>
      </p:graphicFrame>
    </p:spTree>
    <p:extLst>
      <p:ext uri="{BB962C8B-B14F-4D97-AF65-F5344CB8AC3E}">
        <p14:creationId xmlns:p14="http://schemas.microsoft.com/office/powerpoint/2010/main" val="3092070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AB1AA42F-58F1-3FBC-CFC6-C44A9FA57F14}"/>
              </a:ext>
            </a:extLst>
          </p:cNvPr>
          <p:cNvPicPr>
            <a:picLocks noChangeAspect="1"/>
          </p:cNvPicPr>
          <p:nvPr/>
        </p:nvPicPr>
        <p:blipFill>
          <a:blip r:embed="rId2"/>
          <a:stretch>
            <a:fillRect/>
          </a:stretch>
        </p:blipFill>
        <p:spPr>
          <a:xfrm>
            <a:off x="1262444" y="0"/>
            <a:ext cx="9667112" cy="6858000"/>
          </a:xfrm>
          <a:prstGeom prst="rect">
            <a:avLst/>
          </a:prstGeom>
        </p:spPr>
      </p:pic>
    </p:spTree>
    <p:extLst>
      <p:ext uri="{BB962C8B-B14F-4D97-AF65-F5344CB8AC3E}">
        <p14:creationId xmlns:p14="http://schemas.microsoft.com/office/powerpoint/2010/main" val="155083495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hema">
  <a:themeElements>
    <a:clrScheme name="VNON 1">
      <a:dk1>
        <a:srgbClr val="0083BD"/>
      </a:dk1>
      <a:lt1>
        <a:srgbClr val="F4F8FD"/>
      </a:lt1>
      <a:dk2>
        <a:srgbClr val="0083BD"/>
      </a:dk2>
      <a:lt2>
        <a:srgbClr val="F4F8FD"/>
      </a:lt2>
      <a:accent1>
        <a:srgbClr val="0177AE"/>
      </a:accent1>
      <a:accent2>
        <a:srgbClr val="003D77"/>
      </a:accent2>
      <a:accent3>
        <a:srgbClr val="BDB100"/>
      </a:accent3>
      <a:accent4>
        <a:srgbClr val="D3471C"/>
      </a:accent4>
      <a:accent5>
        <a:srgbClr val="B5D8EA"/>
      </a:accent5>
      <a:accent6>
        <a:srgbClr val="DFD68D"/>
      </a:accent6>
      <a:hlink>
        <a:srgbClr val="D3471C"/>
      </a:hlink>
      <a:folHlink>
        <a:srgbClr val="95301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3414ABDEE31E448371A5B06A509C30" ma:contentTypeVersion="2" ma:contentTypeDescription="Een nieuw document maken." ma:contentTypeScope="" ma:versionID="3a279538b1f17cdb62eab6279e528630">
  <xsd:schema xmlns:xsd="http://www.w3.org/2001/XMLSchema" xmlns:xs="http://www.w3.org/2001/XMLSchema" xmlns:p="http://schemas.microsoft.com/office/2006/metadata/properties" xmlns:ns2="fe37ee51-34f6-4425-9965-5f33a532d41c" targetNamespace="http://schemas.microsoft.com/office/2006/metadata/properties" ma:root="true" ma:fieldsID="834328e00b8a8776cf76f353d4b2b24a" ns2:_="">
    <xsd:import namespace="fe37ee51-34f6-4425-9965-5f33a532d41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37ee51-34f6-4425-9965-5f33a532d4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C56FA0C-4FD6-4BFD-BCE2-2798C4874C3A}"/>
</file>

<file path=customXml/itemProps2.xml><?xml version="1.0" encoding="utf-8"?>
<ds:datastoreItem xmlns:ds="http://schemas.openxmlformats.org/officeDocument/2006/customXml" ds:itemID="{A2F14080-D9F8-47D6-A423-BCFE9F715644}"/>
</file>

<file path=customXml/itemProps3.xml><?xml version="1.0" encoding="utf-8"?>
<ds:datastoreItem xmlns:ds="http://schemas.openxmlformats.org/officeDocument/2006/customXml" ds:itemID="{18C47A7D-12B4-424F-BA1A-87276972DD15}"/>
</file>

<file path=docProps/app.xml><?xml version="1.0" encoding="utf-8"?>
<Properties xmlns="http://schemas.openxmlformats.org/officeDocument/2006/extended-properties" xmlns:vt="http://schemas.openxmlformats.org/officeDocument/2006/docPropsVTypes">
  <TotalTime>28161</TotalTime>
  <Words>5336</Words>
  <Application>Microsoft Office PowerPoint</Application>
  <PresentationFormat>Breedbeeld</PresentationFormat>
  <Paragraphs>484</Paragraphs>
  <Slides>18</Slides>
  <Notes>1</Notes>
  <HiddenSlides>0</HiddenSlides>
  <MMClips>0</MMClips>
  <ScaleCrop>false</ScaleCrop>
  <HeadingPairs>
    <vt:vector size="6" baseType="variant">
      <vt:variant>
        <vt:lpstr>Gebruikte lettertypen</vt:lpstr>
      </vt:variant>
      <vt:variant>
        <vt:i4>5</vt:i4>
      </vt:variant>
      <vt:variant>
        <vt:lpstr>Thema</vt:lpstr>
      </vt:variant>
      <vt:variant>
        <vt:i4>3</vt:i4>
      </vt:variant>
      <vt:variant>
        <vt:lpstr>Diatitels</vt:lpstr>
      </vt:variant>
      <vt:variant>
        <vt:i4>18</vt:i4>
      </vt:variant>
    </vt:vector>
  </HeadingPairs>
  <TitlesOfParts>
    <vt:vector size="26" baseType="lpstr">
      <vt:lpstr>Arial</vt:lpstr>
      <vt:lpstr>Calibri</vt:lpstr>
      <vt:lpstr>Calibri Light</vt:lpstr>
      <vt:lpstr>Verdana</vt:lpstr>
      <vt:lpstr>Wingdings</vt:lpstr>
      <vt:lpstr>Kantoorthema</vt:lpstr>
      <vt:lpstr>Office-thema</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Mariska Rijneveld</dc:creator>
  <cp:lastModifiedBy>Mariska Rijneveld</cp:lastModifiedBy>
  <cp:revision>7</cp:revision>
  <dcterms:created xsi:type="dcterms:W3CDTF">2023-03-08T10:18:20Z</dcterms:created>
  <dcterms:modified xsi:type="dcterms:W3CDTF">2023-05-25T11:17:10Z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8f49481-729f-4c25-9d76-7e756a23b236_Enabled">
    <vt:lpwstr>true</vt:lpwstr>
  </property>
  <property fmtid="{D5CDD505-2E9C-101B-9397-08002B2CF9AE}" pid="3" name="MSIP_Label_e8f49481-729f-4c25-9d76-7e756a23b236_SetDate">
    <vt:lpwstr>2023-03-08T13:14:52Z</vt:lpwstr>
  </property>
  <property fmtid="{D5CDD505-2E9C-101B-9397-08002B2CF9AE}" pid="4" name="MSIP_Label_e8f49481-729f-4c25-9d76-7e756a23b236_Method">
    <vt:lpwstr>Standard</vt:lpwstr>
  </property>
  <property fmtid="{D5CDD505-2E9C-101B-9397-08002B2CF9AE}" pid="5" name="MSIP_Label_e8f49481-729f-4c25-9d76-7e756a23b236_Name">
    <vt:lpwstr>General</vt:lpwstr>
  </property>
  <property fmtid="{D5CDD505-2E9C-101B-9397-08002B2CF9AE}" pid="6" name="MSIP_Label_e8f49481-729f-4c25-9d76-7e756a23b236_SiteId">
    <vt:lpwstr>b0797616-7833-4d18-8c72-0c75eddaa9dc</vt:lpwstr>
  </property>
  <property fmtid="{D5CDD505-2E9C-101B-9397-08002B2CF9AE}" pid="7" name="MSIP_Label_e8f49481-729f-4c25-9d76-7e756a23b236_ActionId">
    <vt:lpwstr>f57ddec5-39aa-4bde-be85-5484583a8ff6</vt:lpwstr>
  </property>
  <property fmtid="{D5CDD505-2E9C-101B-9397-08002B2CF9AE}" pid="8" name="MSIP_Label_e8f49481-729f-4c25-9d76-7e756a23b236_ContentBits">
    <vt:lpwstr>0</vt:lpwstr>
  </property>
  <property fmtid="{D5CDD505-2E9C-101B-9397-08002B2CF9AE}" pid="9" name="ContentTypeId">
    <vt:lpwstr>0x010100B43414ABDEE31E448371A5B06A509C30</vt:lpwstr>
  </property>
</Properties>
</file>